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2.xml" ContentType="application/inkml+xml"/>
  <Override PartName="/ppt/notesSlides/notesSlide15.xml" ContentType="application/vnd.openxmlformats-officedocument.presentationml.notesSlide+xml"/>
  <Override PartName="/ppt/ink/ink3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1"/>
  </p:notesMasterIdLst>
  <p:sldIdLst>
    <p:sldId id="256" r:id="rId2"/>
    <p:sldId id="527" r:id="rId3"/>
    <p:sldId id="539" r:id="rId4"/>
    <p:sldId id="1013" r:id="rId5"/>
    <p:sldId id="960" r:id="rId6"/>
    <p:sldId id="1014" r:id="rId7"/>
    <p:sldId id="1008" r:id="rId8"/>
    <p:sldId id="997" r:id="rId9"/>
    <p:sldId id="998" r:id="rId10"/>
    <p:sldId id="1009" r:id="rId11"/>
    <p:sldId id="1005" r:id="rId12"/>
    <p:sldId id="1000" r:id="rId13"/>
    <p:sldId id="1001" r:id="rId14"/>
    <p:sldId id="1002" r:id="rId15"/>
    <p:sldId id="1003" r:id="rId16"/>
    <p:sldId id="1006" r:id="rId17"/>
    <p:sldId id="1007" r:id="rId18"/>
    <p:sldId id="922" r:id="rId19"/>
    <p:sldId id="930" r:id="rId20"/>
    <p:sldId id="941" r:id="rId21"/>
    <p:sldId id="942" r:id="rId22"/>
    <p:sldId id="943" r:id="rId23"/>
    <p:sldId id="944" r:id="rId24"/>
    <p:sldId id="945" r:id="rId25"/>
    <p:sldId id="1016" r:id="rId26"/>
    <p:sldId id="1019" r:id="rId27"/>
    <p:sldId id="1017" r:id="rId28"/>
    <p:sldId id="995" r:id="rId29"/>
    <p:sldId id="994" r:id="rId30"/>
    <p:sldId id="1018" r:id="rId31"/>
    <p:sldId id="948" r:id="rId32"/>
    <p:sldId id="1020" r:id="rId33"/>
    <p:sldId id="958" r:id="rId34"/>
    <p:sldId id="949" r:id="rId35"/>
    <p:sldId id="950" r:id="rId36"/>
    <p:sldId id="952" r:id="rId37"/>
    <p:sldId id="1021" r:id="rId38"/>
    <p:sldId id="953" r:id="rId39"/>
    <p:sldId id="954" r:id="rId40"/>
    <p:sldId id="956" r:id="rId41"/>
    <p:sldId id="993" r:id="rId42"/>
    <p:sldId id="1010" r:id="rId43"/>
    <p:sldId id="1011" r:id="rId44"/>
    <p:sldId id="1041" r:id="rId45"/>
    <p:sldId id="921" r:id="rId46"/>
    <p:sldId id="752" r:id="rId47"/>
    <p:sldId id="1012" r:id="rId48"/>
    <p:sldId id="977" r:id="rId49"/>
    <p:sldId id="818" r:id="rId50"/>
    <p:sldId id="981" r:id="rId51"/>
    <p:sldId id="1023" r:id="rId52"/>
    <p:sldId id="1025" r:id="rId53"/>
    <p:sldId id="967" r:id="rId54"/>
    <p:sldId id="754" r:id="rId55"/>
    <p:sldId id="756" r:id="rId56"/>
    <p:sldId id="759" r:id="rId57"/>
    <p:sldId id="1095" r:id="rId58"/>
    <p:sldId id="1094" r:id="rId59"/>
    <p:sldId id="1022" r:id="rId60"/>
    <p:sldId id="1026" r:id="rId61"/>
    <p:sldId id="979" r:id="rId62"/>
    <p:sldId id="980" r:id="rId63"/>
    <p:sldId id="1027" r:id="rId64"/>
    <p:sldId id="570" r:id="rId65"/>
    <p:sldId id="816" r:id="rId66"/>
    <p:sldId id="1098" r:id="rId67"/>
    <p:sldId id="817" r:id="rId68"/>
    <p:sldId id="1028" r:id="rId69"/>
    <p:sldId id="972" r:id="rId70"/>
    <p:sldId id="973" r:id="rId71"/>
    <p:sldId id="974" r:id="rId72"/>
    <p:sldId id="975" r:id="rId73"/>
    <p:sldId id="884" r:id="rId74"/>
    <p:sldId id="822" r:id="rId75"/>
    <p:sldId id="860" r:id="rId76"/>
    <p:sldId id="292" r:id="rId77"/>
    <p:sldId id="357" r:id="rId78"/>
    <p:sldId id="574" r:id="rId79"/>
    <p:sldId id="575" r:id="rId80"/>
    <p:sldId id="515" r:id="rId81"/>
    <p:sldId id="609" r:id="rId82"/>
    <p:sldId id="607" r:id="rId83"/>
    <p:sldId id="608" r:id="rId84"/>
    <p:sldId id="1029" r:id="rId85"/>
    <p:sldId id="603" r:id="rId86"/>
    <p:sldId id="1031" r:id="rId87"/>
    <p:sldId id="1032" r:id="rId88"/>
    <p:sldId id="1034" r:id="rId89"/>
    <p:sldId id="1035" r:id="rId90"/>
    <p:sldId id="610" r:id="rId91"/>
    <p:sldId id="1036" r:id="rId92"/>
    <p:sldId id="1042" r:id="rId93"/>
    <p:sldId id="988" r:id="rId94"/>
    <p:sldId id="1037" r:id="rId95"/>
    <p:sldId id="1038" r:id="rId96"/>
    <p:sldId id="1084" r:id="rId97"/>
    <p:sldId id="1040" r:id="rId98"/>
    <p:sldId id="359" r:id="rId99"/>
    <p:sldId id="1085" r:id="rId100"/>
    <p:sldId id="360" r:id="rId101"/>
    <p:sldId id="295" r:id="rId102"/>
    <p:sldId id="1043" r:id="rId103"/>
    <p:sldId id="516" r:id="rId104"/>
    <p:sldId id="612" r:id="rId105"/>
    <p:sldId id="1096" r:id="rId106"/>
    <p:sldId id="613" r:id="rId107"/>
    <p:sldId id="1097" r:id="rId108"/>
    <p:sldId id="875" r:id="rId109"/>
    <p:sldId id="819" r:id="rId110"/>
    <p:sldId id="820" r:id="rId111"/>
    <p:sldId id="1044" r:id="rId112"/>
    <p:sldId id="518" r:id="rId113"/>
    <p:sldId id="619" r:id="rId114"/>
    <p:sldId id="618" r:id="rId115"/>
    <p:sldId id="831" r:id="rId116"/>
    <p:sldId id="832" r:id="rId117"/>
    <p:sldId id="833" r:id="rId118"/>
    <p:sldId id="1045" r:id="rId119"/>
    <p:sldId id="1056" r:id="rId120"/>
    <p:sldId id="1086" r:id="rId121"/>
    <p:sldId id="1046" r:id="rId122"/>
    <p:sldId id="984" r:id="rId123"/>
    <p:sldId id="982" r:id="rId124"/>
    <p:sldId id="837" r:id="rId125"/>
    <p:sldId id="836" r:id="rId126"/>
    <p:sldId id="989" r:id="rId127"/>
    <p:sldId id="924" r:id="rId128"/>
    <p:sldId id="961" r:id="rId129"/>
    <p:sldId id="1053" r:id="rId130"/>
    <p:sldId id="1051" r:id="rId131"/>
    <p:sldId id="1093" r:id="rId132"/>
    <p:sldId id="1052" r:id="rId133"/>
    <p:sldId id="1087" r:id="rId134"/>
    <p:sldId id="1091" r:id="rId135"/>
    <p:sldId id="1092" r:id="rId136"/>
    <p:sldId id="1054" r:id="rId137"/>
    <p:sldId id="1055" r:id="rId138"/>
    <p:sldId id="963" r:id="rId139"/>
    <p:sldId id="1058" r:id="rId140"/>
    <p:sldId id="1059" r:id="rId141"/>
    <p:sldId id="864" r:id="rId142"/>
    <p:sldId id="886" r:id="rId143"/>
    <p:sldId id="1060" r:id="rId144"/>
    <p:sldId id="1061" r:id="rId145"/>
    <p:sldId id="891" r:id="rId146"/>
    <p:sldId id="892" r:id="rId147"/>
    <p:sldId id="893" r:id="rId148"/>
    <p:sldId id="894" r:id="rId149"/>
    <p:sldId id="895" r:id="rId150"/>
    <p:sldId id="896" r:id="rId151"/>
    <p:sldId id="897" r:id="rId152"/>
    <p:sldId id="898" r:id="rId153"/>
    <p:sldId id="899" r:id="rId154"/>
    <p:sldId id="1181" r:id="rId155"/>
    <p:sldId id="1182" r:id="rId156"/>
    <p:sldId id="1183" r:id="rId157"/>
    <p:sldId id="966" r:id="rId158"/>
    <p:sldId id="1071" r:id="rId159"/>
    <p:sldId id="1184" r:id="rId160"/>
    <p:sldId id="1079" r:id="rId161"/>
    <p:sldId id="1080" r:id="rId162"/>
    <p:sldId id="1081" r:id="rId163"/>
    <p:sldId id="1063" r:id="rId164"/>
    <p:sldId id="925" r:id="rId165"/>
    <p:sldId id="1082" r:id="rId166"/>
    <p:sldId id="926" r:id="rId167"/>
    <p:sldId id="770" r:id="rId168"/>
    <p:sldId id="1108" r:id="rId169"/>
    <p:sldId id="1185" r:id="rId170"/>
    <p:sldId id="1186" r:id="rId171"/>
    <p:sldId id="404" r:id="rId172"/>
    <p:sldId id="371" r:id="rId173"/>
    <p:sldId id="1187" r:id="rId174"/>
    <p:sldId id="1188" r:id="rId175"/>
    <p:sldId id="376" r:id="rId176"/>
    <p:sldId id="717" r:id="rId177"/>
    <p:sldId id="780" r:id="rId178"/>
    <p:sldId id="793" r:id="rId179"/>
    <p:sldId id="1189" r:id="rId180"/>
    <p:sldId id="1039" r:id="rId181"/>
    <p:sldId id="1190" r:id="rId182"/>
    <p:sldId id="1191" r:id="rId183"/>
    <p:sldId id="1192" r:id="rId184"/>
    <p:sldId id="1193" r:id="rId185"/>
    <p:sldId id="1194" r:id="rId186"/>
    <p:sldId id="1195" r:id="rId187"/>
    <p:sldId id="390" r:id="rId188"/>
    <p:sldId id="1196" r:id="rId189"/>
    <p:sldId id="517" r:id="rId190"/>
    <p:sldId id="615" r:id="rId191"/>
    <p:sldId id="616" r:id="rId192"/>
    <p:sldId id="828" r:id="rId193"/>
    <p:sldId id="829" r:id="rId194"/>
    <p:sldId id="830" r:id="rId195"/>
    <p:sldId id="1197" r:id="rId196"/>
    <p:sldId id="1198" r:id="rId197"/>
    <p:sldId id="1111" r:id="rId198"/>
    <p:sldId id="621" r:id="rId199"/>
    <p:sldId id="622" r:id="rId200"/>
    <p:sldId id="625" r:id="rId201"/>
    <p:sldId id="628" r:id="rId202"/>
    <p:sldId id="624" r:id="rId203"/>
    <p:sldId id="626" r:id="rId204"/>
    <p:sldId id="631" r:id="rId205"/>
    <p:sldId id="582" r:id="rId206"/>
    <p:sldId id="585" r:id="rId207"/>
    <p:sldId id="586" r:id="rId208"/>
    <p:sldId id="587" r:id="rId209"/>
    <p:sldId id="590" r:id="rId210"/>
    <p:sldId id="595" r:id="rId211"/>
    <p:sldId id="927" r:id="rId212"/>
    <p:sldId id="1101" r:id="rId213"/>
    <p:sldId id="1062" r:id="rId214"/>
    <p:sldId id="1102" r:id="rId215"/>
    <p:sldId id="1120" r:id="rId216"/>
    <p:sldId id="725" r:id="rId217"/>
    <p:sldId id="983" r:id="rId218"/>
    <p:sldId id="1199" r:id="rId219"/>
    <p:sldId id="1200" r:id="rId220"/>
    <p:sldId id="1201" r:id="rId221"/>
    <p:sldId id="987" r:id="rId222"/>
    <p:sldId id="1202" r:id="rId223"/>
    <p:sldId id="1203" r:id="rId224"/>
    <p:sldId id="1204" r:id="rId225"/>
    <p:sldId id="1121" r:id="rId226"/>
    <p:sldId id="1205" r:id="rId227"/>
    <p:sldId id="1122" r:id="rId228"/>
    <p:sldId id="748" r:id="rId229"/>
    <p:sldId id="1106" r:id="rId230"/>
    <p:sldId id="733" r:id="rId231"/>
    <p:sldId id="749" r:id="rId232"/>
    <p:sldId id="1123" r:id="rId233"/>
    <p:sldId id="991" r:id="rId234"/>
    <p:sldId id="1115" r:id="rId235"/>
    <p:sldId id="1206" r:id="rId236"/>
    <p:sldId id="1207" r:id="rId237"/>
    <p:sldId id="1208" r:id="rId238"/>
    <p:sldId id="1213" r:id="rId239"/>
    <p:sldId id="1116" r:id="rId240"/>
    <p:sldId id="1117" r:id="rId241"/>
    <p:sldId id="1118" r:id="rId242"/>
    <p:sldId id="1214" r:id="rId243"/>
    <p:sldId id="1215" r:id="rId244"/>
    <p:sldId id="755" r:id="rId245"/>
    <p:sldId id="1216" r:id="rId246"/>
    <p:sldId id="757" r:id="rId247"/>
    <p:sldId id="760" r:id="rId248"/>
    <p:sldId id="758" r:id="rId249"/>
    <p:sldId id="971" r:id="rId250"/>
    <p:sldId id="1119" r:id="rId251"/>
    <p:sldId id="1217" r:id="rId252"/>
    <p:sldId id="1218" r:id="rId253"/>
    <p:sldId id="1219" r:id="rId254"/>
    <p:sldId id="1220" r:id="rId255"/>
    <p:sldId id="735" r:id="rId256"/>
    <p:sldId id="1109" r:id="rId257"/>
    <p:sldId id="1221" r:id="rId258"/>
    <p:sldId id="1024" r:id="rId259"/>
    <p:sldId id="1222" r:id="rId260"/>
    <p:sldId id="1223" r:id="rId261"/>
    <p:sldId id="1224" r:id="rId262"/>
    <p:sldId id="1225" r:id="rId263"/>
    <p:sldId id="1226" r:id="rId264"/>
    <p:sldId id="1227" r:id="rId265"/>
    <p:sldId id="999" r:id="rId266"/>
    <p:sldId id="737" r:id="rId267"/>
    <p:sldId id="1228" r:id="rId268"/>
    <p:sldId id="1229" r:id="rId269"/>
    <p:sldId id="739" r:id="rId270"/>
    <p:sldId id="1230" r:id="rId271"/>
    <p:sldId id="1231" r:id="rId272"/>
    <p:sldId id="1232" r:id="rId273"/>
    <p:sldId id="1030" r:id="rId274"/>
    <p:sldId id="1233" r:id="rId275"/>
    <p:sldId id="928" r:id="rId276"/>
    <p:sldId id="1234" r:id="rId277"/>
    <p:sldId id="1235" r:id="rId278"/>
    <p:sldId id="1236" r:id="rId279"/>
    <p:sldId id="1237" r:id="rId280"/>
    <p:sldId id="1238" r:id="rId281"/>
    <p:sldId id="1239" r:id="rId282"/>
    <p:sldId id="1240" r:id="rId283"/>
    <p:sldId id="1241" r:id="rId284"/>
    <p:sldId id="1242" r:id="rId285"/>
    <p:sldId id="1243" r:id="rId286"/>
    <p:sldId id="1099" r:id="rId287"/>
    <p:sldId id="1244" r:id="rId288"/>
    <p:sldId id="1245" r:id="rId289"/>
    <p:sldId id="1246" r:id="rId29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1FB3808-D0F4-3E58-C7FE-E0B63E8D752D}" name="Mateo Espinosa Zarlenga" initials="ME" userId="S::me466@cam.ac.uk::abb721e3-fe97-4b85-8aef-f68459e4a83c" providerId="AD"/>
  <p188:author id="{ED27D070-A0C1-D0D1-A924-889E62AD1B46}" name="Zohreh Shams" initials="ZS" userId="S::zs315@cam.ac.uk::7a227bc4-4376-45f2-9bce-9be76958c55a" providerId="AD"/>
  <p188:author id="{580F537B-A4CE-9CA9-0CA5-977267EEC125}" name="Mateja Jamnik" initials="MJ" userId="S::mj201@cam.ac.uk::760af26a-1349-4870-a967-af40fbad85e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AFF"/>
    <a:srgbClr val="FCC15D"/>
    <a:srgbClr val="EEEEEE"/>
    <a:srgbClr val="F881C0"/>
    <a:srgbClr val="FF7F02"/>
    <a:srgbClr val="FBC15E"/>
    <a:srgbClr val="F2F2F2"/>
    <a:srgbClr val="AC6E19"/>
    <a:srgbClr val="E24730"/>
    <a:srgbClr val="71AD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A79EE8-6359-9217-C7BD-81CD4FDCDF11}" v="149" dt="2025-02-25T13:30:37.396"/>
    <p1510:client id="{C74D961D-A81C-D44D-9D6C-8F4CF96F3E7C}" v="82" dt="2025-02-25T16:48:04.8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52"/>
    <p:restoredTop sz="77178"/>
  </p:normalViewPr>
  <p:slideViewPr>
    <p:cSldViewPr snapToGrid="0">
      <p:cViewPr>
        <p:scale>
          <a:sx n="83" d="100"/>
          <a:sy n="83" d="100"/>
        </p:scale>
        <p:origin x="1160" y="600"/>
      </p:cViewPr>
      <p:guideLst/>
    </p:cSldViewPr>
  </p:slideViewPr>
  <p:notesTextViewPr>
    <p:cViewPr>
      <p:scale>
        <a:sx n="300" d="100"/>
        <a:sy n="3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presProps" Target="presProps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viewProps" Target="viewProps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theme" Target="theme/theme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tableStyles" Target="tableStyle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microsoft.com/office/2015/10/relationships/revisionInfo" Target="revisionInfo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microsoft.com/office/2018/10/relationships/authors" Target="authors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3T00:16:51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3T00:16:51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3T00:16:51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F607A1-4A12-3446-8AF7-19FA7CE04611}" type="datetimeFigureOut">
              <a:rPr lang="en-US" smtClean="0"/>
              <a:t>2/22/25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A08B8E-15F0-EE45-9FB7-D7E81E6A5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48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BDF75-1694-4FD7-9B02-6D2B1DABF1C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75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81C63-973A-DE85-D7A1-E094B6206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06283C-FA22-7D3B-A6DD-8722E7449A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93520E-4AE3-0267-714D-39FD5D0B9A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1200" b="1" noProof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4827A-6CC8-9515-327D-F22472AF82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51665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26936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057E9-9466-D83B-8BEE-AEC47F763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5E167E-6214-7E33-CAD6-30DE73B515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DE5436-C860-2458-04E6-693FA8322F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9DFCF-C51E-91AC-45CE-3AB362BDFD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94204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6EB5F-F252-E09F-375E-C4DD32613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6E6B4B-1AA8-34AC-A312-AA135AB9FC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F4B84E-3B2F-0E18-9F25-C692E2DCC2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E4C50-AA11-0EED-4290-6039AB5C3B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37677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7ED73-EE08-398F-DD53-C8E8976A7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D3405C-12F6-BCF6-6C87-310A7FBB37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F7940B-1EE0-86E2-1789-9E849DA5F1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FA490-9073-AD79-97A2-94FDBA2564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32079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4568E-F531-FEB3-4B31-E7BFA6AD3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27EA4F-CA79-92E0-9294-1BB11B0154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829DCA-2B38-492D-7C76-24F2A0A1EF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0DF42-5975-48DC-840C-A98553A4E9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64889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75F0E-6111-905E-2740-8377CA229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77FEFE-0A76-BB89-8DEA-0F39AC57AD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DC29C1-7AD1-87F4-BA0E-EE4D419615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27417-E5EE-5A5B-AC86-C3A9F5AF8F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1242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2EAA7-6C22-80D9-798B-FA8DE0D94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9C2C76-64FD-AD9C-8997-AB8C3643D2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2B1966-4E49-6796-AB3B-F7827B4B8A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AD6BB-7A4F-1EFA-E368-B1680EA099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84646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EF23E-3093-A6C1-E159-7B5F6D0FC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1A7EAE-D788-AA7A-757A-22BF8D1C5E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DE1739-C552-FBB9-AF22-37CB152782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BF509-2D3C-4151-B202-4EF838CA6F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08752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33F43-63A1-AC4F-089B-462C07DAB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0D5A4B-D167-22E1-2ED9-6801FB5F79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7C72C0-DAAA-54A7-2CBB-B80749412B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2C477-D83C-68CF-7F19-D80EB537D0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77917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651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98085-5646-B2D3-B64A-C447E421A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ED59B2-9839-F9BE-7282-1399999E7A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B16465-1378-948D-7276-FAE9E5E4C7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1200" b="1" noProof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2AA88-3553-BC2C-7E12-157AC7409E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2217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4A7D8-D619-0145-466F-FF7BC5A1E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88CA9A-5A88-6832-33BC-7942E147EB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47A097-C39D-722D-A498-0DE352C54D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AAF19-4BDF-42D7-A06B-35F7394AAF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35504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69381-E413-2826-1C85-7514BB74C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12F93D-B49F-EAA8-F2F1-E8B5AA2880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6A3011-0EBA-013C-88DD-6EAFC06808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6969B-A2BF-8C93-38DF-4D1F2E3B71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36960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C4774-3E75-E002-0837-1692A4B15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B5F3C3-99A8-0BC2-D7EC-CB420B2C4E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BAFEFC-5DDF-61C3-144D-770D88DCA1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F7009-64B5-C2B4-CBC0-5C2E0A506D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11382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36692-2DC7-B211-78F9-F898624D8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1AE111-25A8-32FA-04DB-ED69B6EF71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C125C9-839F-6973-9C1E-BDA4A2D23C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BFD20-AC7A-2681-57A4-885BEC1588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31617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FFD13-3FBE-6486-B3AC-63A37E253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373D26-7D4A-B19A-A25C-C8D8EF47AD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EB6553-F61B-45F6-5AFC-D0755EA37F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7BA0B-522C-EB01-D773-71818099A0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910529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6AA57-25E8-20C2-ED07-EA5394C6C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52B37F-130F-3337-A3D7-96DC8D0D54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BC4C4F-4C60-2BD0-BD2C-91C0979ABA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0EDA1-8E77-DEE6-9375-83C3441594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21069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90666-812F-EA55-FD71-600F3CB00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19FF55-527B-4120-64EC-0C4953C09A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139021-D41B-6D48-8CDE-3E24EAE220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7ED7C-E960-D59B-E77D-00758B7029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35738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A76D6-C9A7-74D8-269F-E9A51CDE7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79E8E6-E22C-C386-70E3-8D0DBB75A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4439FF-CC0D-CF1B-08B7-82A1CE4EE6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68316-E8F9-4E87-0F05-13ED3D603C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123029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C3860-2DEE-646B-441D-4591AF6E3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801527-6291-CC27-716B-2A3CA900B8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586565-C27C-0703-E515-CE6839F89B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4504F-5E7B-F957-D028-EEC048AD4F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725984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A940A-CC69-80C2-A4EE-1B4B3956A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B70CF6-8F9B-460F-0C77-7FAFC76841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DB72D2-2D32-913A-9D73-EBD395878E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A514C-B62A-B62A-5C55-895A298332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844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6E27A-2A0E-7526-C826-6C04C4F17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2AF74B-E885-271E-D619-A9549343BC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B6DD92-055F-AB52-A243-78948FED1C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1200" b="1" noProof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42D6E-E931-2E26-08C9-68DDBB9328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781249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02B44-0671-FD50-4CFF-009DCB070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AAFAD5-EB8F-B1A9-E6A1-8D1ADC0077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08AABC-653B-902D-0D90-03FE6C43EE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29CF9-0AA3-1AEE-4D13-B454796062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24809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BC3B3-B268-905C-B3E6-6DC991D2C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F64522-3500-3A0C-DE0D-A218B8EE94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83DBBE-1E68-6113-F3A8-B251D965E1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CE43C-FD43-CF28-5695-875BAE02E8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78127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95227-7E5E-6893-0D0D-4DCD64889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175870-210A-E6DE-8F13-66036E1FAE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C87D66-3398-508C-B769-42B912EC62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C8C96A-CF0B-59AD-4296-1C6E8100B4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77439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92E6A-AB63-A357-EB8C-C8DEDE4E7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06D727-EE79-05F6-8EF3-EF4F7FD829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FED090-3A30-54B8-78F8-577956303F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3B060-D8CD-462D-A38A-AFD6024B7B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097426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BDAF9-626D-18B0-5704-4D773D8F9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678C09-683A-41DD-1308-A0191A8582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A28EB0-02D8-0C52-F01B-D3C8E0D4D6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1200" b="1" noProof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5CDC3-949C-0E03-6698-8021C90474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34125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78C99-1D53-6D83-373A-799DE6884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4EB642-D723-C26E-65A3-034D94548E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6820C7-0CCA-CDF7-E73A-85D7F1041D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B9679-9B17-B1D3-C16B-07E5B4C925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761483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2C2DE-3D6A-DAF0-496A-1651AC813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11DDF8-2DD6-98D3-4CC2-D8A7BA239A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26C656-1776-A802-625D-F98B77E3ED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61208F-AA77-EF8F-BB40-E66B8FBD63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981106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6AE3B-53A4-7955-0E60-5DA2900E0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8273A5-1D47-7AB1-4F72-EDEA4FEFBF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AD68B4-0A2C-A789-8F56-12A61AE12E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55715-FF59-C784-4B95-2043CAC698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694333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8E0C2-EEC8-4402-8012-6BE1099E4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A310F3-B486-3427-96AA-4D3976747B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27D87C-257A-FA31-1EA9-409C3AAF60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21BE1-46E3-C455-B393-7E32D70377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45926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EC999-B3EE-CE4B-5A7A-60CB66C9F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5D7A89-39D5-6A07-BFC3-2094C11C9A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1015E7-732B-6648-8A82-CA5AB41A1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179466-C2E4-820F-8350-F322DC0A9C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778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15211-69BE-DB9E-D902-EEE42B7FD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DF819C-BD3C-2130-7E86-CC0D5D40D3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94E7FB-C9B0-C121-3E02-F7D124DE5A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1200" b="1" noProof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544BC-8231-9906-2FCC-679DED5793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88495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7A10F-7861-0325-AEC5-4DDEFBE1D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5B64AD-801C-283D-0489-01C2CACF6E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D85F8C-6DC8-BAB3-E5B6-CFD48FB31C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000DF1-3D50-7011-2BF0-B7E0D581DC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305376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8822F-07F9-7193-F576-A2D105F66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392760-8596-14C3-F87A-982232256B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8999AE-9979-24CB-A59A-A3B62ADB41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BDDEC-B0D8-1682-6D7F-19DC16C45C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161365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F2237-B966-630A-89A6-4678AA592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DC80CB-F749-6CF5-1837-D6CE92DA95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EA0902-8149-53F8-01BD-94D53E2ADA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A08AA-B36F-9245-55AE-4D29D80D9C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585843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506C7-D9DF-A42A-4B24-033F4063C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69BE29-4637-A9D0-9875-572F29FFE2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C95290-CC61-CF8A-0008-7D044A0745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E2F5F8-31BA-3F16-3283-09ACEC501C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82991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C5A1C-6953-439E-B416-139793018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84F56F-3798-BAC4-F90B-56BB0103B4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57285B-C6EE-E9E1-C7BC-0A3EA2A283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BD4D8-95F1-E806-74B1-F63A2B343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466881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8AEDF-D24A-2152-D99C-02E580325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229FA2-63FF-506B-8823-AF8BE86F67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BFD42F-F6EF-40C2-5F9E-D1FA9EE2C4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96981F-E857-1619-D237-3B0834FE98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317537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71384-ED6F-1E37-C79E-A4E589A8B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26A149-80CD-6EA1-3B2B-847BFB8728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4FC0CB-2C60-0FCD-C661-5F1D438B25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11C72-B179-CC1F-D217-38BF53BCE6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601237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D0125-0003-DD84-3C28-5C9FA45F8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1E2403-1AB4-8304-950F-BD6D748D2A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E61692-0648-E3F8-66C6-7D9498F92D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C531E-91B4-4D4D-34E1-3D6B4ADEF7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051502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FA7E0-9CAD-C70E-45D9-E699BA7B1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EEC3AA-15DC-99CD-4998-1A1B609E18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A7BC47-6196-3244-3223-612900761A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FE9B5-E94D-9466-4DC3-B0D7959117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818564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9E5F2-1B48-AECA-06B3-2BEED3498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07E851-3546-BCFB-0E09-C25F4D622A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A78B9E-5C50-F535-AE9D-649F2387B1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EB635-F715-6480-9009-C6E8C99E53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166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773DA-C4AF-9BC1-DC9B-4615A7348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21D748-8EAB-CB90-DBA6-749358DB38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47921D-D937-1D2E-D93C-2B31D858F0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57AF7C-F7CF-46E0-640F-ABC14C6C25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BDF75-1694-4FD7-9B02-6D2B1DABF1C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973433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94D3A-7AA2-CA02-6207-032471471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2B8C1C-AAD0-FA00-2A2F-8CAD548F43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C35E0C-8160-228C-C159-02ECDD9012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811E2-9A15-A73E-BA76-46688FE17A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14190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7DA13-C83D-8611-3084-40CCB84D1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504366-66E5-6BFF-678C-C346084C8C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6A372C-F3A4-AC4F-5F13-7ADADEE883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DC33F-78C3-551F-B62A-0DE4132BE0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729383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248D2-1D1D-BC59-9974-F66FC359B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C7FD76-186A-BAA9-5FC0-38775D0696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CA7A12-44A9-07D5-FF95-9FA40F6FA4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61919-1A95-CD91-F253-1B277E9B5F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489144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6CE8E-BE58-BB8A-9037-A968535AA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705555-9C18-1B62-B6BE-B0C14860E5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7A0AC2-AE91-592B-349C-8059683A8D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0457B-6F4A-23DF-16BB-5D25A841A6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474706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FDC63-55A5-FEF5-08F6-CD9CA3477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B159A6-DB4A-CB72-49C9-FD51D94601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6C8F84-8BC7-D63C-AFD9-BC04FEAC21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672B1-F83A-2ADF-4032-79F70780A5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220514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B06EB-5192-28F5-9795-7BFFD498A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A6BC1C-90D6-87DF-E323-95805355AF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8E7655-8E57-AE35-0406-EB088EABC3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A2B8E4-4B33-71F3-FC4E-FD0DA40F96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382959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3394A-E94B-9D96-EB08-95BB165F4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C4557E-8980-F1FE-A73F-E5D9C37E5D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A7D39B-2304-FC38-B9C8-A2E162C700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7B289-7395-847B-BFAA-DD8CB26A31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752137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A8EF5-D79F-B384-870A-B91FAFAB8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24452A-5A61-EDE6-86FC-FA0C34F99F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DD9A1C-6F5C-EB56-5C85-A5B1F58F4E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7F842-0A39-2130-7319-85F1BE5B57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524728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F643B-772B-FC7A-6FA3-369B0FC7A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BE9FE9-4756-9A91-4ADC-673C9E75FE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A50CB8-9735-095F-FFDC-1AE62451EC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D3C5F-F6ED-2D9A-907D-639A796CAC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791457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A81BC-9E84-B11F-E098-50F4E20F6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E26A29-B835-A030-B586-7E4831B3A2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C1E443-0137-D4F3-D6F6-3E426A3177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B2010-7F8C-C674-DD8F-5BC41BC43C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991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D51E1-7F2C-0133-569D-68E257F09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7BE240-9E40-CD8C-B473-59FB957013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9A51DD-1E0B-AFAE-FD79-3865DD36B1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5F22F-0347-023B-5B9F-540E2A4986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BDF75-1694-4FD7-9B02-6D2B1DABF1C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951133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E1BF4-BF7A-53D5-8E5A-94796EF0A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106D3A-818F-5514-7FCA-7A90E85C0E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7475F0-8951-B3C0-4149-F256F4BF5B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87FE2-3340-C183-0291-2E0D5E74FB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958154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1308B-F552-C90F-2C8F-949532737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7B2502-1FBE-341C-F2EF-926244E8BB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CCCFBC-074A-7A1D-AB45-72AA1B7D63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81B18-C3CE-0F91-3E0D-7A327DF08D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152664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BAA62-CE01-1161-3CC2-1AE7ECF5E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36532A-7EB5-2D00-4629-A78A94D45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A9DC61-ABF9-C44A-76D4-E24462F398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D7601-6A96-4499-15F4-A2F4163463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350023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1DEE7-F19B-4A9E-4A2E-DA7381262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0014E6-81AB-D3C0-6CDB-D4886D641A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EFD661-EAA2-7E6E-5F6A-14F1208673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6AC23-9233-7B25-EEF1-760014E70E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896253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D2191-F420-E330-EF59-9E986D1D1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B61A10-F512-9FE1-D892-A45EA1E503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958C60-8A44-43B2-A129-5A28C5C6EC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39308-250D-7F8E-57AD-37FC7D6D06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601229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449DC-3C62-80D1-257E-1A96E0EBB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597637-E47E-C724-1397-CB343EC098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1FF027-86B2-3D78-7AF9-283B8AEDB9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1534C-AE72-19B2-EEB6-B364724D2B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139480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1C263-A28B-FFDB-641B-47B885E36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D6BB60-3C74-680B-E52D-BE0E8B1B33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6390A7-BD74-604E-608A-D22082A6DE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95AF6-C0CA-603D-EE07-C2AA98F011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395879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42016-9212-1E61-B9CE-2387EFCE6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0C470E-BDC3-E3DE-3301-DBBA0EEF9C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BBC21B-CEC0-8532-4DBF-B6E29504F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978D4-2D77-7661-868C-735332225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862092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BE66A-82EC-85D6-D6C3-B95361DC2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AE7AB8-ED48-BDDA-49F8-36BF5A132C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0981E8-308C-0095-89DB-70C1C69824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169EAC-2804-AF4A-E166-9E805C045D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399635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DC109-373E-EC2E-2BDA-4C0E631C9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30AD0C-699A-8B3F-6F33-87FF15D48F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D376F8-82F8-A170-B5E8-FF2E12E6A6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58C37-061C-F1BE-18DB-BDADF23C33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432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26C62-E6F0-0EC0-E49C-AB7004464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E702EF-9D1F-180B-B1D6-473F820B81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2ED62C-C43C-8052-C3C2-F70267F6FB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1200" b="1" noProof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F5E22-026A-1A0C-FE5B-7A03264572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387569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19BA3-DFC8-1CFC-4DB1-AF843CC96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CD4A78-73C5-7DD0-062B-0CF2A283BB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349AA5-B404-61DF-C3D4-EB03CB6BEB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60BF9-9F65-3F37-BFBC-10ED63E19C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088865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C73A2-8CEE-D751-3BC8-745C94F8E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9E84CC-04C2-FD32-4702-558A290366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083EA6-0BF4-6690-EBA8-84B73E7E25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1200" b="1" noProof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FAFCB-784B-1AA9-6ABB-5EE63EA107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160921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08B8E-15F0-EE45-9FB7-D7E81E6A5DD4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76569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F7506-F6A8-F4AD-D6BA-D5DFD5AC5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CCCA19-D85A-877D-B5E3-93D79B81DA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43029F-6BE2-9D19-9242-A601BB4DD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1200" b="1" noProof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2C6EF-65D6-CFE1-6028-3DF43C423F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947169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08B8E-15F0-EE45-9FB7-D7E81E6A5DD4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43441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73792-C081-B5D7-1D98-91446EB4F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A10E50-FC33-256C-8741-7A80E0B6C3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D12580-C1AC-9134-EFAE-F9C7CF5124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4EDC6-D6B8-BD09-8EE7-C6A5376A67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08B8E-15F0-EE45-9FB7-D7E81E6A5DD4}" type="slidenum">
              <a:rPr lang="en-US" smtClean="0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86650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059748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Mention that the purpose of the multi-resolution algo is to be able to capture concept at different granularities.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370496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89CCF-0DED-1910-B0CB-C283CA81F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55618D-442C-778C-1F83-F4D74A0A05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FE5AEE-5B40-BA6F-14D7-8679CAE1CF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Mention that the purpose of the multi-resolution algo is to be able to capture concept at different granularities.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32934-A1E2-AF4D-1133-2B0A60D947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182677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02D2F-3DAE-08F1-F06D-726FB3813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EDD6E3-4895-119A-8318-D7D8D629F3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AC822A-0BB7-01F7-5DE2-B950735786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Mention that the purpose of the multi-resolution algo is to be able to capture concept at different granularities.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D5137-E7AD-9D66-A8C7-D88231F6F5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965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4E346-B80A-6E7A-1639-EC8552017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819880-B63D-384D-D1EA-757BEB9A0A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51806B-7328-E034-1515-4974FDE01D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1200" b="1" noProof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3BA0B-2D3E-EC5F-C29E-4DA3C975F2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864679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Lionfish spines and skin texture</a:t>
            </a:r>
          </a:p>
          <a:p>
            <a:endParaRPr lang="en-US" dirty="0"/>
          </a:p>
          <a:p>
            <a:r>
              <a:rPr lang="en-US" dirty="0"/>
              <a:t>Interestingly enough, the most salient concept for basketball seems to be a basketball jersey rather than the actual ball!</a:t>
            </a:r>
          </a:p>
          <a:p>
            <a:endParaRPr lang="en-US" dirty="0"/>
          </a:p>
          <a:p>
            <a:r>
              <a:rPr lang="en-US" dirty="0"/>
              <a:t>They also included some human studies which I would recommend taking a look at for understanding how these methods can be studied with human participation as part of the evaluation.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440397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15693-A089-D957-C567-963FF3379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6D6284-27A4-F4A2-C6AB-65BCABC1E3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B232CF-9D23-9740-DC8B-D8DA55A840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Lionfish spines and skin texture</a:t>
            </a:r>
          </a:p>
          <a:p>
            <a:endParaRPr lang="en-US"/>
          </a:p>
          <a:p>
            <a:r>
              <a:rPr lang="en-US"/>
              <a:t>Interestingly enough, the most salient concept for basketball seems to be a basketball jersey rather than the actual ball!</a:t>
            </a:r>
          </a:p>
          <a:p>
            <a:endParaRPr lang="en-US"/>
          </a:p>
          <a:p>
            <a:r>
              <a:rPr lang="en-US"/>
              <a:t>They also included some human studies which I would recommend taking a look at for understanding how these methods can be studied with human participation as part of the evaluation.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AD4DF-3996-657E-0321-F04D14854F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093415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CE54D-CA9F-9626-88A0-0C58229FC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221509-8444-02E6-F933-6EAC0D1FA1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008EDD-945C-5470-4561-0096485D7F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Lionfish spines and skin texture</a:t>
            </a:r>
          </a:p>
          <a:p>
            <a:endParaRPr lang="en-US"/>
          </a:p>
          <a:p>
            <a:r>
              <a:rPr lang="en-US"/>
              <a:t>Interestingly enough, the most salient concept for basketball seems to be a basketball jersey rather than the actual ball!</a:t>
            </a:r>
          </a:p>
          <a:p>
            <a:endParaRPr lang="en-US"/>
          </a:p>
          <a:p>
            <a:r>
              <a:rPr lang="en-US"/>
              <a:t>They also included some human studies which I would recommend taking a look at for understanding how these methods can be studied with human participation as part of the evaluation.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36521-5B84-BFA2-F77D-AA791D5B62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88374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3F46F-615B-BC51-B1E2-207D7FBE1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F2CDEE-F221-1C4F-2A24-8A78D2E5FE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89A385-CF42-3369-6744-739E808F14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Lionfish spines and skin texture</a:t>
            </a:r>
          </a:p>
          <a:p>
            <a:endParaRPr lang="en-US"/>
          </a:p>
          <a:p>
            <a:r>
              <a:rPr lang="en-US"/>
              <a:t>Interestingly enough, the most salient concept for basketball seems to be a basketball jersey rather than the actual ball!</a:t>
            </a:r>
          </a:p>
          <a:p>
            <a:endParaRPr lang="en-US"/>
          </a:p>
          <a:p>
            <a:r>
              <a:rPr lang="en-US"/>
              <a:t>They also included some human studies which I would recommend taking a look at for understanding how these methods can be studied with human participation as part of the evaluation.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4F2D4-24F7-6AB1-0CA6-356B5DF107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088166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D4658-BD2F-84B9-E6D1-744C874D9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012261-1B44-40B7-ACE1-702DBA5E6E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46BA77-8DF8-9A59-13C6-81AB76519D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Lionfish spines and skin texture</a:t>
            </a:r>
          </a:p>
          <a:p>
            <a:endParaRPr lang="en-US"/>
          </a:p>
          <a:p>
            <a:r>
              <a:rPr lang="en-US"/>
              <a:t>Interestingly enough, the most salient concept for basketball seems to be a basketball jersey rather than the actual ball!</a:t>
            </a:r>
          </a:p>
          <a:p>
            <a:endParaRPr lang="en-US"/>
          </a:p>
          <a:p>
            <a:r>
              <a:rPr lang="en-US"/>
              <a:t>They also included some human studies which I would recommend taking a look at for understanding how these methods can be studied with human participation as part of the evaluation.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F998D-587A-7C12-6873-3A17194985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756754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7C9E2-5B05-FAFE-2481-4F6934511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3D0FC4-06CD-7B53-990A-95092514AF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8AC8A9-AE21-8F67-F976-CEBF188762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CCE in title</a:t>
            </a:r>
          </a:p>
          <a:p>
            <a:endParaRPr lang="en-US"/>
          </a:p>
          <a:p>
            <a:r>
              <a:rPr lang="en-US"/>
              <a:t>Explain that is just like T-CAV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AFACF3-F63C-1480-2319-A16E278465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138524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F201F-0024-84BB-ECB1-168EB03A4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AD1007-F3DC-3067-0E8F-C1986A924B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CEE76A-588A-958F-2731-831176009C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CCE in title</a:t>
            </a:r>
          </a:p>
          <a:p>
            <a:endParaRPr lang="en-US"/>
          </a:p>
          <a:p>
            <a:r>
              <a:rPr lang="en-US"/>
              <a:t>Explain that is just like T-CAV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7DD7D3-C022-7B93-731D-6EB60606D5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816319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76932-D52C-07AD-F136-28E66E75F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A0EC9C-5978-98C5-AE72-3AC8706A6F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9AE4D2-2970-330A-2741-71D78B1149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CCE in title</a:t>
            </a:r>
          </a:p>
          <a:p>
            <a:endParaRPr lang="en-US"/>
          </a:p>
          <a:p>
            <a:r>
              <a:rPr lang="en-US"/>
              <a:t>Explain that is just like T-CAV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0F74C5-4496-BA64-5418-AD1F840DA1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420017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56A7D-A592-3301-2C40-24F4BD5D1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74A41D-3620-3CB7-BDB2-438ED66207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CB1080-2A7F-3C45-1E31-DA5945715A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CCE in title</a:t>
            </a:r>
          </a:p>
          <a:p>
            <a:endParaRPr lang="en-US"/>
          </a:p>
          <a:p>
            <a:r>
              <a:rPr lang="en-US"/>
              <a:t>Explain that is just like T-CAV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37926-C042-B6D6-6051-48C9C2B96A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830859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08BF4-BD86-2821-68D4-EFE7EB962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6113C8-42A8-AD42-4635-65D9070430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607208-D6AE-4CA8-FC42-B1AEE8A84F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CCE in title</a:t>
            </a:r>
          </a:p>
          <a:p>
            <a:endParaRPr lang="en-US"/>
          </a:p>
          <a:p>
            <a:r>
              <a:rPr lang="en-US"/>
              <a:t>Explain that is just like T-CAV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A9FAF-FB92-27F1-29F3-83A07752A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6668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E21F2-B0A2-5A65-2915-D3C61518E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0337B6-21E1-FDDE-A238-2EB6369934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EE1237-0110-8B31-0D0A-EB56567D2D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1200" b="1" noProof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38579-6CF9-440E-AE84-94EE9E656D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725043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5EF5D-2A1C-A1BE-FC2A-6B47678D6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7A8219-F663-3835-F3B8-CE4696FF88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A9156C-097C-667A-5FEE-8483800538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CCE in title</a:t>
            </a:r>
          </a:p>
          <a:p>
            <a:endParaRPr lang="en-US"/>
          </a:p>
          <a:p>
            <a:r>
              <a:rPr lang="en-US"/>
              <a:t>Explain that is just like T-CAV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A61BE-AE6D-C6BE-7071-279D3E17E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27874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2F4D3-EED7-B3CF-4A84-665CDD681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083A7F-4C32-4C3C-E72A-F7C9C8A18F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B88F59-079B-CDE0-33A6-76976987AB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CCE in title</a:t>
            </a:r>
          </a:p>
          <a:p>
            <a:endParaRPr lang="en-US"/>
          </a:p>
          <a:p>
            <a:r>
              <a:rPr lang="en-US"/>
              <a:t>Explain that is just like T-CAV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FE7BF-7D51-19B2-4F58-308AD5A44E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144806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Make this clearer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191670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Some limitations:</a:t>
            </a:r>
          </a:p>
          <a:p>
            <a:r>
              <a:rPr lang="en-US"/>
              <a:t>1. concepts are not necessarily on/off! We need a threshold somehow</a:t>
            </a:r>
          </a:p>
          <a:p>
            <a:r>
              <a:rPr lang="en-US"/>
              <a:t>2. Biases biases biases! And they can be propagated!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800727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D26E6-661B-AA32-C2EA-321122E12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75B94E-BA6A-26FC-C0AB-EDB1D17FEF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AA0D47-1671-A834-DB52-3A0175E6EF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Some limitations:</a:t>
            </a:r>
          </a:p>
          <a:p>
            <a:r>
              <a:rPr lang="en-US"/>
              <a:t>1. concepts are not necessarily on/off! We need a threshold somehow</a:t>
            </a:r>
          </a:p>
          <a:p>
            <a:r>
              <a:rPr lang="en-US"/>
              <a:t>2. Biases biases biases! And they can be propagated!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29F32-4176-66FA-1F08-85BDB6D161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858677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35DAA-6A3A-EDFE-0C33-749EF0FE1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7796C8-A592-05F0-CBF2-79300F279F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1721F8-1A08-45F2-3DB7-C787771B2E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Some limitations:</a:t>
            </a:r>
          </a:p>
          <a:p>
            <a:r>
              <a:rPr lang="en-US"/>
              <a:t>1. concepts are not necessarily on/off! We need a threshold somehow</a:t>
            </a:r>
          </a:p>
          <a:p>
            <a:r>
              <a:rPr lang="en-US"/>
              <a:t>2. Biases biases biases! And they can be propagated!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9FF47-FC84-BCCD-1776-F9FCB66080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77587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8B66D-6357-D8C3-5A03-427EC679B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9CD2E6-E984-323C-2988-2BAEB55D21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36663E-BB05-CE72-23A8-511302A40B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Some limitations:</a:t>
            </a:r>
          </a:p>
          <a:p>
            <a:r>
              <a:rPr lang="en-US"/>
              <a:t>1. concepts are not necessarily on/off! We need a threshold somehow</a:t>
            </a:r>
          </a:p>
          <a:p>
            <a:r>
              <a:rPr lang="en-US"/>
              <a:t>2. Biases biases biases! And they can be propagated!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92ECC-AE72-FFFB-1FFF-FE53C0636B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983728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2489B-5AF5-65AA-3D34-378C57179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2BDD5-B936-741F-3B8A-C819E1DA70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A96DE7-776D-5CD3-8FF1-072904885F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Some limitations:</a:t>
            </a:r>
          </a:p>
          <a:p>
            <a:r>
              <a:rPr lang="en-US"/>
              <a:t>1. concepts are not necessarily on/off! We need a threshold somehow</a:t>
            </a:r>
          </a:p>
          <a:p>
            <a:r>
              <a:rPr lang="en-US"/>
              <a:t>2. Biases biases biases! And they can be propagated!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54C2A6-F756-AEB3-5B9F-84E81B9855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486739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6CB36-038E-F157-308B-8486C422F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290321-ED92-6C57-FA92-F9CA6DFE28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20C4ED-0C47-717F-3CBB-3E0EB30E13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Some limitations:</a:t>
            </a:r>
          </a:p>
          <a:p>
            <a:r>
              <a:rPr lang="en-US"/>
              <a:t>1. concepts are not necessarily on/off! We need a threshold somehow</a:t>
            </a:r>
          </a:p>
          <a:p>
            <a:r>
              <a:rPr lang="en-US"/>
              <a:t>2. Biases biases biases! And they can be propagated!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B70E1-149D-3A20-998C-C28C0E7695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851616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0903A-D2CC-89C6-766C-CFF3010BC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1AB718-794C-80A0-D239-F7EBE4100F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20AFD236-BFB0-8A6D-F8CC-903A2A2C2B1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1">
                    <a:solidFill>
                      <a:srgbClr val="C00000"/>
                    </a:solidFill>
                  </a:rPr>
                  <a:t>Why does this enforce local stability?</a:t>
                </a:r>
                <a:br>
                  <a:rPr lang="en-US" b="1">
                    <a:solidFill>
                      <a:srgbClr val="C00000"/>
                    </a:solidFill>
                  </a:rPr>
                </a:br>
                <a:br>
                  <a:rPr lang="en-US"/>
                </a:br>
                <a:r>
                  <a:rPr lang="en-US"/>
                  <a:t>In the neighborhood of a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/>
                  <a:t>, we want the gradient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/>
                  <a:t> with respect to the predicted concepts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/>
                  <a:t> to be similar to the relevance weights for the same sample i.e.,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en-US"/>
              </a:p>
              <a:p>
                <a:r>
                  <a:rPr lang="en-US"/>
                  <a:t>Because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r>
                  <a:rPr lang="en-US"/>
                  <a:t>, a proxy for achieving this difficult objective is to try and make </a:t>
                </a:r>
              </a:p>
              <a:p>
                <a:endParaRPr lang="en-US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1">
                    <a:solidFill>
                      <a:srgbClr val="C00000"/>
                    </a:solidFill>
                  </a:rPr>
                  <a:t>Why does this enforce local stability?</a:t>
                </a:r>
                <a:br>
                  <a:rPr lang="en-US" b="1">
                    <a:solidFill>
                      <a:srgbClr val="C00000"/>
                    </a:solidFill>
                  </a:rPr>
                </a:br>
                <a:br>
                  <a:rPr lang="en-US"/>
                </a:br>
                <a:r>
                  <a:rPr lang="en-US"/>
                  <a:t>In the neighborhood of a sample </a:t>
                </a:r>
                <a:r>
                  <a:rPr lang="en-US" b="0" i="0">
                    <a:latin typeface="Cambria Math" panose="02040503050406030204" pitchFamily="18" charset="0"/>
                  </a:rPr>
                  <a:t>𝑥_0</a:t>
                </a:r>
                <a:r>
                  <a:rPr lang="en-US"/>
                  <a:t>, we want the gradient of </a:t>
                </a:r>
                <a:r>
                  <a:rPr lang="en-US" b="0" i="0">
                    <a:latin typeface="Cambria Math" panose="02040503050406030204" pitchFamily="18" charset="0"/>
                  </a:rPr>
                  <a:t>∇_ℎ(𝑥_0 )  𝑓(𝑥_0 )</a:t>
                </a:r>
                <a:r>
                  <a:rPr lang="en-US"/>
                  <a:t> with respect to the predicted concepts </a:t>
                </a:r>
                <a:r>
                  <a:rPr lang="en-US" b="0" i="0">
                    <a:latin typeface="Cambria Math" panose="02040503050406030204" pitchFamily="18" charset="0"/>
                  </a:rPr>
                  <a:t>h</a:t>
                </a:r>
                <a:r>
                  <a:rPr lang="en-US" i="0">
                    <a:latin typeface="Cambria Math" panose="02040503050406030204" pitchFamily="18" charset="0"/>
                  </a:rPr>
                  <a:t>(</a:t>
                </a:r>
                <a:r>
                  <a:rPr lang="en-US" b="0" i="0">
                    <a:latin typeface="Cambria Math" panose="02040503050406030204" pitchFamily="18" charset="0"/>
                  </a:rPr>
                  <a:t>𝑥_0 )</a:t>
                </a:r>
                <a:r>
                  <a:rPr lang="en-US"/>
                  <a:t> to be similar to the relevance weights for the same sample i.e., </a:t>
                </a:r>
                <a:r>
                  <a:rPr lang="en-US" b="0" i="0">
                    <a:latin typeface="Cambria Math" panose="02040503050406030204" pitchFamily="18" charset="0"/>
                  </a:rPr>
                  <a:t>𝜃</a:t>
                </a:r>
                <a:r>
                  <a:rPr lang="en-US" i="0">
                    <a:latin typeface="Cambria Math" panose="02040503050406030204" pitchFamily="18" charset="0"/>
                  </a:rPr>
                  <a:t>(𝑥</a:t>
                </a:r>
                <a:r>
                  <a:rPr lang="en-US" b="0" i="0">
                    <a:latin typeface="Cambria Math" panose="02040503050406030204" pitchFamily="18" charset="0"/>
                  </a:rPr>
                  <a:t>_0 )≈∇_ℎ(𝑥_0 )  𝑓(𝑥_0 )</a:t>
                </a:r>
                <a:endParaRPr lang="en-US"/>
              </a:p>
              <a:p>
                <a:r>
                  <a:rPr lang="en-US"/>
                  <a:t>Because </a:t>
                </a:r>
                <a:r>
                  <a:rPr lang="en-US" b="0" i="0">
                    <a:latin typeface="Cambria Math" panose="02040503050406030204" pitchFamily="18" charset="0"/>
                  </a:rPr>
                  <a:t>∇_(𝑥_0 ) 𝑓(𝑥_0 )=</a:t>
                </a:r>
                <a:r>
                  <a:rPr lang="en-US" i="0">
                    <a:latin typeface="Cambria Math" panose="02040503050406030204" pitchFamily="18" charset="0"/>
                  </a:rPr>
                  <a:t>∇_</a:t>
                </a:r>
                <a:r>
                  <a:rPr lang="en-US" b="0" i="0">
                    <a:latin typeface="Cambria Math" panose="02040503050406030204" pitchFamily="18" charset="0"/>
                  </a:rPr>
                  <a:t>ℎ(𝑥_0 )  </a:t>
                </a:r>
                <a:r>
                  <a:rPr lang="en-US" i="0">
                    <a:latin typeface="Cambria Math" panose="02040503050406030204" pitchFamily="18" charset="0"/>
                  </a:rPr>
                  <a:t>𝑓(𝑥_0 )</a:t>
                </a:r>
                <a:r>
                  <a:rPr lang="en-US" b="0" i="0">
                    <a:latin typeface="Cambria Math" panose="02040503050406030204" pitchFamily="18" charset="0"/>
                  </a:rPr>
                  <a:t>⋅𝐽_(𝑥_0)^ℎ</a:t>
                </a:r>
                <a:r>
                  <a:rPr lang="en-US"/>
                  <a:t>, a proxy for achieving this difficult objective is to try and make </a:t>
                </a:r>
              </a:p>
              <a:p>
                <a:endParaRPr lang="en-US"/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0ACAF8-AC4E-EE6E-39A6-8C3118C1D1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08B8E-15F0-EE45-9FB7-D7E81E6A5DD4}" type="slidenum">
              <a:rPr lang="en-US" smtClean="0"/>
              <a:t>208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544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74DA9-A2A8-9D70-A1B2-F1E22BAF7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952646-1F33-5534-C323-3F2440CB09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7C89B9-F903-673C-7BD6-7B5E9D4F54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</a:t>
            </a:r>
            <a:r>
              <a:rPr lang="en-US" dirty="0" err="1"/>
              <a:t>AlexNet</a:t>
            </a:r>
            <a:r>
              <a:rPr lang="en-US" dirty="0"/>
              <a:t> model (~60M parameters)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D2BFA-8EA3-3626-6632-3E43089C4E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568362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0104F-ECF7-9600-1EE4-3329D058D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ADBE83-34B8-9AE4-8749-AA75DDC48C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1B9FEC-E39E-D6E0-6E4F-9A7951613A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1200" b="1" noProof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BE679-1FB8-E54D-0D7F-85DA6FB7D0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996713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08B8E-15F0-EE45-9FB7-D7E81E6A5DD4}" type="slidenum">
              <a:rPr lang="en-US" smtClean="0"/>
              <a:t>227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7579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08B8E-15F0-EE45-9FB7-D7E81E6A5DD4}" type="slidenum">
              <a:rPr lang="en-US" smtClean="0"/>
              <a:t>244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03107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08B8E-15F0-EE45-9FB7-D7E81E6A5DD4}" type="slidenum">
              <a:rPr lang="en-US" smtClean="0"/>
              <a:t>259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34783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08B8E-15F0-EE45-9FB7-D7E81E6A5DD4}" type="slidenum">
              <a:rPr lang="en-US" smtClean="0"/>
              <a:t>269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9402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97306-3C84-5D47-D0FA-3491B556A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EB3D45-1318-923D-0616-614B54547D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22A84B-B492-C338-26FE-122507C10F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1200" b="1" noProof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C2968-30EA-8270-210A-C61CF2E22B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517083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08B8E-15F0-EE45-9FB7-D7E81E6A5DD4}" type="slidenum">
              <a:rPr lang="en-US" smtClean="0"/>
              <a:t>289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06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14A2E-A672-B615-202F-E6C530584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4F9DFF-CA53-16B1-0DE3-7917AAB3F1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2EF9EE-247B-0FAE-1B55-291546C3C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6E5EB-D50F-EE54-BB27-C3A2709B27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BDF75-1694-4FD7-9B02-6D2B1DABF1C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6498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AB402-08EC-DA23-F73E-2481751AD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1BD0C6-87F6-F1DC-E698-AF8BAD88B3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76F60B-2294-FCA5-3F0E-D6AC1B24E3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09B4D-82AD-A0D6-91C4-0C32D59FC3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3102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0CB69-306E-AE84-784B-950AE624E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119640-E0CB-B63F-0E0D-B930128528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DB8C50-418F-F841-DABF-AEA2363C22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4248F3-32C4-BFCF-BF25-5887659321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1224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13698-EFFE-A9C0-A1C5-3B097CEEF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EA0789-8D26-7ED8-C3C5-73FB5B577A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6B1139-85F5-C73F-6700-F2BBE356B7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74B46-10D5-552E-BF4F-51912BC87D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8603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30EA9-25E8-6A11-C8DA-099B5A0A1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49852A-9540-5AB1-B289-5D6F66451A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72D336-334C-C135-D5A6-C4A44D444D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8D9B3-6A43-DEF6-33F0-F6F614D916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4346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CAA46-A086-D5F0-7B42-173EA7A50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31C95F-99FF-3BDB-8A08-AD35928C4E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81DAE6-B7FD-ABED-51F4-69EE7F9322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299AD-40F5-3A54-2AA1-B79EE74E81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258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76004-196D-28D4-6D68-8B8054BBF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D9C865-B686-15E4-4B06-51AB9DE507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07D899-5B99-F160-DB45-4333D98FBB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A1DAD-6989-ABA7-AF1D-796FC897EF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5684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6A610-4A31-E160-D95B-6D60E10A7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1FC10B-B2C7-CD56-416D-9D0D5E6C0D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34D591-5855-89E3-288B-EF879ECF8C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20EFB-9A32-738F-B516-DF46A4F9F8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3967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408B7-6AF4-6B76-F318-C1546A4BA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C539BA-C3AA-E25A-71C9-A8C26B1DDB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001565-2409-1245-776D-DBD7DC2864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BE855-D935-6330-E8B7-E54AA19A6C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2069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96FDE-50A9-F65A-2D63-0156AAC74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1B849C-DFF9-C9EC-F323-5A638ED070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3F738A-5A56-2C9D-3695-F1496ED683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15B30D-6513-942E-25A4-C7EE1ED4C8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1141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CF2D2-127F-030A-2AAC-4310F0F11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8E3D44-B791-21CE-6450-284202A3C6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49F068-201A-09B1-87D1-0CDBBFEB7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E044F4-6B9C-C09E-FB33-375D6AC97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599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17D-2F1F-DA78-60A0-D3D53A594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030888-4C2F-6734-3DE1-55AEDDDD53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66C94C-52BD-47F3-B08C-0B4511AA27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DDA3F-A13A-8078-2654-59C582FB4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BDF75-1694-4FD7-9B02-6D2B1DABF1C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6195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C09DD-4366-A097-E92F-05911E2A7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186427-8041-CDD3-EB92-5058097123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EEB941-1291-807C-D7E1-120295A70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0BAF6-C975-8884-73CA-6E7D7985D1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4705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08F57-4E35-FF26-CB47-E0CA5A04A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0D521D-7E3A-5D96-71A8-6727349F2C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303F9F-153E-A79C-CD99-E2AB288693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AE7BD-46EF-04B9-7A99-02C3F9FBBE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7769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65E2F-B9A6-E556-DDC7-B9898C213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A73AD8-B200-F86D-75B1-DA2AC5902D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1F1F51-B08A-1373-785C-66ABFE9E82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D2FE0-11C6-7EAA-F747-3220C3AFDD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7126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7942E-D6A1-2B9E-5F73-1A3A97D3B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50E7E7-34F0-8207-C998-F6C024A320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55EB85-F7F1-3D11-24E5-B6F8BCB30F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5095B-6F19-58D7-F3B0-4D445FC02C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5156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6FEFD-AF7A-3BD3-224B-176355EC1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880EF3-B00E-BE98-2CE5-52917E79EF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4C3796-924F-C0D6-B41D-BD95A4022B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4E053-1AE1-4430-FD01-797FD30ED5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3444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21C58-4A2B-5879-1873-3611FDDB2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B6CE25-0BF9-9D93-C7E4-20552B46DD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F53505-D34A-521B-1935-AAA6AD2E20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961B6-FC57-BECC-C0CA-22A9388876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0055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8C18F-8CFD-037F-F087-01F6555C9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1F9FEE-2A0B-2AE0-C0D4-421352CC84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A2D4E1-7A5B-89DC-E969-6BF2526680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F7775-8902-2A31-472F-606150DB6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5716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823DA-76E1-6FDF-34F1-4380B6310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2983A6-41AA-1919-54F6-51B88D946A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04CDB3-A38B-BE0E-05E0-A2808168CB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C0AB7-6245-D5C9-988E-AFBE732748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3373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977AF-5B8F-43FE-D0DA-20962DCC0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E9863C-B862-1A06-5C16-60BABAC4B0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2478A9-25CC-6754-C1C8-80DC25B120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70A1CB-A843-83AB-8D42-0F26BC66C7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4854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23F21-6AAD-EF88-0A17-FC2EB6EAA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279F0F-40C8-DEDD-57CF-3BC1572D95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AB9651-A4EE-3830-1B68-B4E5AA3D2B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95C35-689B-99D2-92B9-29642AAB6C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79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B4CA8-85A8-B659-1E82-D4F6D083A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0B8B62-AEC0-2661-7D26-6037F13B9D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6691C0-5155-1C58-5390-54A3D095F7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CFA29-C01B-30CD-3949-05D9103D69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BDF75-1694-4FD7-9B02-6D2B1DABF1C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3248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8BD32-026F-E47A-8634-5B953535C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E3A549-9690-B55D-A0E8-A08A0A6DE6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E2FF2C-5253-1767-2ACF-E1AD4280E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25CC8-B0F0-46FF-A240-6A37639A88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8418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36A65-9B0D-E499-41FD-B13B064EE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853458-2BB6-349B-A160-9C14D66223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D815B5-A6B4-7700-4781-53428C4217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D0833-3100-CCB7-3283-0742087B2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3239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45222-A933-4AB6-520D-BC7835171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EB5458-9268-CB08-D04F-7F905452E8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B35228-CC09-1E89-097D-099A4CCA26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3640E-50BE-7EA6-16B4-0C80ABB498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5456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A0AEC-B9DC-0712-2910-6FEF4BD2C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5966A5-7AC9-B9EF-A547-D903706552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264D13-9CB4-96CC-C970-D16A863215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1200" b="1" noProof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E8C49-F71B-0B02-D8A6-BE06590729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9741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8B05C-7850-34A2-EB60-6D27CA2AE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1CD2C4-39B4-5003-0D37-D980B8C67F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D934E8-F857-6E6D-3226-A92E091304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16879D-518C-49F0-758C-0BD14D3485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5115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55705-F84A-163E-3109-9D7812333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931F83-1CD0-0298-2CFF-843851B87E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C7E056-C3E6-3550-EA49-0A86399F27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0695D-3BC5-053E-2BA7-E222EB8C23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8260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35E56-A478-B2E8-7E78-7CBF23175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F86F6E-B5CD-C798-202E-C2350FB1BE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67ADD6-757B-710A-ABA4-A83C8C908A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8A4B82-2AC5-CEFF-F89F-C580D9C90E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3448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7BCB6-89F8-BAC2-EB83-FD93C75C6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AB4B6A-EF66-E60A-ED79-93D833F84B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3DB4C5-750A-6AD5-BBAB-3B4A09B3E5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DD796-F5EF-0C91-9B95-3A4EF14CC3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1424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9ADDA-78CD-957B-CFF0-C63EAB908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689F68-ED65-2775-A6F4-826476B86A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712433-4C3C-A931-4F14-A90CDFFC68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F9EC1-E44C-9C05-AA6B-E4DFC3064F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0771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777D6-4514-01DA-C6FA-E16BF3679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3B06DD-5DE9-E46A-482D-DE393034DD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210CCC-94B5-6A06-7544-5892863E99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2B183-2691-7241-1424-FECE1A109A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221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4EDE1-EE1A-6908-77D9-F845E9517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2A70B9-40B6-2576-93C5-A843B072C8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17041C-2654-83E2-D5C2-3EEC06BCF3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37452-3B32-15C5-7699-BE514E378A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BDF75-1694-4FD7-9B02-6D2B1DABF1C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1276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47D40-682A-5BDA-2B5D-905B7EC84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B9D359-B1AB-9B9C-A451-E9CF8CE434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5B896E-C825-5B0A-9D42-7D6EA68029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70262-03B7-4D39-84C2-CDC27576D4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637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4F9B7-146B-9937-F0A5-518DBD039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DECB74-E7CB-CF3D-27FD-8694933BFF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9D8E28-6CC4-A7ED-A7DA-FB323DE085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A6E3A-2CD7-B3A1-C300-71E97AC062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37492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F6A12-EF23-817B-6E5F-8FD6FDAA6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949C3C-7E83-7736-F906-9E48CDA1B8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049190-79B2-910B-2FFF-25B8F42B73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E7C47-4D4B-B3B8-C6AA-63CDF16F37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4660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5D5B9-77D2-7643-0C3E-033CC32F1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D20370-6A1D-60E5-CC3C-94DC0BB658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8EB391-964B-838C-2092-A28C444D77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>
                <a:effectLst/>
                <a:latin typeface="NimbusRomNo9L"/>
              </a:rPr>
              <a:t>This classifier </a:t>
            </a:r>
            <a:r>
              <a:rPr lang="en-GB" sz="1800" err="1">
                <a:effectLst/>
                <a:latin typeface="CMMIB10"/>
              </a:rPr>
              <a:t>v</a:t>
            </a:r>
            <a:r>
              <a:rPr lang="en-GB" sz="1800" err="1">
                <a:effectLst/>
                <a:latin typeface="CMMI7"/>
              </a:rPr>
              <a:t>Cl</a:t>
            </a:r>
            <a:r>
              <a:rPr lang="en-GB" sz="1800">
                <a:effectLst/>
                <a:latin typeface="CMMI7"/>
              </a:rPr>
              <a:t> </a:t>
            </a:r>
            <a:r>
              <a:rPr lang="en-GB" sz="1800">
                <a:effectLst/>
                <a:latin typeface="CMSY10"/>
              </a:rPr>
              <a:t>∈ </a:t>
            </a:r>
            <a:r>
              <a:rPr lang="en-GB" sz="1800">
                <a:effectLst/>
                <a:latin typeface="MSBM10"/>
              </a:rPr>
              <a:t>R</a:t>
            </a:r>
            <a:r>
              <a:rPr lang="en-GB" sz="1800">
                <a:effectLst/>
                <a:latin typeface="CMMI7"/>
              </a:rPr>
              <a:t>m </a:t>
            </a:r>
            <a:r>
              <a:rPr lang="en-GB" sz="1800">
                <a:effectLst/>
                <a:latin typeface="NimbusRomNo9L"/>
              </a:rPr>
              <a:t>is a linear CAV for the concept </a:t>
            </a:r>
            <a:r>
              <a:rPr lang="en-GB" sz="1800">
                <a:effectLst/>
                <a:latin typeface="CMMI10"/>
              </a:rPr>
              <a:t>C</a:t>
            </a:r>
            <a:r>
              <a:rPr lang="en-GB" sz="1800">
                <a:effectLst/>
                <a:latin typeface="NimbusRomNo9L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0" i="0" u="none" strike="noStrike">
              <a:solidFill>
                <a:schemeClr val="tx1"/>
              </a:solidFill>
              <a:effectLst/>
              <a:latin typeface="NimbusRomNo9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u="none" strike="noStrike">
                <a:solidFill>
                  <a:schemeClr val="tx1"/>
                </a:solidFill>
                <a:effectLst/>
                <a:latin typeface="NimbusRomNo9L"/>
              </a:rPr>
              <a:t>T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-webkit-standard"/>
              </a:rPr>
              <a:t>he weight vector </a:t>
            </a:r>
            <a:r>
              <a:rPr lang="en-GB" b="1" i="0" u="none" strike="noStrike">
                <a:solidFill>
                  <a:srgbClr val="000000"/>
                </a:solidFill>
                <a:effectLst/>
              </a:rPr>
              <a:t>w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-webkit-standard"/>
              </a:rPr>
              <a:t> of a logistic regression model is </a:t>
            </a:r>
            <a:r>
              <a:rPr lang="en-GB" b="1" i="0" u="none" strike="noStrike">
                <a:solidFill>
                  <a:srgbClr val="000000"/>
                </a:solidFill>
                <a:effectLst/>
              </a:rPr>
              <a:t>orthogonal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-webkit-standard"/>
              </a:rPr>
              <a:t> to its decision boundary.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0" i="0" u="none" strike="noStrike">
              <a:solidFill>
                <a:srgbClr val="000000"/>
              </a:solidFill>
              <a:effectLst/>
              <a:latin typeface="-webkit-standar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0" i="0" u="none" strike="noStrike">
                <a:solidFill>
                  <a:srgbClr val="000000"/>
                </a:solidFill>
                <a:effectLst/>
                <a:latin typeface="-webkit-standard"/>
              </a:rPr>
              <a:t>The </a:t>
            </a:r>
            <a:r>
              <a:rPr lang="en-GB" sz="2800" b="1" i="0" u="none" strike="noStrike">
                <a:solidFill>
                  <a:srgbClr val="000000"/>
                </a:solidFill>
                <a:effectLst/>
              </a:rPr>
              <a:t>decision boundary</a:t>
            </a:r>
            <a:r>
              <a:rPr lang="en-GB" sz="2800" b="0" i="0" u="none" strike="noStrike">
                <a:solidFill>
                  <a:srgbClr val="000000"/>
                </a:solidFill>
                <a:effectLst/>
                <a:latin typeface="-webkit-standard"/>
              </a:rPr>
              <a:t> is where the model assigns equal probability to both classes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latin typeface="-webkit-standard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0" i="0" u="none" strike="noStrike">
              <a:solidFill>
                <a:srgbClr val="000000"/>
              </a:solidFill>
              <a:effectLst/>
              <a:latin typeface="-webkit-standard"/>
            </a:endParaRPr>
          </a:p>
          <a:p>
            <a:r>
              <a:rPr lang="en-GB" sz="2800"/>
              <a:t>If </a:t>
            </a:r>
            <a:r>
              <a:rPr lang="en-GB" sz="2800" err="1"/>
              <a:t>wTx</a:t>
            </a:r>
            <a:r>
              <a:rPr lang="en-GB" sz="2800"/>
              <a:t> is </a:t>
            </a:r>
            <a:r>
              <a:rPr lang="en-GB" sz="2800" b="1"/>
              <a:t>large and positive</a:t>
            </a:r>
            <a:r>
              <a:rPr lang="en-GB" sz="2800"/>
              <a:t>, the sample is far from the boundary and lies </a:t>
            </a:r>
            <a:r>
              <a:rPr lang="en-GB" sz="2800" b="1"/>
              <a:t>in the positive class region</a:t>
            </a:r>
            <a:r>
              <a:rPr lang="en-GB" sz="2800"/>
              <a:t>.</a:t>
            </a:r>
          </a:p>
          <a:p>
            <a:r>
              <a:rPr lang="en-GB" sz="2800"/>
              <a:t>If </a:t>
            </a:r>
            <a:r>
              <a:rPr lang="en-GB" sz="2800" err="1"/>
              <a:t>wTx</a:t>
            </a:r>
            <a:r>
              <a:rPr lang="en-GB" sz="2800"/>
              <a:t> is </a:t>
            </a:r>
            <a:r>
              <a:rPr lang="en-GB" sz="2800" b="1"/>
              <a:t>large and negative</a:t>
            </a:r>
            <a:r>
              <a:rPr lang="en-GB" sz="2800"/>
              <a:t>, the sample is far from the boundary but in the </a:t>
            </a:r>
            <a:r>
              <a:rPr lang="en-GB" sz="2800" b="1"/>
              <a:t>negative class region</a:t>
            </a:r>
            <a:r>
              <a:rPr lang="en-GB" sz="280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0" i="0" u="none" strike="noStrike">
              <a:solidFill>
                <a:srgbClr val="000000"/>
              </a:solidFill>
              <a:effectLst/>
              <a:latin typeface="NimbusRomNo9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BEDC6-A223-8664-3DF5-E9A3098806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5819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BA8F3-54C5-A7E0-3360-C23064B25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325C8B-E181-3FD7-9E30-A9E3142FF6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F8422512-3678-D876-FE39-650531CEE2E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/>
                  <a:t>In other words: </a:t>
                </a:r>
                <a:r>
                  <a:rPr lang="en-GB" sz="1200" b="1" dirty="0">
                    <a:solidFill>
                      <a:srgbClr val="C00000"/>
                    </a:solidFill>
                  </a:rPr>
                  <a:t>how much would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1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GB" sz="1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kumimoji="0" lang="en-GB" sz="1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𝒍</m:t>
                        </m:r>
                        <m:r>
                          <a:rPr kumimoji="0" lang="en-GB" sz="1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GB" sz="1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d>
                      <m:dPr>
                        <m:ctrlPr>
                          <a:rPr kumimoji="0" lang="en-GB" sz="1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GB" sz="1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GB" sz="1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kumimoji="0" lang="en-GB" sz="1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𝒍</m:t>
                            </m:r>
                          </m:sub>
                        </m:sSub>
                        <m:d>
                          <m:dPr>
                            <m:ctrlPr>
                              <a:rPr kumimoji="0" lang="en-GB" sz="1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GB" sz="1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</m:d>
                  </m:oMath>
                </a14:m>
                <a:r>
                  <a:rPr lang="en-GB" sz="1200" b="1" dirty="0">
                    <a:solidFill>
                      <a:srgbClr val="C00000"/>
                    </a:solidFill>
                  </a:rPr>
                  <a:t> change if I take a small step in the direction of concept c?</a:t>
                </a:r>
                <a:endParaRPr lang="en-GB" sz="1200" b="1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F8422512-3678-D876-FE39-650531CEE2E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/>
                  <a:t>In other words: </a:t>
                </a:r>
                <a:r>
                  <a:rPr lang="en-GB" sz="1200" b="1" dirty="0">
                    <a:solidFill>
                      <a:srgbClr val="C00000"/>
                    </a:solidFill>
                  </a:rPr>
                  <a:t>how much would </a:t>
                </a:r>
                <a:r>
                  <a:rPr kumimoji="0" lang="en-GB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 Math" panose="02040503050406030204" pitchFamily="18" charset="0"/>
                  </a:rPr>
                  <a:t>𝒉_(𝒍,𝒌) (𝒇_𝒍 (𝒙))</a:t>
                </a:r>
                <a:r>
                  <a:rPr lang="en-GB" sz="1200" b="1" dirty="0">
                    <a:solidFill>
                      <a:srgbClr val="C00000"/>
                    </a:solidFill>
                  </a:rPr>
                  <a:t> change if I take a small step in the direction of concept c?</a:t>
                </a:r>
                <a:endParaRPr lang="en-GB" sz="1200" b="1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50F82-147D-52CC-DDA1-7BBAF94780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358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0E4E9-1A06-6ED9-BDAF-04D1FC821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5787AF-2347-3EB1-A6FD-BB9A708175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11630E74-56CC-2ACE-1B68-C37228D8E34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/>
                  <a:t>In other words: </a:t>
                </a:r>
                <a:r>
                  <a:rPr lang="en-GB" sz="1200" b="1" dirty="0">
                    <a:solidFill>
                      <a:srgbClr val="C00000"/>
                    </a:solidFill>
                  </a:rPr>
                  <a:t>how much would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1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GB" sz="1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kumimoji="0" lang="en-GB" sz="1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𝒍</m:t>
                        </m:r>
                        <m:r>
                          <a:rPr kumimoji="0" lang="en-GB" sz="1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GB" sz="1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d>
                      <m:dPr>
                        <m:ctrlPr>
                          <a:rPr kumimoji="0" lang="en-GB" sz="1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GB" sz="1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GB" sz="1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kumimoji="0" lang="en-GB" sz="1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𝒍</m:t>
                            </m:r>
                          </m:sub>
                        </m:sSub>
                        <m:d>
                          <m:dPr>
                            <m:ctrlPr>
                              <a:rPr kumimoji="0" lang="en-GB" sz="1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GB" sz="1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</m:d>
                  </m:oMath>
                </a14:m>
                <a:r>
                  <a:rPr lang="en-GB" sz="1200" b="1" dirty="0">
                    <a:solidFill>
                      <a:srgbClr val="C00000"/>
                    </a:solidFill>
                  </a:rPr>
                  <a:t> change if I take a small step in the direction of concept c?</a:t>
                </a:r>
                <a:endParaRPr lang="en-GB" sz="1200" b="1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11630E74-56CC-2ACE-1B68-C37228D8E34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/>
                  <a:t>In other words: </a:t>
                </a:r>
                <a:r>
                  <a:rPr lang="en-GB" sz="1200" b="1" dirty="0">
                    <a:solidFill>
                      <a:srgbClr val="C00000"/>
                    </a:solidFill>
                  </a:rPr>
                  <a:t>how much would </a:t>
                </a:r>
                <a:r>
                  <a:rPr kumimoji="0" lang="en-GB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 Math" panose="02040503050406030204" pitchFamily="18" charset="0"/>
                  </a:rPr>
                  <a:t>𝒉_(𝒍,𝒌) (𝒇_𝒍 (𝒙))</a:t>
                </a:r>
                <a:r>
                  <a:rPr lang="en-GB" sz="1200" b="1" dirty="0">
                    <a:solidFill>
                      <a:srgbClr val="C00000"/>
                    </a:solidFill>
                  </a:rPr>
                  <a:t> change if I take a small step in the direction of concept c?</a:t>
                </a:r>
                <a:endParaRPr lang="en-GB" sz="1200" b="1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6D14C-B229-9574-784E-FD8F63CEED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2205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14437-CF61-3C90-8E6F-C635EC1AF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CBC422-9591-6642-8725-219468CA7E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52F420-A0F5-EB69-FC43-BF94286D57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68D95-C8F4-0F43-1EE5-2641BF7FC0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166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1DED6-181A-FDFF-4F6B-62E38B536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5837E5-41EC-2EBD-FC10-61BE4DADEC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A5B5A2-51DB-01DD-43B5-3CD2F1AA47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E06A49-FC51-B098-58A2-8EBB27ED0B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4639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CE0E2-087B-3E2D-442C-E6BA1FB42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A93B87-EBD9-0C4B-7573-3EF5650BC5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F819BD-E7C7-2FFF-E199-36B946C9FD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2E8FE-CF3C-CD62-4584-A36B9F0DE3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66382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6F8D5-69B4-2D23-4C8E-E1661927A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2595C1-10B3-DC31-5900-746960C7C8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A3CD51-90F7-93C8-80D3-A15A9598FB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6D11-508A-8A0E-060C-0FFEAE3C08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332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3AB48-15F5-A0C8-0212-52321F6F7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9AE96D-5CB6-A7C1-F42A-EAC83DDC5A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8CD37B-838E-8B5D-7E6C-01A9C39FA4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Lipton, Zachary C. "The mythos of model interpretability: In machine learning, the concept of interpretability is both important and slippery."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Queue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16.3 (2018): 31-57.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ACA4-CAD1-7D79-2EDA-A18C91B47C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BDF75-1694-4FD7-9B02-6D2B1DABF1C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0426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CA665-95B7-0BB1-A42E-448BB2CDF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A3C8A1-C4D2-1381-93B3-15824EB496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4479F2-085A-8434-FD47-28A64A3C53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 dirty="0"/>
              <a:t>(if they form a smooth concept region in </a:t>
            </a:r>
            <a:r>
              <a:rPr lang="en-GB" sz="1200" noProof="0" dirty="0" err="1"/>
              <a:t>th</a:t>
            </a:r>
            <a:r>
              <a:rPr lang="en-GB" sz="1200" dirty="0"/>
              <a:t>e original latent space)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F1D3A-7128-5413-E1FF-58421B3B7D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8814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EC2BE-DEF5-A282-008D-E3D338A19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6272D6-85B1-2182-C6E4-4ED60855D4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AEBB45-DCF0-2F0B-33C3-4C087B742B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1CC66-C6F5-76D6-25F7-78DA7B399A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08B8E-15F0-EE45-9FB7-D7E81E6A5DD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2654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5BC1B-8C43-7BDB-64A0-0ACC5FF68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A7CAF6-98D0-F8C4-358D-C36F02B47B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A41A8C-07A0-01F8-F4F3-ED3157C15D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2BF2F-A12D-4C76-01D0-76390E2603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08B8E-15F0-EE45-9FB7-D7E81E6A5DD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3513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B45AF-0D7E-D8C6-F73F-059AF75C4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18BF07-E3F9-9553-118C-3F1B978A35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6DC658-009C-8E33-4D74-0ED12F38F1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0F17B-FE48-7211-6AE3-A5EA3E3786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08B8E-15F0-EE45-9FB7-D7E81E6A5DD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9363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CCFEC-4A0A-119A-9259-EDAAE157C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DCCA84-4717-8EC1-DEE1-D941B60340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AB50FA-D5BE-D556-EA0A-25D30A7807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61A8D-760C-3EEF-E601-2F6E54180E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08B8E-15F0-EE45-9FB7-D7E81E6A5DD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0368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15874-11A0-FC3B-3278-B4B57DD72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29E7D8-8788-3E1A-3EB3-6FCEAE1AC0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74144B-4A37-BA14-8A6E-960EE6C505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FCD95-35A5-96BF-0979-9B7EEF0AF6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4899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D5F8B-BBC5-350B-98A8-D8B49098E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BC5E22-C9A4-EC3D-AAD8-E4673C5EAF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598DE0-4118-A3C1-0F4C-DAA1E7E9F7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67F0A1-CF64-B973-509D-6414BEB248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35240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752A0-DEE8-E2F5-33D5-EB1194A5F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C8B1B0-1AB9-2F49-1058-BD46857343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26DC75-B62D-05B8-F1F2-8542D4913E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42462-A5D5-6170-740C-E34032258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66222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6F47D-4509-1629-A4D0-54C102AFB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3BE42E-80E9-438F-F271-851CE4E503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ED3587-F41C-9793-6640-5C6184D4BD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D10A5-8ED1-EDFE-D39D-A26079336C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76217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007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A3D67-17B4-E6E3-AA79-6F1E79CF5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A05E59-A7DF-F062-9072-ACE32B4132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128397-69BE-671B-765D-D4AA608C82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13AC01-1C79-0F84-5F52-554ADA268A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BDF75-1694-4FD7-9B02-6D2B1DABF1C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4759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CD993-6C25-1DFB-F258-8F6C4B0C4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BE4E8B-ABD5-03CA-EDD4-22990BC0C1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4FED8F-8193-5AB9-C458-A5ACCED998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7259E-6492-E3DC-70BB-B871964598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33920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08B8E-15F0-EE45-9FB7-D7E81E6A5DD4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584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433B9-F4DA-D370-82B5-53995E374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595535-C3A1-7E87-3CEA-AD5F0548B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EA791A-D1CD-03CF-D80D-79F0EFE971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/>
              <a:t>Kellgren</a:t>
            </a:r>
            <a:r>
              <a:rPr lang="en-US" b="0" dirty="0"/>
              <a:t>-Lawrence Scale for osteoarthritis (Grade 0 -&gt; Grade 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71CC9-842C-806A-6382-E27E29E34E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6439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9C7EE-C065-320C-53C0-D8C405CE2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D0FB14-D658-08DD-3B26-E54C1E39B8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F7BFAC-C0D0-4519-6BE6-0D11993D1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/>
              <a:t>Kellgren</a:t>
            </a:r>
            <a:r>
              <a:rPr lang="en-US" b="0" dirty="0"/>
              <a:t>-Lawrence Scale for osteoarthritis (Grade 0 -&gt; Grade 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4FC54-B371-635B-C71D-DB0C5667AE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63862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16853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1BFDE-FE1E-0584-A246-2EF7C030E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84B837-5EDC-6B1B-DE6A-F9A53EECC2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332C2C-D4D1-2831-F921-21B0F7A1CD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7668A-DBF7-0BE3-265E-C29B2004CE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53652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1F7D2-E637-15BE-14BE-3DDC1E4ED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2E0D1E-6089-9E0F-250B-EAA1D83E7D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2C0D72-751F-F768-3C99-C02B0B5435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9777B-C55F-98DD-ABDD-E085527C71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93475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41863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78CDD-524A-DFB2-FB90-8EE949B2C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A5DBA5-EAA5-6B94-2286-B98AC40235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4094D3-34DE-ADCC-3824-831BA6E159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A426F-A3E9-1562-9657-3275690300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7967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C99BA-16C5-3F47-CD38-633655DC1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3C1FCC-67A2-0F5E-9C60-3491FC18A9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5A39E0-B6F8-E1A7-D7CC-CE9AEDDC9B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46658-9B97-4A4E-3570-9ACC944F66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791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8114F-4C7D-BA51-7F67-9C6CEEBAA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56159D-47C4-D6FB-5641-020E8E9D09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FD60DA-022C-B994-D990-1A6C086EDC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19D541-B514-75BF-264E-02A8A51D25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BDF75-1694-4FD7-9B02-6D2B1DABF1C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90890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59026-B9D2-2699-2F1F-D6964E3D6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08F090-7C6E-7DEF-F286-E6277E99FE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861A32-4328-7ED7-CC30-899B89AD9F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0FCCA-8A4B-27C3-727C-18ADAB4DCF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85722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E2505-6724-CA7D-E0C5-A652F9CB8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528C19-CEF1-00B0-C7AE-F50E7295BD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CEF90F-2E62-02C9-9328-F3341EBB36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9160E-EE59-21CA-ACD5-0F3332CB4C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91475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F0819-D3BA-EBA4-3CF3-CB42300AC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999BCC-CD11-2356-94F1-6F08AE1873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B4457D-B9A4-E90C-EB91-46B902DCCE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A75A2A-3DC7-3095-AF26-DEC4B12FBB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20377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3142E-94BA-BA6D-87B2-2A76D9AC5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B51D50-E247-9D61-63F1-E9C394E2C8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E2E253-4A9E-0748-AC2D-E0ED7B97EE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74F03-5CA3-9674-F5F3-FADA9A0A77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90546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3E300-BBC8-CB3B-7BAD-EA204A591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B1AB37-349D-7A99-88B0-3ABEC05493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489D44-DF33-3530-4ED7-FD72305E96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1D710-62C7-47CA-CBA1-6023D73BFA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92185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F45FD-BAD8-DB7F-23BF-EFFD1ED8F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6C6259-E6A9-2CCE-3FF0-3F9977B182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CA86F8-1D90-65B4-726D-BE2546D7B4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B374C-5F9E-0826-9335-4EC22BDB9B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22741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1CAC6-0C50-2CA9-A956-E9963B2D4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1EA884-0CF9-8922-9D94-CF8AAAB9AD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098B27-F867-D425-BD12-4F72B60824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66565-013E-E7EB-EE04-A65633687B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87955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05C44-0084-B2D9-0D6F-0FF3FEDF6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AC7364-CD95-50C8-B923-9C8153CF17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BC826C-05BF-9D6E-61F4-454D59E809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E1D86-F6CC-8B69-8934-39A0DFD2FE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74672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9B63F-C2C1-46DB-FC55-0B4708630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68FDBC-7D30-A707-DBFB-328DB684FB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396E8F-1170-4338-9216-81C4E4D43A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3DBFBB-4D9E-1AAB-C13D-BA28DD4067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98555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B936F-9330-20F6-C949-6F520B7BA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2B2F51-7490-2E1A-301B-1D758A8A7A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45C1E3-BD80-5066-6DF3-56E674744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6ED61-5182-6F1E-2DAC-8DA6689926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803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41337-3B61-14C1-8C6F-5243B7BAE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502AD5-CCF5-76F2-FBAE-046FBD2868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C279D5-1A44-9416-6ADF-07201C660D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1200" b="1" noProof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9C890-DAA7-9B8C-BF71-069031F34A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82579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E711D-6DC9-454C-A0DD-7086E4EC7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AE39D5-D2E0-CE21-98B3-5D9CD68A68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C8EEED-6049-9B50-2B53-94BA124292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A831D-4519-4360-21D6-42A6F9CF3A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63537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C16B2-1C9E-542E-DBC3-8E4BDC193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B71479-639B-AC18-0CDD-A11E47E1D7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9E55AD-A99E-B32C-08CC-50850E88D5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940041-B60E-8D03-5480-407A85FFD7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02334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A651B-47E9-5397-8D5B-AFDCC86F1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6746FD-CDA8-D541-2258-345FD863CA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825A93-8156-8BD2-24B6-3FC21AAAE3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A962A-227D-816E-F63F-4EF8EA0926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15850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16AF6-1E1A-A762-A353-BDE220A54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98D250-2FA4-3890-4044-349101A3A8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93CEC6-B532-C184-78DC-F75956806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D0672-D14E-5C78-4D9C-338D9E0C63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84554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C423F-6E66-81FD-9203-ECFCBB971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ACF1D4-A2E6-F4E3-54AE-A3132BEFB5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812D26-7173-0C4D-6D2F-F84BC58673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AF507D-F0B4-32A1-CDFB-183F59D3C3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66173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6B220-EF77-EAB7-D349-A30AC0ECE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2DCD4F-9169-CA34-C39D-49D1A5CA8F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4B384D-9D4E-BF49-B507-0AB3BA9BB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CE4A0-1B70-E9EE-C59C-AAF0E34B8C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38557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089E6-0987-E23D-2EDB-6044400F6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9971D3-2BE8-D7C8-F734-AFCA3F9C27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16C1D1-CD72-A523-8C90-1FD80DBEBC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Mention that during training we keep track of mu and W for us to use those values during inference.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When applied to convolutions, we use the activation of a whole feature map to indicate the </a:t>
            </a:r>
            <a:r>
              <a:rPr lang="en-US" dirty="0" err="1"/>
              <a:t>existance</a:t>
            </a:r>
            <a:r>
              <a:rPr lang="en-US" dirty="0"/>
              <a:t> of a concept. In order to get a scalar score, they employ a mean of down-sampled feature map obtained by max pooling.</a:t>
            </a:r>
          </a:p>
          <a:p>
            <a:endParaRPr lang="en-US" dirty="0"/>
          </a:p>
          <a:p>
            <a:r>
              <a:rPr lang="en-US" dirty="0" err="1"/>
              <a:t>IterNorm</a:t>
            </a:r>
            <a:r>
              <a:rPr lang="en-US" dirty="0"/>
              <a:t> performs ZCA whitening by running several Newton method steps to construct this matrix </a:t>
            </a:r>
            <a:r>
              <a:rPr lang="en-US" b="1" dirty="0"/>
              <a:t>without the need </a:t>
            </a:r>
            <a:r>
              <a:rPr lang="en-US" dirty="0"/>
              <a:t>for eigenvalue decomposition</a:t>
            </a:r>
          </a:p>
          <a:p>
            <a:endParaRPr lang="en-US" dirty="0"/>
          </a:p>
          <a:p>
            <a:r>
              <a:rPr lang="en-US" dirty="0"/>
              <a:t>Change colors of activation</a:t>
            </a:r>
          </a:p>
          <a:p>
            <a:endParaRPr lang="en-US" dirty="0"/>
          </a:p>
          <a:p>
            <a:r>
              <a:rPr lang="en-US" dirty="0"/>
              <a:t>Move arrow down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A28C46-EE46-7FBD-2F55-3C3F785446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63445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B6854-A86C-0A7B-7986-35C3CD64D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488713-DD95-0A79-06A1-19E180DA93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62CB0E-4BB8-A2A1-F6EC-3C62D3E526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optimization problem is solved using gradient methods on the Stiefel manifold (manifold of k-orthogonal tensors)</a:t>
            </a:r>
          </a:p>
          <a:p>
            <a:r>
              <a:rPr lang="en-US" dirty="0"/>
              <a:t>	- To do so, we use the Cayley transform in an iterative manner to update our estimate of Q. Note that this brings a lot of possible solutions (and saddle points) so using SGD helps to avoid them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A0D65-D03C-F49D-1416-B46297270D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43710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47B39-B579-654A-B5C8-01E3F38D7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8EED16-6B44-2A1E-49E9-C8300FDDDF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9D21D4-0379-4A65-2D97-1CA5F71CF7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EE176-C2CE-7B82-D3FF-9070C91627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80891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56720-725C-2D0F-A2C0-118F0D5B9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060383-3ED7-2C6C-41A2-5025FBB78E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33F8EF-55AC-E576-70DB-F73A196FC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98AB7-19E2-B6C2-17E1-73FD6264A9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DF75-1694-4FD7-9B02-6D2B1DABF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851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0C4F9-5EE7-47B7-B965-368EB53A4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1181099"/>
            <a:ext cx="6864724" cy="3581399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A4A1F1-374F-4FC8-89F7-83065EA4F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5075227"/>
            <a:ext cx="6864724" cy="868374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5CB5F-AE9B-4C02-B16F-C462CAFC1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5703-C82A-D440-9F94-5D3E6545A086}" type="datetime1">
              <a:rPr lang="en-US" smtClean="0"/>
              <a:t>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4B1CC-830B-4695-B174-D9E9100A8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AAAI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D43F-E516-4123-A6D8-DB72C3CC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16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8C0AF-44D0-4830-AF13-49B8522BE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B4D8C-6045-47B3-9A0C-F2215A904C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9A9F1-F398-416A-A8C0-0A36D838D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4EC8-B346-2C4B-8F9B-E85C76B3B4BD}" type="datetime1">
              <a:rPr lang="en-US" smtClean="0"/>
              <a:t>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7F801-C9FB-4A34-8386-BA9FBACCB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AAAI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05176-F6E9-4997-8355-74F2A456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38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EBC807-13E1-4F3F-83FA-FD9BD24F3B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86520" y="647699"/>
            <a:ext cx="2291080" cy="52959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E2EAA-155E-482E-A2B8-547653B25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52371" y="647699"/>
            <a:ext cx="8120789" cy="52959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A4BDC-BDD0-417D-AF7C-516EE556D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EC1E-45D1-FE4C-99BC-6E41B3E0BEE8}" type="datetime1">
              <a:rPr lang="en-US" smtClean="0"/>
              <a:t>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663EC-23F9-4202-80F3-F8E550884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AAAI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8402D-7367-485B-AEA6-5AB2B8209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72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F197-4D72-4945-8068-57D52018E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FA8-039D-4BAF-8AAB-7B6616AFE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7357F-46A1-493A-A5E4-1D7FAE5B9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D075F-A3C4-0849-A123-EA5BD018A291}" type="datetime1">
              <a:rPr lang="en-US" smtClean="0"/>
              <a:t>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277BC-26F9-4B14-A2DC-C7575C5A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AAAI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BC3FF-EE25-45FB-A7A8-AAA522F7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6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596BE-9AF9-4E97-9204-5B672D797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362200"/>
            <a:ext cx="7696200" cy="24003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DF98A-E8AE-4443-9A8C-CB35DEB2C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0" y="5067300"/>
            <a:ext cx="7696200" cy="8763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7114B-35CB-40C5-BCC8-C5039524F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E5352-E3EB-644F-8A1F-32A9549D5DF1}" type="datetime1">
              <a:rPr lang="en-US" smtClean="0"/>
              <a:t>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AA324-982E-42C4-8002-5F236877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AAAI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01596-9353-4C1A-972E-6522F2B42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34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F0BC9-7469-437A-B92B-0A2627E4B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7D887-595C-4649-AF8E-E78307000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49911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9FE29C-ED37-4DD9-949F-002434261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825625"/>
            <a:ext cx="5029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6AA34-8CC0-4E5B-8396-0AC756331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DF4D-9723-7947-B3F1-91E9861E392F}" type="datetime1">
              <a:rPr lang="en-US" smtClean="0"/>
              <a:t>2/25/25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F7398-73FE-4D27-AFF9-91BEBFED3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AAAI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00880-10EE-4115-8BBB-13DDF270D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51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F3C9B-D20D-43FA-BA18-D50F86A91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699"/>
            <a:ext cx="10625229" cy="11506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2F00A-F4EE-40FC-9325-373840422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863" y="1879599"/>
            <a:ext cx="5157787" cy="675641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5DD90-A306-4A8B-A54C-8033B7F7F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863" y="2560955"/>
            <a:ext cx="5157787" cy="3649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40E0AA-F8F8-4862-B27B-50FAF2F34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412" y="1879599"/>
            <a:ext cx="5183188" cy="675641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FEBDD6-EDA1-4CE7-9DDC-9D977E12DD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412" y="2560955"/>
            <a:ext cx="5183188" cy="3649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044487-D350-4434-A5C7-A96942FFC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C997B-E3FF-3946-943E-A047715BFD5A}" type="datetime1">
              <a:rPr lang="en-US" smtClean="0"/>
              <a:t>2/25/25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89DC43-E591-42BF-82EE-E4887E4BC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AAAI 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8CD421-2D00-41DD-A393-4739E389D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07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39A8B-0FAF-431C-9657-9003FA037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BBA2A1-331D-40F8-867B-CE1501136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971C9-4DC7-C049-93A3-39F338984404}" type="datetime1">
              <a:rPr lang="en-US" smtClean="0"/>
              <a:t>2/25/25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995C1-5121-47B6-AC6D-F60C0FF66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AAAI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BE022-9B54-431C-80D5-5D8F2AFCB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60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15B6E5-6347-41F6-85FC-3BF3652D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8CAC9-8443-7944-A8E7-50709383DE95}" type="datetime1">
              <a:rPr lang="en-US" smtClean="0"/>
              <a:t>2/25/25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6A93F6-45F8-4453-B5DC-B2F3D5D0B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AAAI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364E1-213B-4AF0-80D7-8101EFD5E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50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90B5D-E76D-4797-AD77-15625D675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2" y="647700"/>
            <a:ext cx="4119654" cy="17145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44D8D-C9CF-43B2-905D-2368B17A5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188" y="914400"/>
            <a:ext cx="5737412" cy="50291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B4BF0C-D14C-46D7-ACDD-1885DDD88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372" y="2697479"/>
            <a:ext cx="4119654" cy="32461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D7D8D-72E7-4ABD-BB87-80BB49003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F9B61-E37A-6445-8F05-D0D78E1E493E}" type="datetime1">
              <a:rPr lang="en-US" smtClean="0"/>
              <a:t>2/25/25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9C1CE-C8CE-4364-A021-ADC2D6472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AAAI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6FA33-09EF-495A-853E-63750CA37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36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F023E-952E-40DF-A101-74D22789D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2" y="647700"/>
            <a:ext cx="4119654" cy="17145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1E98DD-BF5D-4CCA-8C66-F2A6CE1127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914400"/>
            <a:ext cx="5791200" cy="50291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C22A6-F2C2-4A88-BEE5-2D6CEB520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372" y="2697480"/>
            <a:ext cx="4119654" cy="31715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1F755-C7AF-4C50-8CA8-828612A76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6D66-B0CA-FE4D-9D3E-04D2AE646F25}" type="datetime1">
              <a:rPr lang="en-US" smtClean="0"/>
              <a:t>2/25/25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DE175-E818-477C-A3F6-7DD65C12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AAAI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0B8E3-DB91-440B-818F-71E4248BB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45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5EB7D6-B8CB-49E3-874F-2255BEE82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11470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EEAC5-A8AB-4FE8-A270-D70F7DED4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2371" y="2095500"/>
            <a:ext cx="10620855" cy="384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6506C-52BF-4C05-AD31-7C08B80151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2371" y="6332538"/>
            <a:ext cx="3006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1"/>
                </a:solidFill>
              </a:defRPr>
            </a:lvl1pPr>
          </a:lstStyle>
          <a:p>
            <a:fld id="{79F8BBA9-9249-D441-865C-046FD53C5F8D}" type="datetime1">
              <a:rPr lang="en-US" smtClean="0"/>
              <a:t>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34630-6C67-4A40-A499-CB025B2438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34169" y="6332538"/>
            <a:ext cx="35054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spc="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AAAI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4E14B-0EE8-4015-809C-DD36B5459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4747" y="6332538"/>
            <a:ext cx="539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spc="100" baseline="0">
                <a:solidFill>
                  <a:schemeClr val="tx1"/>
                </a:solidFill>
              </a:defRPr>
            </a:lvl1pPr>
          </a:lstStyle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79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600" kern="1200" cap="all" spc="300" baseline="0">
          <a:solidFill>
            <a:srgbClr val="FFFFFF"/>
          </a:solidFill>
          <a:highlight>
            <a:srgbClr val="0000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istill.pub/2020/circuits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transformer-circuits.pub/" TargetMode="Externa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3" Type="http://schemas.openxmlformats.org/officeDocument/2006/relationships/image" Target="../media/image234.png"/><Relationship Id="rId7" Type="http://schemas.openxmlformats.org/officeDocument/2006/relationships/image" Target="../media/image238.png"/><Relationship Id="rId12" Type="http://schemas.openxmlformats.org/officeDocument/2006/relationships/image" Target="../media/image243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png"/><Relationship Id="rId11" Type="http://schemas.openxmlformats.org/officeDocument/2006/relationships/image" Target="../media/image187.png"/><Relationship Id="rId5" Type="http://schemas.openxmlformats.org/officeDocument/2006/relationships/image" Target="../media/image236.png"/><Relationship Id="rId10" Type="http://schemas.openxmlformats.org/officeDocument/2006/relationships/image" Target="../media/image241.png"/><Relationship Id="rId4" Type="http://schemas.openxmlformats.org/officeDocument/2006/relationships/image" Target="../media/image235.png"/><Relationship Id="rId9" Type="http://schemas.openxmlformats.org/officeDocument/2006/relationships/image" Target="../media/image24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3.png"/><Relationship Id="rId4" Type="http://schemas.openxmlformats.org/officeDocument/2006/relationships/hyperlink" Target="https://www.nature.com/articles/s42256-020-00265-z" TargetMode="Externa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205.15480" TargetMode="Externa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7" Type="http://schemas.openxmlformats.org/officeDocument/2006/relationships/image" Target="../media/image19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70.png"/><Relationship Id="rId4" Type="http://schemas.openxmlformats.org/officeDocument/2006/relationships/hyperlink" Target="https://arxiv.org/abs/2205.15480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205.15480" TargetMode="External"/><Relationship Id="rId4" Type="http://schemas.openxmlformats.org/officeDocument/2006/relationships/image" Target="../media/image18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205.15480" TargetMode="External"/><Relationship Id="rId4" Type="http://schemas.openxmlformats.org/officeDocument/2006/relationships/image" Target="../media/image18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205.15480" TargetMode="External"/><Relationship Id="rId4" Type="http://schemas.openxmlformats.org/officeDocument/2006/relationships/image" Target="../media/image189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205.15480" TargetMode="External"/><Relationship Id="rId4" Type="http://schemas.openxmlformats.org/officeDocument/2006/relationships/image" Target="../media/image189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205.15480" TargetMode="External"/><Relationship Id="rId4" Type="http://schemas.openxmlformats.org/officeDocument/2006/relationships/image" Target="../media/image18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205.15480" TargetMode="External"/><Relationship Id="rId4" Type="http://schemas.openxmlformats.org/officeDocument/2006/relationships/image" Target="../media/image189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306.01574" TargetMode="External"/><Relationship Id="rId4" Type="http://schemas.openxmlformats.org/officeDocument/2006/relationships/image" Target="../media/image19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306.01574" TargetMode="External"/><Relationship Id="rId4" Type="http://schemas.openxmlformats.org/officeDocument/2006/relationships/image" Target="../media/image19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7" Type="http://schemas.openxmlformats.org/officeDocument/2006/relationships/image" Target="../media/image194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306.01574" TargetMode="External"/><Relationship Id="rId5" Type="http://schemas.openxmlformats.org/officeDocument/2006/relationships/image" Target="../media/image192.png"/><Relationship Id="rId4" Type="http://schemas.openxmlformats.org/officeDocument/2006/relationships/image" Target="../media/image195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306.01574" TargetMode="External"/><Relationship Id="rId4" Type="http://schemas.openxmlformats.org/officeDocument/2006/relationships/image" Target="../media/image19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hyperlink" Target="https://arxiv.org/abs/2306.01574" TargetMode="External"/><Relationship Id="rId4" Type="http://schemas.openxmlformats.org/officeDocument/2006/relationships/image" Target="../media/image19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306.01574" TargetMode="External"/><Relationship Id="rId4" Type="http://schemas.openxmlformats.org/officeDocument/2006/relationships/image" Target="../media/image192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hyperlink" Target="https://arxiv.org/abs/2105.04289" TargetMode="External"/><Relationship Id="rId7" Type="http://schemas.openxmlformats.org/officeDocument/2006/relationships/image" Target="../media/image207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png"/><Relationship Id="rId5" Type="http://schemas.openxmlformats.org/officeDocument/2006/relationships/hyperlink" Target="https://arxiv.org/abs/2401.01259" TargetMode="External"/><Relationship Id="rId4" Type="http://schemas.openxmlformats.org/officeDocument/2006/relationships/hyperlink" Target="https://arxiv.org/abs/2106.13314" TargetMode="Externa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hyperlink" Target="https://arxiv.org/abs/2211.16080" TargetMode="External"/><Relationship Id="rId7" Type="http://schemas.openxmlformats.org/officeDocument/2006/relationships/hyperlink" Target="https://www.mdpi.com/1099-4300/25/12/1574" TargetMode="External"/><Relationship Id="rId12" Type="http://schemas.openxmlformats.org/officeDocument/2006/relationships/image" Target="../media/image216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406.10368" TargetMode="External"/><Relationship Id="rId11" Type="http://schemas.openxmlformats.org/officeDocument/2006/relationships/image" Target="../media/image215.png"/><Relationship Id="rId5" Type="http://schemas.openxmlformats.org/officeDocument/2006/relationships/hyperlink" Target="https://arxiv.org/abs/2301.10367" TargetMode="External"/><Relationship Id="rId10" Type="http://schemas.openxmlformats.org/officeDocument/2006/relationships/image" Target="../media/image214.png"/><Relationship Id="rId4" Type="http://schemas.openxmlformats.org/officeDocument/2006/relationships/hyperlink" Target="https://openaccess.thecvf.com/content/WACV2023/html/Heidemann_Concept_Correlation_and_Its_Effects_on_Concept-Based_Models_WACV_2023_paper.html" TargetMode="External"/><Relationship Id="rId9" Type="http://schemas.openxmlformats.org/officeDocument/2006/relationships/image" Target="../media/image213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3" Type="http://schemas.openxmlformats.org/officeDocument/2006/relationships/hyperlink" Target="https://arxiv.org/abs/2205.15612" TargetMode="External"/><Relationship Id="rId7" Type="http://schemas.openxmlformats.org/officeDocument/2006/relationships/image" Target="../media/image219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4" Type="http://schemas.openxmlformats.org/officeDocument/2006/relationships/hyperlink" Target="https://proceedings.neurips.cc/paper_files/paper/2022/file/944ecf65a46feb578a43abfd5cddd960-Paper-Conference.pdf" TargetMode="Externa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5.png"/><Relationship Id="rId4" Type="http://schemas.openxmlformats.org/officeDocument/2006/relationships/hyperlink" Target="https://arxiv.org/abs/2401.14142" TargetMode="Externa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7.png"/><Relationship Id="rId4" Type="http://schemas.openxmlformats.org/officeDocument/2006/relationships/hyperlink" Target="https://arxiv.org/abs/2409.17663" TargetMode="Externa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13" Type="http://schemas.openxmlformats.org/officeDocument/2006/relationships/image" Target="../media/image256.png"/><Relationship Id="rId3" Type="http://schemas.openxmlformats.org/officeDocument/2006/relationships/hyperlink" Target="https://arxiv.org/abs/2208.10609" TargetMode="External"/><Relationship Id="rId7" Type="http://schemas.openxmlformats.org/officeDocument/2006/relationships/image" Target="../media/image248.png"/><Relationship Id="rId12" Type="http://schemas.openxmlformats.org/officeDocument/2006/relationships/image" Target="../media/image255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012.06954" TargetMode="External"/><Relationship Id="rId11" Type="http://schemas.openxmlformats.org/officeDocument/2006/relationships/image" Target="../media/image253.png"/><Relationship Id="rId5" Type="http://schemas.openxmlformats.org/officeDocument/2006/relationships/hyperlink" Target="https://arxiv.org/abs/2407.15786" TargetMode="External"/><Relationship Id="rId10" Type="http://schemas.openxmlformats.org/officeDocument/2006/relationships/image" Target="../media/image252.png"/><Relationship Id="rId4" Type="http://schemas.openxmlformats.org/officeDocument/2006/relationships/hyperlink" Target="https://openreview.net/forum?id=TIsrnWpjQ0" TargetMode="External"/><Relationship Id="rId9" Type="http://schemas.openxmlformats.org/officeDocument/2006/relationships/image" Target="../media/image250.gif"/><Relationship Id="rId14" Type="http://schemas.openxmlformats.org/officeDocument/2006/relationships/image" Target="../media/image257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rdfy.com/blogs/blogs/how-to-identify-a-crow-and-a-raven-key-features-explained" TargetMode="External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9.png"/><Relationship Id="rId4" Type="http://schemas.openxmlformats.org/officeDocument/2006/relationships/image" Target="../media/image2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s://proceedings.mlr.press/v202/shin23a.html" TargetMode="External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png"/><Relationship Id="rId5" Type="http://schemas.openxmlformats.org/officeDocument/2006/relationships/image" Target="../media/image282.png"/><Relationship Id="rId4" Type="http://schemas.openxmlformats.org/officeDocument/2006/relationships/image" Target="../media/image260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s://proceedings.mlr.press/v202/shin23a.html" TargetMode="External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2.png"/><Relationship Id="rId5" Type="http://schemas.openxmlformats.org/officeDocument/2006/relationships/image" Target="../media/image284.png"/><Relationship Id="rId4" Type="http://schemas.openxmlformats.org/officeDocument/2006/relationships/image" Target="../media/image260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s://proceedings.mlr.press/v202/shin23a.html" TargetMode="External"/><Relationship Id="rId7" Type="http://schemas.openxmlformats.org/officeDocument/2006/relationships/image" Target="../media/image282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6.png"/><Relationship Id="rId5" Type="http://schemas.openxmlformats.org/officeDocument/2006/relationships/image" Target="../media/image285.png"/><Relationship Id="rId4" Type="http://schemas.openxmlformats.org/officeDocument/2006/relationships/image" Target="../media/image260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png"/><Relationship Id="rId3" Type="http://schemas.openxmlformats.org/officeDocument/2006/relationships/hyperlink" Target="https://proceedings.mlr.press/v202/shin23a.html" TargetMode="External"/><Relationship Id="rId7" Type="http://schemas.openxmlformats.org/officeDocument/2006/relationships/image" Target="../media/image288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2.png"/><Relationship Id="rId5" Type="http://schemas.openxmlformats.org/officeDocument/2006/relationships/image" Target="../media/image287.png"/><Relationship Id="rId4" Type="http://schemas.openxmlformats.org/officeDocument/2006/relationships/image" Target="../media/image260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png"/><Relationship Id="rId3" Type="http://schemas.openxmlformats.org/officeDocument/2006/relationships/hyperlink" Target="https://proceedings.mlr.press/v202/shin23a.html" TargetMode="External"/><Relationship Id="rId7" Type="http://schemas.openxmlformats.org/officeDocument/2006/relationships/image" Target="../media/image282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6.png"/><Relationship Id="rId5" Type="http://schemas.openxmlformats.org/officeDocument/2006/relationships/image" Target="../media/image284.png"/><Relationship Id="rId4" Type="http://schemas.openxmlformats.org/officeDocument/2006/relationships/image" Target="../media/image260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https://proceedings.mlr.press/v202/shin23a.html" TargetMode="External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2.png"/><Relationship Id="rId4" Type="http://schemas.openxmlformats.org/officeDocument/2006/relationships/image" Target="../media/image260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s://proceedings.mlr.press/v202/shin23a.html" TargetMode="External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0.png"/><Relationship Id="rId4" Type="http://schemas.openxmlformats.org/officeDocument/2006/relationships/image" Target="../media/image262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4.png"/><Relationship Id="rId4" Type="http://schemas.openxmlformats.org/officeDocument/2006/relationships/hyperlink" Target="https://arxiv.org/abs/2212.07430" TargetMode="Externa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4.png"/><Relationship Id="rId4" Type="http://schemas.openxmlformats.org/officeDocument/2006/relationships/hyperlink" Target="https://arxiv.org/abs/2212.0743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5.png"/><Relationship Id="rId5" Type="http://schemas.openxmlformats.org/officeDocument/2006/relationships/image" Target="../media/image294.png"/><Relationship Id="rId4" Type="http://schemas.openxmlformats.org/officeDocument/2006/relationships/hyperlink" Target="https://arxiv.org/abs/2212.07430" TargetMode="Externa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4.png"/><Relationship Id="rId4" Type="http://schemas.openxmlformats.org/officeDocument/2006/relationships/hyperlink" Target="https://arxiv.org/abs/2309.16928" TargetMode="Externa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4.png"/><Relationship Id="rId4" Type="http://schemas.openxmlformats.org/officeDocument/2006/relationships/hyperlink" Target="https://arxiv.org/abs/2309.16928" TargetMode="External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309.16928" TargetMode="External"/><Relationship Id="rId3" Type="http://schemas.openxmlformats.org/officeDocument/2006/relationships/image" Target="../media/image264.png"/><Relationship Id="rId7" Type="http://schemas.openxmlformats.org/officeDocument/2006/relationships/image" Target="../media/image302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png"/><Relationship Id="rId5" Type="http://schemas.openxmlformats.org/officeDocument/2006/relationships/image" Target="../media/image300.png"/><Relationship Id="rId4" Type="http://schemas.openxmlformats.org/officeDocument/2006/relationships/image" Target="../media/image299.pn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png"/><Relationship Id="rId3" Type="http://schemas.openxmlformats.org/officeDocument/2006/relationships/image" Target="../media/image299.png"/><Relationship Id="rId7" Type="http://schemas.openxmlformats.org/officeDocument/2006/relationships/hyperlink" Target="https://arxiv.org/abs/2309.16928" TargetMode="External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5" Type="http://schemas.openxmlformats.org/officeDocument/2006/relationships/image" Target="../media/image301.png"/><Relationship Id="rId4" Type="http://schemas.openxmlformats.org/officeDocument/2006/relationships/image" Target="../media/image300.png"/><Relationship Id="rId9" Type="http://schemas.openxmlformats.org/officeDocument/2006/relationships/image" Target="../media/image264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9.16928" TargetMode="External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4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4.png"/><Relationship Id="rId4" Type="http://schemas.openxmlformats.org/officeDocument/2006/relationships/hyperlink" Target="https://arxiv.org/abs/2309.16928" TargetMode="Externa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5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6.png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145.emf"/><Relationship Id="rId4" Type="http://schemas.openxmlformats.org/officeDocument/2006/relationships/image" Target="../media/image309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13" Type="http://schemas.openxmlformats.org/officeDocument/2006/relationships/image" Target="../media/image277.png"/><Relationship Id="rId3" Type="http://schemas.openxmlformats.org/officeDocument/2006/relationships/hyperlink" Target="https://arxiv.org/abs/2308.13453" TargetMode="External"/><Relationship Id="rId7" Type="http://schemas.openxmlformats.org/officeDocument/2006/relationships/image" Target="../media/image271.png"/><Relationship Id="rId12" Type="http://schemas.openxmlformats.org/officeDocument/2006/relationships/image" Target="../media/image276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11" Type="http://schemas.openxmlformats.org/officeDocument/2006/relationships/image" Target="../media/image275.png"/><Relationship Id="rId5" Type="http://schemas.openxmlformats.org/officeDocument/2006/relationships/image" Target="../media/image269.png"/><Relationship Id="rId10" Type="http://schemas.openxmlformats.org/officeDocument/2006/relationships/image" Target="../media/image274.png"/><Relationship Id="rId4" Type="http://schemas.openxmlformats.org/officeDocument/2006/relationships/hyperlink" Target="https://arxiv.org/abs/2406.19272" TargetMode="External"/><Relationship Id="rId9" Type="http://schemas.openxmlformats.org/officeDocument/2006/relationships/image" Target="../media/image273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401.13544" TargetMode="External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4.png"/><Relationship Id="rId3" Type="http://schemas.openxmlformats.org/officeDocument/2006/relationships/image" Target="../media/image279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emf"/><Relationship Id="rId11" Type="http://schemas.openxmlformats.org/officeDocument/2006/relationships/image" Target="../media/image346.png"/><Relationship Id="rId5" Type="http://schemas.openxmlformats.org/officeDocument/2006/relationships/hyperlink" Target="https://arxiv.org/abs/2401.13544" TargetMode="External"/><Relationship Id="rId10" Type="http://schemas.openxmlformats.org/officeDocument/2006/relationships/image" Target="../media/image345.png"/><Relationship Id="rId4" Type="http://schemas.openxmlformats.org/officeDocument/2006/relationships/image" Target="../media/image278.png"/><Relationship Id="rId9" Type="http://schemas.openxmlformats.org/officeDocument/2006/relationships/image" Target="../media/image146.emf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401.13544" TargetMode="External"/><Relationship Id="rId4" Type="http://schemas.openxmlformats.org/officeDocument/2006/relationships/image" Target="../media/image2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nceptlearning.github.io/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401.13544" TargetMode="External"/><Relationship Id="rId5" Type="http://schemas.openxmlformats.org/officeDocument/2006/relationships/image" Target="../media/image283.png"/><Relationship Id="rId4" Type="http://schemas.openxmlformats.org/officeDocument/2006/relationships/image" Target="../media/image281.png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3" Type="http://schemas.openxmlformats.org/officeDocument/2006/relationships/image" Target="../media/image278.png"/><Relationship Id="rId7" Type="http://schemas.openxmlformats.org/officeDocument/2006/relationships/image" Target="../media/image290.png"/><Relationship Id="rId12" Type="http://schemas.openxmlformats.org/officeDocument/2006/relationships/hyperlink" Target="https://arxiv.org/abs/2401.13544" TargetMode="External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4.wdp"/><Relationship Id="rId5" Type="http://schemas.openxmlformats.org/officeDocument/2006/relationships/image" Target="../media/image289.png"/><Relationship Id="rId10" Type="http://schemas.openxmlformats.org/officeDocument/2006/relationships/image" Target="../media/image292.png"/><Relationship Id="rId4" Type="http://schemas.openxmlformats.org/officeDocument/2006/relationships/image" Target="../media/image350.png"/><Relationship Id="rId9" Type="http://schemas.openxmlformats.org/officeDocument/2006/relationships/image" Target="../media/image354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7" Type="http://schemas.openxmlformats.org/officeDocument/2006/relationships/hyperlink" Target="https://arxiv.org/abs/2401.13544" TargetMode="External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92.png"/><Relationship Id="rId4" Type="http://schemas.openxmlformats.org/officeDocument/2006/relationships/image" Target="../media/image293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401.13544" TargetMode="External"/><Relationship Id="rId5" Type="http://schemas.openxmlformats.org/officeDocument/2006/relationships/image" Target="../media/image298.png"/><Relationship Id="rId4" Type="http://schemas.openxmlformats.org/officeDocument/2006/relationships/image" Target="../media/image297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hyperlink" Target="https://conceptlearning.github.io/" TargetMode="Externa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e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e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1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0.png"/><Relationship Id="rId13" Type="http://schemas.openxmlformats.org/officeDocument/2006/relationships/hyperlink" Target="https://arxiv.org/abs/1902.03129" TargetMode="External"/><Relationship Id="rId3" Type="http://schemas.openxmlformats.org/officeDocument/2006/relationships/image" Target="../media/image304.png"/><Relationship Id="rId12" Type="http://schemas.openxmlformats.org/officeDocument/2006/relationships/image" Target="../media/image2210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13.jpeg"/><Relationship Id="rId5" Type="http://schemas.openxmlformats.org/officeDocument/2006/relationships/image" Target="../media/image308.png"/><Relationship Id="rId10" Type="http://schemas.openxmlformats.org/officeDocument/2006/relationships/image" Target="../media/image312.png"/><Relationship Id="rId4" Type="http://schemas.openxmlformats.org/officeDocument/2006/relationships/image" Target="../media/image307.png"/><Relationship Id="rId9" Type="http://schemas.openxmlformats.org/officeDocument/2006/relationships/image" Target="../media/image1910.png"/><Relationship Id="rId14" Type="http://schemas.openxmlformats.org/officeDocument/2006/relationships/image" Target="../media/image314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4.png"/><Relationship Id="rId4" Type="http://schemas.openxmlformats.org/officeDocument/2006/relationships/hyperlink" Target="https://arxiv.org/abs/1902.03129" TargetMode="Externa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4.png"/><Relationship Id="rId4" Type="http://schemas.openxmlformats.org/officeDocument/2006/relationships/hyperlink" Target="https://arxiv.org/abs/1902.03129" TargetMode="Externa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4.png"/><Relationship Id="rId4" Type="http://schemas.openxmlformats.org/officeDocument/2006/relationships/hyperlink" Target="https://arxiv.org/abs/1902.03129" TargetMode="Externa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4.png"/><Relationship Id="rId4" Type="http://schemas.openxmlformats.org/officeDocument/2006/relationships/hyperlink" Target="https://arxiv.org/abs/1902.03129" TargetMode="Externa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7.png"/><Relationship Id="rId5" Type="http://schemas.openxmlformats.org/officeDocument/2006/relationships/hyperlink" Target="https://arxiv.org/abs/2107.11889" TargetMode="External"/><Relationship Id="rId4" Type="http://schemas.openxmlformats.org/officeDocument/2006/relationships/hyperlink" Target="https://arxiv.org/abs/1902.03129" TargetMode="Externa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7" Type="http://schemas.openxmlformats.org/officeDocument/2006/relationships/image" Target="../media/image322.jpe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1.jpeg"/><Relationship Id="rId5" Type="http://schemas.openxmlformats.org/officeDocument/2006/relationships/image" Target="../media/image320.jpeg"/><Relationship Id="rId4" Type="http://schemas.openxmlformats.org/officeDocument/2006/relationships/image" Target="../media/image319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4.png"/><Relationship Id="rId5" Type="http://schemas.openxmlformats.org/officeDocument/2006/relationships/image" Target="../media/image323.png"/><Relationship Id="rId4" Type="http://schemas.openxmlformats.org/officeDocument/2006/relationships/hyperlink" Target="https://arxiv.org/abs/1910.07969" TargetMode="Externa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3.png"/><Relationship Id="rId5" Type="http://schemas.openxmlformats.org/officeDocument/2006/relationships/hyperlink" Target="https://arxiv.org/abs/1910.07969" TargetMode="External"/><Relationship Id="rId4" Type="http://schemas.openxmlformats.org/officeDocument/2006/relationships/image" Target="../media/image324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3.png"/><Relationship Id="rId4" Type="http://schemas.openxmlformats.org/officeDocument/2006/relationships/hyperlink" Target="https://arxiv.org/abs/1910.07969" TargetMode="Externa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3.png"/><Relationship Id="rId5" Type="http://schemas.openxmlformats.org/officeDocument/2006/relationships/hyperlink" Target="https://arxiv.org/abs/1910.07969" TargetMode="External"/><Relationship Id="rId4" Type="http://schemas.openxmlformats.org/officeDocument/2006/relationships/image" Target="../media/image324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3.png"/><Relationship Id="rId5" Type="http://schemas.openxmlformats.org/officeDocument/2006/relationships/hyperlink" Target="https://arxiv.org/abs/1910.07969" TargetMode="External"/><Relationship Id="rId4" Type="http://schemas.openxmlformats.org/officeDocument/2006/relationships/image" Target="../media/image324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3.png"/><Relationship Id="rId5" Type="http://schemas.openxmlformats.org/officeDocument/2006/relationships/hyperlink" Target="https://arxiv.org/abs/1910.07969" TargetMode="External"/><Relationship Id="rId4" Type="http://schemas.openxmlformats.org/officeDocument/2006/relationships/image" Target="../media/image391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3.png"/><Relationship Id="rId4" Type="http://schemas.openxmlformats.org/officeDocument/2006/relationships/hyperlink" Target="https://arxiv.org/abs/1910.07969" TargetMode="Externa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3.png"/><Relationship Id="rId5" Type="http://schemas.openxmlformats.org/officeDocument/2006/relationships/hyperlink" Target="https://arxiv.org/abs/1910.07969" TargetMode="External"/><Relationship Id="rId4" Type="http://schemas.openxmlformats.org/officeDocument/2006/relationships/image" Target="../media/image327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jpe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4.06129" TargetMode="External"/><Relationship Id="rId7" Type="http://schemas.openxmlformats.org/officeDocument/2006/relationships/image" Target="../media/image331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151.png"/><Relationship Id="rId4" Type="http://schemas.openxmlformats.org/officeDocument/2006/relationships/hyperlink" Target="https://arxiv.org/abs/2211.11158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hyperlink" Target="https://deeplearningcourses.com/c/deep-reinforcement-learning-in-python" TargetMode="Externa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3.gif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7" Type="http://schemas.openxmlformats.org/officeDocument/2006/relationships/hyperlink" Target="https://arxiv.org/abs/2211.11158" TargetMode="External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304.06129" TargetMode="External"/><Relationship Id="rId5" Type="http://schemas.openxmlformats.org/officeDocument/2006/relationships/image" Target="../media/image331.png"/><Relationship Id="rId4" Type="http://schemas.openxmlformats.org/officeDocument/2006/relationships/image" Target="../media/image330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png"/><Relationship Id="rId7" Type="http://schemas.openxmlformats.org/officeDocument/2006/relationships/hyperlink" Target="https://arxiv.org/abs/2211.11158" TargetMode="External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304.06129" TargetMode="External"/><Relationship Id="rId5" Type="http://schemas.openxmlformats.org/officeDocument/2006/relationships/image" Target="../media/image331.png"/><Relationship Id="rId4" Type="http://schemas.openxmlformats.org/officeDocument/2006/relationships/image" Target="../media/image330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png"/><Relationship Id="rId7" Type="http://schemas.openxmlformats.org/officeDocument/2006/relationships/hyperlink" Target="https://arxiv.org/abs/2211.11158" TargetMode="External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304.06129" TargetMode="External"/><Relationship Id="rId5" Type="http://schemas.openxmlformats.org/officeDocument/2006/relationships/image" Target="../media/image331.png"/><Relationship Id="rId4" Type="http://schemas.openxmlformats.org/officeDocument/2006/relationships/image" Target="../media/image330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png"/><Relationship Id="rId7" Type="http://schemas.openxmlformats.org/officeDocument/2006/relationships/hyperlink" Target="https://arxiv.org/abs/2211.11158" TargetMode="External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304.06129" TargetMode="External"/><Relationship Id="rId5" Type="http://schemas.openxmlformats.org/officeDocument/2006/relationships/image" Target="../media/image331.png"/><Relationship Id="rId4" Type="http://schemas.openxmlformats.org/officeDocument/2006/relationships/image" Target="../media/image330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png"/><Relationship Id="rId7" Type="http://schemas.openxmlformats.org/officeDocument/2006/relationships/hyperlink" Target="https://arxiv.org/abs/2211.11158" TargetMode="External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304.06129" TargetMode="External"/><Relationship Id="rId5" Type="http://schemas.openxmlformats.org/officeDocument/2006/relationships/image" Target="../media/image331.png"/><Relationship Id="rId4" Type="http://schemas.openxmlformats.org/officeDocument/2006/relationships/image" Target="../media/image330.png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jpe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7" Type="http://schemas.openxmlformats.org/officeDocument/2006/relationships/image" Target="../media/image550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1.png"/><Relationship Id="rId5" Type="http://schemas.openxmlformats.org/officeDocument/2006/relationships/image" Target="../media/image324.png"/><Relationship Id="rId4" Type="http://schemas.openxmlformats.org/officeDocument/2006/relationships/image" Target="../media/image530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7" Type="http://schemas.openxmlformats.org/officeDocument/2006/relationships/image" Target="../media/image550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1.png"/><Relationship Id="rId5" Type="http://schemas.openxmlformats.org/officeDocument/2006/relationships/image" Target="../media/image324.png"/><Relationship Id="rId4" Type="http://schemas.openxmlformats.org/officeDocument/2006/relationships/image" Target="../media/image530.png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8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3.gif"/><Relationship Id="rId7" Type="http://schemas.openxmlformats.org/officeDocument/2006/relationships/image" Target="../media/image33.png"/><Relationship Id="rId12" Type="http://schemas.openxmlformats.org/officeDocument/2006/relationships/hyperlink" Target="https://arxiv.org/abs/2112.10752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hyperlink" Target="https://www.nature.com/articles/s41586-021-03819-2" TargetMode="External"/><Relationship Id="rId5" Type="http://schemas.openxmlformats.org/officeDocument/2006/relationships/image" Target="../media/image25.jpeg"/><Relationship Id="rId10" Type="http://schemas.openxmlformats.org/officeDocument/2006/relationships/hyperlink" Target="https://arxiv.org/abs/2303.08774" TargetMode="External"/><Relationship Id="rId4" Type="http://schemas.openxmlformats.org/officeDocument/2006/relationships/image" Target="../media/image24.gif"/><Relationship Id="rId9" Type="http://schemas.openxmlformats.org/officeDocument/2006/relationships/hyperlink" Target="https://www.nature.com/articles/nature16961" TargetMode="Externa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7" Type="http://schemas.openxmlformats.org/officeDocument/2006/relationships/image" Target="../media/image494.png"/><Relationship Id="rId2" Type="http://schemas.openxmlformats.org/officeDocument/2006/relationships/image" Target="../media/image4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3.png"/><Relationship Id="rId5" Type="http://schemas.openxmlformats.org/officeDocument/2006/relationships/image" Target="../media/image492.png"/><Relationship Id="rId4" Type="http://schemas.openxmlformats.org/officeDocument/2006/relationships/image" Target="../media/image580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4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6.png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7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9.png"/><Relationship Id="rId2" Type="http://schemas.openxmlformats.org/officeDocument/2006/relationships/image" Target="../media/image497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hyperlink" Target="https://arxiv.org/abs/1806.075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8.pn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7.png"/><Relationship Id="rId4" Type="http://schemas.openxmlformats.org/officeDocument/2006/relationships/hyperlink" Target="https://arxiv.org/abs/1806.07538" TargetMode="Externa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7.png"/><Relationship Id="rId4" Type="http://schemas.openxmlformats.org/officeDocument/2006/relationships/hyperlink" Target="https://arxiv.org/abs/1806.07538" TargetMode="Externa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7.png"/><Relationship Id="rId5" Type="http://schemas.openxmlformats.org/officeDocument/2006/relationships/hyperlink" Target="https://arxiv.org/abs/1806.07538" TargetMode="External"/><Relationship Id="rId4" Type="http://schemas.openxmlformats.org/officeDocument/2006/relationships/image" Target="../media/image339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7.png"/><Relationship Id="rId4" Type="http://schemas.openxmlformats.org/officeDocument/2006/relationships/hyperlink" Target="https://arxiv.org/abs/1806.07538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aphcore.ai/posts/what-does-machine-learning-look-like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06.07538" TargetMode="External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7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jpeg"/><Relationship Id="rId2" Type="http://schemas.openxmlformats.org/officeDocument/2006/relationships/image" Target="../media/image341.jpe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2.svg"/><Relationship Id="rId3" Type="http://schemas.openxmlformats.org/officeDocument/2006/relationships/image" Target="../media/image335.png"/><Relationship Id="rId7" Type="http://schemas.openxmlformats.org/officeDocument/2006/relationships/image" Target="../media/image351.png"/><Relationship Id="rId12" Type="http://schemas.openxmlformats.org/officeDocument/2006/relationships/image" Target="../media/image356.svg"/><Relationship Id="rId2" Type="http://schemas.openxmlformats.org/officeDocument/2006/relationships/image" Target="../media/image3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9.svg"/><Relationship Id="rId11" Type="http://schemas.openxmlformats.org/officeDocument/2006/relationships/image" Target="../media/image355.png"/><Relationship Id="rId5" Type="http://schemas.openxmlformats.org/officeDocument/2006/relationships/image" Target="../media/image348.png"/><Relationship Id="rId10" Type="http://schemas.openxmlformats.org/officeDocument/2006/relationships/image" Target="../media/image354.svg"/><Relationship Id="rId4" Type="http://schemas.openxmlformats.org/officeDocument/2006/relationships/image" Target="../media/image347.png"/><Relationship Id="rId9" Type="http://schemas.openxmlformats.org/officeDocument/2006/relationships/image" Target="../media/image353.png"/></Relationships>
</file>

<file path=ppt/slides/_rels/slide2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2.svg"/><Relationship Id="rId3" Type="http://schemas.openxmlformats.org/officeDocument/2006/relationships/image" Target="../media/image335.png"/><Relationship Id="rId7" Type="http://schemas.openxmlformats.org/officeDocument/2006/relationships/image" Target="../media/image351.png"/><Relationship Id="rId12" Type="http://schemas.openxmlformats.org/officeDocument/2006/relationships/image" Target="../media/image356.svg"/><Relationship Id="rId2" Type="http://schemas.openxmlformats.org/officeDocument/2006/relationships/image" Target="../media/image35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9.svg"/><Relationship Id="rId11" Type="http://schemas.openxmlformats.org/officeDocument/2006/relationships/image" Target="../media/image355.png"/><Relationship Id="rId5" Type="http://schemas.openxmlformats.org/officeDocument/2006/relationships/image" Target="../media/image348.png"/><Relationship Id="rId10" Type="http://schemas.openxmlformats.org/officeDocument/2006/relationships/image" Target="../media/image354.svg"/><Relationship Id="rId4" Type="http://schemas.openxmlformats.org/officeDocument/2006/relationships/image" Target="../media/image347.png"/><Relationship Id="rId9" Type="http://schemas.openxmlformats.org/officeDocument/2006/relationships/image" Target="../media/image353.png"/></Relationships>
</file>

<file path=ppt/slides/_rels/slide2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2.svg"/><Relationship Id="rId3" Type="http://schemas.openxmlformats.org/officeDocument/2006/relationships/image" Target="../media/image335.png"/><Relationship Id="rId7" Type="http://schemas.openxmlformats.org/officeDocument/2006/relationships/image" Target="../media/image351.png"/><Relationship Id="rId12" Type="http://schemas.openxmlformats.org/officeDocument/2006/relationships/image" Target="../media/image356.svg"/><Relationship Id="rId2" Type="http://schemas.openxmlformats.org/officeDocument/2006/relationships/image" Target="../media/image35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9.svg"/><Relationship Id="rId11" Type="http://schemas.openxmlformats.org/officeDocument/2006/relationships/image" Target="../media/image355.png"/><Relationship Id="rId5" Type="http://schemas.openxmlformats.org/officeDocument/2006/relationships/image" Target="../media/image348.png"/><Relationship Id="rId10" Type="http://schemas.openxmlformats.org/officeDocument/2006/relationships/image" Target="../media/image354.svg"/><Relationship Id="rId4" Type="http://schemas.openxmlformats.org/officeDocument/2006/relationships/image" Target="../media/image347.png"/><Relationship Id="rId9" Type="http://schemas.openxmlformats.org/officeDocument/2006/relationships/image" Target="../media/image353.png"/></Relationships>
</file>

<file path=ppt/slides/_rels/slide2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9.svg"/><Relationship Id="rId3" Type="http://schemas.openxmlformats.org/officeDocument/2006/relationships/image" Target="../media/image354.svg"/><Relationship Id="rId7" Type="http://schemas.openxmlformats.org/officeDocument/2006/relationships/image" Target="../media/image348.png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5.png"/><Relationship Id="rId5" Type="http://schemas.openxmlformats.org/officeDocument/2006/relationships/image" Target="../media/image356.svg"/><Relationship Id="rId10" Type="http://schemas.openxmlformats.org/officeDocument/2006/relationships/image" Target="../media/image352.svg"/><Relationship Id="rId4" Type="http://schemas.openxmlformats.org/officeDocument/2006/relationships/image" Target="../media/image355.png"/><Relationship Id="rId9" Type="http://schemas.openxmlformats.org/officeDocument/2006/relationships/image" Target="../media/image351.png"/></Relationships>
</file>

<file path=ppt/slides/_rels/slide2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9.svg"/><Relationship Id="rId3" Type="http://schemas.openxmlformats.org/officeDocument/2006/relationships/image" Target="../media/image354.svg"/><Relationship Id="rId7" Type="http://schemas.openxmlformats.org/officeDocument/2006/relationships/image" Target="../media/image348.png"/><Relationship Id="rId12" Type="http://schemas.openxmlformats.org/officeDocument/2006/relationships/image" Target="../media/image359.svg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5.png"/><Relationship Id="rId11" Type="http://schemas.openxmlformats.org/officeDocument/2006/relationships/image" Target="../media/image358.png"/><Relationship Id="rId5" Type="http://schemas.openxmlformats.org/officeDocument/2006/relationships/image" Target="../media/image356.svg"/><Relationship Id="rId10" Type="http://schemas.openxmlformats.org/officeDocument/2006/relationships/image" Target="../media/image352.svg"/><Relationship Id="rId4" Type="http://schemas.openxmlformats.org/officeDocument/2006/relationships/image" Target="../media/image355.png"/><Relationship Id="rId9" Type="http://schemas.openxmlformats.org/officeDocument/2006/relationships/image" Target="../media/image351.png"/></Relationships>
</file>

<file path=ppt/slides/_rels/slide2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9.svg"/><Relationship Id="rId3" Type="http://schemas.openxmlformats.org/officeDocument/2006/relationships/image" Target="../media/image354.svg"/><Relationship Id="rId7" Type="http://schemas.openxmlformats.org/officeDocument/2006/relationships/image" Target="../media/image348.png"/><Relationship Id="rId12" Type="http://schemas.openxmlformats.org/officeDocument/2006/relationships/image" Target="../media/image359.svg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5.png"/><Relationship Id="rId11" Type="http://schemas.openxmlformats.org/officeDocument/2006/relationships/image" Target="../media/image358.png"/><Relationship Id="rId5" Type="http://schemas.openxmlformats.org/officeDocument/2006/relationships/image" Target="../media/image356.svg"/><Relationship Id="rId10" Type="http://schemas.openxmlformats.org/officeDocument/2006/relationships/image" Target="../media/image352.svg"/><Relationship Id="rId4" Type="http://schemas.openxmlformats.org/officeDocument/2006/relationships/image" Target="../media/image355.png"/><Relationship Id="rId9" Type="http://schemas.openxmlformats.org/officeDocument/2006/relationships/image" Target="../media/image351.png"/></Relationships>
</file>

<file path=ppt/slides/_rels/slide2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9.svg"/><Relationship Id="rId13" Type="http://schemas.openxmlformats.org/officeDocument/2006/relationships/image" Target="../media/image820.png"/><Relationship Id="rId3" Type="http://schemas.openxmlformats.org/officeDocument/2006/relationships/image" Target="../media/image354.svg"/><Relationship Id="rId7" Type="http://schemas.openxmlformats.org/officeDocument/2006/relationships/image" Target="../media/image348.png"/><Relationship Id="rId12" Type="http://schemas.openxmlformats.org/officeDocument/2006/relationships/image" Target="../media/image359.svg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5.png"/><Relationship Id="rId11" Type="http://schemas.openxmlformats.org/officeDocument/2006/relationships/image" Target="../media/image358.png"/><Relationship Id="rId5" Type="http://schemas.openxmlformats.org/officeDocument/2006/relationships/image" Target="../media/image356.svg"/><Relationship Id="rId10" Type="http://schemas.openxmlformats.org/officeDocument/2006/relationships/image" Target="../media/image352.svg"/><Relationship Id="rId4" Type="http://schemas.openxmlformats.org/officeDocument/2006/relationships/image" Target="../media/image355.png"/><Relationship Id="rId9" Type="http://schemas.openxmlformats.org/officeDocument/2006/relationships/image" Target="../media/image351.png"/><Relationship Id="rId14" Type="http://schemas.openxmlformats.org/officeDocument/2006/relationships/image" Target="../media/image8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6.svg"/><Relationship Id="rId13" Type="http://schemas.openxmlformats.org/officeDocument/2006/relationships/image" Target="../media/image361.png"/><Relationship Id="rId3" Type="http://schemas.openxmlformats.org/officeDocument/2006/relationships/image" Target="../media/image360.png"/><Relationship Id="rId7" Type="http://schemas.openxmlformats.org/officeDocument/2006/relationships/image" Target="../media/image355.png"/><Relationship Id="rId12" Type="http://schemas.openxmlformats.org/officeDocument/2006/relationships/image" Target="../media/image352.svg"/><Relationship Id="rId2" Type="http://schemas.openxmlformats.org/officeDocument/2006/relationships/hyperlink" Target="https://arxiv.org/abs/2106.06804" TargetMode="External"/><Relationship Id="rId16" Type="http://schemas.openxmlformats.org/officeDocument/2006/relationships/image" Target="../media/image36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4.svg"/><Relationship Id="rId11" Type="http://schemas.openxmlformats.org/officeDocument/2006/relationships/image" Target="../media/image351.png"/><Relationship Id="rId5" Type="http://schemas.openxmlformats.org/officeDocument/2006/relationships/image" Target="../media/image353.png"/><Relationship Id="rId15" Type="http://schemas.openxmlformats.org/officeDocument/2006/relationships/image" Target="../media/image363.png"/><Relationship Id="rId10" Type="http://schemas.openxmlformats.org/officeDocument/2006/relationships/image" Target="../media/image349.svg"/><Relationship Id="rId4" Type="http://schemas.openxmlformats.org/officeDocument/2006/relationships/image" Target="../media/image335.png"/><Relationship Id="rId9" Type="http://schemas.openxmlformats.org/officeDocument/2006/relationships/image" Target="../media/image348.png"/><Relationship Id="rId14" Type="http://schemas.openxmlformats.org/officeDocument/2006/relationships/image" Target="../media/image362.svg"/></Relationships>
</file>

<file path=ppt/slides/_rels/slide2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3.png"/><Relationship Id="rId13" Type="http://schemas.openxmlformats.org/officeDocument/2006/relationships/image" Target="../media/image1550.png"/><Relationship Id="rId3" Type="http://schemas.openxmlformats.org/officeDocument/2006/relationships/image" Target="../media/image349.svg"/><Relationship Id="rId21" Type="http://schemas.openxmlformats.org/officeDocument/2006/relationships/hyperlink" Target="https://arxiv.org/abs/2106.06804" TargetMode="External"/><Relationship Id="rId7" Type="http://schemas.openxmlformats.org/officeDocument/2006/relationships/image" Target="../media/image362.svg"/><Relationship Id="rId12" Type="http://schemas.openxmlformats.org/officeDocument/2006/relationships/image" Target="../media/image154.png"/><Relationship Id="rId17" Type="http://schemas.openxmlformats.org/officeDocument/2006/relationships/image" Target="../media/image368.svg"/><Relationship Id="rId2" Type="http://schemas.openxmlformats.org/officeDocument/2006/relationships/image" Target="../media/image348.png"/><Relationship Id="rId16" Type="http://schemas.openxmlformats.org/officeDocument/2006/relationships/image" Target="../media/image367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1.png"/><Relationship Id="rId5" Type="http://schemas.openxmlformats.org/officeDocument/2006/relationships/image" Target="../media/image352.svg"/><Relationship Id="rId15" Type="http://schemas.openxmlformats.org/officeDocument/2006/relationships/image" Target="../media/image366.svg"/><Relationship Id="rId4" Type="http://schemas.openxmlformats.org/officeDocument/2006/relationships/image" Target="../media/image351.png"/><Relationship Id="rId9" Type="http://schemas.openxmlformats.org/officeDocument/2006/relationships/image" Target="../media/image364.svg"/><Relationship Id="rId14" Type="http://schemas.openxmlformats.org/officeDocument/2006/relationships/image" Target="../media/image365.png"/><Relationship Id="rId22" Type="http://schemas.openxmlformats.org/officeDocument/2006/relationships/image" Target="../media/image360.png"/></Relationships>
</file>

<file path=ppt/slides/_rels/slide2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3.png"/><Relationship Id="rId13" Type="http://schemas.openxmlformats.org/officeDocument/2006/relationships/image" Target="../media/image1550.png"/><Relationship Id="rId18" Type="http://schemas.openxmlformats.org/officeDocument/2006/relationships/image" Target="../media/image1610.png"/><Relationship Id="rId3" Type="http://schemas.openxmlformats.org/officeDocument/2006/relationships/image" Target="../media/image349.svg"/><Relationship Id="rId21" Type="http://schemas.openxmlformats.org/officeDocument/2006/relationships/image" Target="../media/image941.png"/><Relationship Id="rId7" Type="http://schemas.openxmlformats.org/officeDocument/2006/relationships/image" Target="../media/image362.svg"/><Relationship Id="rId12" Type="http://schemas.openxmlformats.org/officeDocument/2006/relationships/image" Target="../media/image154.png"/><Relationship Id="rId17" Type="http://schemas.openxmlformats.org/officeDocument/2006/relationships/image" Target="../media/image368.svg"/><Relationship Id="rId2" Type="http://schemas.openxmlformats.org/officeDocument/2006/relationships/image" Target="../media/image348.png"/><Relationship Id="rId16" Type="http://schemas.openxmlformats.org/officeDocument/2006/relationships/image" Target="../media/image3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1.png"/><Relationship Id="rId5" Type="http://schemas.openxmlformats.org/officeDocument/2006/relationships/image" Target="../media/image352.svg"/><Relationship Id="rId15" Type="http://schemas.openxmlformats.org/officeDocument/2006/relationships/image" Target="../media/image366.svg"/><Relationship Id="rId23" Type="http://schemas.openxmlformats.org/officeDocument/2006/relationships/image" Target="../media/image360.png"/><Relationship Id="rId4" Type="http://schemas.openxmlformats.org/officeDocument/2006/relationships/image" Target="../media/image351.png"/><Relationship Id="rId9" Type="http://schemas.openxmlformats.org/officeDocument/2006/relationships/image" Target="../media/image364.svg"/><Relationship Id="rId14" Type="http://schemas.openxmlformats.org/officeDocument/2006/relationships/image" Target="../media/image365.png"/><Relationship Id="rId22" Type="http://schemas.openxmlformats.org/officeDocument/2006/relationships/hyperlink" Target="https://arxiv.org/abs/2106.06804" TargetMode="External"/></Relationships>
</file>

<file path=ppt/slides/_rels/slide2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9.svg"/><Relationship Id="rId13" Type="http://schemas.openxmlformats.org/officeDocument/2006/relationships/image" Target="../media/image363.png"/><Relationship Id="rId18" Type="http://schemas.openxmlformats.org/officeDocument/2006/relationships/image" Target="../media/image365.png"/><Relationship Id="rId3" Type="http://schemas.openxmlformats.org/officeDocument/2006/relationships/image" Target="../media/image353.png"/><Relationship Id="rId21" Type="http://schemas.openxmlformats.org/officeDocument/2006/relationships/image" Target="../media/image368.svg"/><Relationship Id="rId7" Type="http://schemas.openxmlformats.org/officeDocument/2006/relationships/image" Target="../media/image348.png"/><Relationship Id="rId12" Type="http://schemas.openxmlformats.org/officeDocument/2006/relationships/image" Target="../media/image362.svg"/><Relationship Id="rId17" Type="http://schemas.openxmlformats.org/officeDocument/2006/relationships/image" Target="../media/image1550.png"/><Relationship Id="rId2" Type="http://schemas.openxmlformats.org/officeDocument/2006/relationships/image" Target="../media/image335.png"/><Relationship Id="rId16" Type="http://schemas.openxmlformats.org/officeDocument/2006/relationships/image" Target="../media/image154.png"/><Relationship Id="rId20" Type="http://schemas.openxmlformats.org/officeDocument/2006/relationships/image" Target="../media/image3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6.svg"/><Relationship Id="rId11" Type="http://schemas.openxmlformats.org/officeDocument/2006/relationships/image" Target="../media/image361.png"/><Relationship Id="rId24" Type="http://schemas.openxmlformats.org/officeDocument/2006/relationships/image" Target="../media/image360.png"/><Relationship Id="rId5" Type="http://schemas.openxmlformats.org/officeDocument/2006/relationships/image" Target="../media/image355.png"/><Relationship Id="rId23" Type="http://schemas.openxmlformats.org/officeDocument/2006/relationships/hyperlink" Target="https://arxiv.org/abs/2106.06804" TargetMode="External"/><Relationship Id="rId10" Type="http://schemas.openxmlformats.org/officeDocument/2006/relationships/image" Target="../media/image352.svg"/><Relationship Id="rId19" Type="http://schemas.openxmlformats.org/officeDocument/2006/relationships/image" Target="../media/image366.svg"/><Relationship Id="rId4" Type="http://schemas.openxmlformats.org/officeDocument/2006/relationships/image" Target="../media/image354.svg"/><Relationship Id="rId9" Type="http://schemas.openxmlformats.org/officeDocument/2006/relationships/image" Target="../media/image351.png"/><Relationship Id="rId14" Type="http://schemas.openxmlformats.org/officeDocument/2006/relationships/image" Target="../media/image364.svg"/><Relationship Id="rId22" Type="http://schemas.openxmlformats.org/officeDocument/2006/relationships/image" Target="../media/image1610.png"/></Relationships>
</file>

<file path=ppt/slides/_rels/slide2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9.svg"/><Relationship Id="rId13" Type="http://schemas.openxmlformats.org/officeDocument/2006/relationships/image" Target="../media/image363.png"/><Relationship Id="rId18" Type="http://schemas.openxmlformats.org/officeDocument/2006/relationships/image" Target="../media/image365.png"/><Relationship Id="rId3" Type="http://schemas.openxmlformats.org/officeDocument/2006/relationships/image" Target="../media/image353.png"/><Relationship Id="rId21" Type="http://schemas.openxmlformats.org/officeDocument/2006/relationships/image" Target="../media/image368.svg"/><Relationship Id="rId7" Type="http://schemas.openxmlformats.org/officeDocument/2006/relationships/image" Target="../media/image348.png"/><Relationship Id="rId12" Type="http://schemas.openxmlformats.org/officeDocument/2006/relationships/image" Target="../media/image362.svg"/><Relationship Id="rId17" Type="http://schemas.openxmlformats.org/officeDocument/2006/relationships/image" Target="../media/image1550.png"/><Relationship Id="rId25" Type="http://schemas.openxmlformats.org/officeDocument/2006/relationships/image" Target="../media/image360.png"/><Relationship Id="rId2" Type="http://schemas.openxmlformats.org/officeDocument/2006/relationships/image" Target="../media/image335.png"/><Relationship Id="rId16" Type="http://schemas.openxmlformats.org/officeDocument/2006/relationships/image" Target="../media/image154.png"/><Relationship Id="rId20" Type="http://schemas.openxmlformats.org/officeDocument/2006/relationships/image" Target="../media/image3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6.svg"/><Relationship Id="rId11" Type="http://schemas.openxmlformats.org/officeDocument/2006/relationships/image" Target="../media/image361.png"/><Relationship Id="rId24" Type="http://schemas.openxmlformats.org/officeDocument/2006/relationships/hyperlink" Target="https://arxiv.org/abs/2106.06804" TargetMode="External"/><Relationship Id="rId5" Type="http://schemas.openxmlformats.org/officeDocument/2006/relationships/image" Target="../media/image355.png"/><Relationship Id="rId23" Type="http://schemas.openxmlformats.org/officeDocument/2006/relationships/image" Target="../media/image1610.png"/><Relationship Id="rId10" Type="http://schemas.openxmlformats.org/officeDocument/2006/relationships/image" Target="../media/image352.svg"/><Relationship Id="rId19" Type="http://schemas.openxmlformats.org/officeDocument/2006/relationships/image" Target="../media/image366.svg"/><Relationship Id="rId4" Type="http://schemas.openxmlformats.org/officeDocument/2006/relationships/image" Target="../media/image354.svg"/><Relationship Id="rId9" Type="http://schemas.openxmlformats.org/officeDocument/2006/relationships/image" Target="../media/image351.png"/><Relationship Id="rId14" Type="http://schemas.openxmlformats.org/officeDocument/2006/relationships/image" Target="../media/image364.svg"/><Relationship Id="rId22" Type="http://schemas.openxmlformats.org/officeDocument/2006/relationships/image" Target="../media/image1620.png"/></Relationships>
</file>

<file path=ppt/slides/_rels/slide2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9.svg"/><Relationship Id="rId13" Type="http://schemas.openxmlformats.org/officeDocument/2006/relationships/image" Target="../media/image363.png"/><Relationship Id="rId18" Type="http://schemas.openxmlformats.org/officeDocument/2006/relationships/image" Target="../media/image366.svg"/><Relationship Id="rId3" Type="http://schemas.openxmlformats.org/officeDocument/2006/relationships/image" Target="../media/image353.png"/><Relationship Id="rId21" Type="http://schemas.openxmlformats.org/officeDocument/2006/relationships/image" Target="../media/image970.png"/><Relationship Id="rId7" Type="http://schemas.openxmlformats.org/officeDocument/2006/relationships/image" Target="../media/image348.png"/><Relationship Id="rId12" Type="http://schemas.openxmlformats.org/officeDocument/2006/relationships/image" Target="../media/image362.svg"/><Relationship Id="rId17" Type="http://schemas.openxmlformats.org/officeDocument/2006/relationships/image" Target="../media/image365.png"/><Relationship Id="rId2" Type="http://schemas.openxmlformats.org/officeDocument/2006/relationships/image" Target="../media/image335.png"/><Relationship Id="rId16" Type="http://schemas.openxmlformats.org/officeDocument/2006/relationships/image" Target="../media/image960.png"/><Relationship Id="rId20" Type="http://schemas.openxmlformats.org/officeDocument/2006/relationships/image" Target="../media/image36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6.svg"/><Relationship Id="rId11" Type="http://schemas.openxmlformats.org/officeDocument/2006/relationships/image" Target="../media/image361.png"/><Relationship Id="rId24" Type="http://schemas.openxmlformats.org/officeDocument/2006/relationships/image" Target="../media/image360.png"/><Relationship Id="rId5" Type="http://schemas.openxmlformats.org/officeDocument/2006/relationships/image" Target="../media/image355.png"/><Relationship Id="rId15" Type="http://schemas.openxmlformats.org/officeDocument/2006/relationships/image" Target="../media/image950.png"/><Relationship Id="rId23" Type="http://schemas.openxmlformats.org/officeDocument/2006/relationships/hyperlink" Target="https://arxiv.org/abs/2106.06804" TargetMode="External"/><Relationship Id="rId10" Type="http://schemas.openxmlformats.org/officeDocument/2006/relationships/image" Target="../media/image352.svg"/><Relationship Id="rId19" Type="http://schemas.openxmlformats.org/officeDocument/2006/relationships/image" Target="../media/image367.png"/><Relationship Id="rId4" Type="http://schemas.openxmlformats.org/officeDocument/2006/relationships/image" Target="../media/image354.svg"/><Relationship Id="rId9" Type="http://schemas.openxmlformats.org/officeDocument/2006/relationships/image" Target="../media/image351.png"/><Relationship Id="rId14" Type="http://schemas.openxmlformats.org/officeDocument/2006/relationships/image" Target="../media/image364.svg"/><Relationship Id="rId22" Type="http://schemas.openxmlformats.org/officeDocument/2006/relationships/image" Target="../media/image980.png"/></Relationships>
</file>

<file path=ppt/slides/_rels/slide2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3.png"/><Relationship Id="rId3" Type="http://schemas.openxmlformats.org/officeDocument/2006/relationships/image" Target="../media/image347.png"/><Relationship Id="rId7" Type="http://schemas.openxmlformats.org/officeDocument/2006/relationships/image" Target="../media/image1670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0.png"/><Relationship Id="rId11" Type="http://schemas.openxmlformats.org/officeDocument/2006/relationships/image" Target="../media/image356.svg"/><Relationship Id="rId5" Type="http://schemas.openxmlformats.org/officeDocument/2006/relationships/hyperlink" Target="https://arxiv.org/abs/1805.10872" TargetMode="External"/><Relationship Id="rId10" Type="http://schemas.openxmlformats.org/officeDocument/2006/relationships/image" Target="../media/image355.png"/><Relationship Id="rId4" Type="http://schemas.openxmlformats.org/officeDocument/2006/relationships/image" Target="../media/image369.png"/><Relationship Id="rId9" Type="http://schemas.openxmlformats.org/officeDocument/2006/relationships/image" Target="../media/image354.svg"/></Relationships>
</file>

<file path=ppt/slides/_rels/slide2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3.png"/><Relationship Id="rId13" Type="http://schemas.openxmlformats.org/officeDocument/2006/relationships/hyperlink" Target="https://arxiv.org/abs/1805.10872" TargetMode="External"/><Relationship Id="rId3" Type="http://schemas.openxmlformats.org/officeDocument/2006/relationships/image" Target="../media/image335.png"/><Relationship Id="rId7" Type="http://schemas.openxmlformats.org/officeDocument/2006/relationships/image" Target="../media/image101.png"/><Relationship Id="rId12" Type="http://schemas.openxmlformats.org/officeDocument/2006/relationships/image" Target="../media/image369.pn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356.svg"/><Relationship Id="rId10" Type="http://schemas.openxmlformats.org/officeDocument/2006/relationships/image" Target="../media/image355.png"/><Relationship Id="rId4" Type="http://schemas.openxmlformats.org/officeDocument/2006/relationships/image" Target="../media/image347.png"/><Relationship Id="rId9" Type="http://schemas.openxmlformats.org/officeDocument/2006/relationships/image" Target="../media/image354.svg"/></Relationships>
</file>

<file path=ppt/slides/_rels/slide2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5.png"/><Relationship Id="rId3" Type="http://schemas.openxmlformats.org/officeDocument/2006/relationships/image" Target="../media/image102.png"/><Relationship Id="rId7" Type="http://schemas.openxmlformats.org/officeDocument/2006/relationships/image" Target="../media/image354.sv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3.png"/><Relationship Id="rId5" Type="http://schemas.openxmlformats.org/officeDocument/2006/relationships/image" Target="../media/image371.svg"/><Relationship Id="rId4" Type="http://schemas.openxmlformats.org/officeDocument/2006/relationships/image" Target="../media/image370.png"/><Relationship Id="rId9" Type="http://schemas.openxmlformats.org/officeDocument/2006/relationships/image" Target="../media/image356.svg"/></Relationships>
</file>

<file path=ppt/slides/_rels/slide2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5.png"/><Relationship Id="rId13" Type="http://schemas.openxmlformats.org/officeDocument/2006/relationships/image" Target="../media/image375.svg"/><Relationship Id="rId3" Type="http://schemas.openxmlformats.org/officeDocument/2006/relationships/image" Target="../media/image102.png"/><Relationship Id="rId7" Type="http://schemas.openxmlformats.org/officeDocument/2006/relationships/image" Target="../media/image354.svg"/><Relationship Id="rId12" Type="http://schemas.openxmlformats.org/officeDocument/2006/relationships/image" Target="../media/image374.png"/><Relationship Id="rId17" Type="http://schemas.openxmlformats.org/officeDocument/2006/relationships/image" Target="../media/image379.svg"/><Relationship Id="rId2" Type="http://schemas.openxmlformats.org/officeDocument/2006/relationships/image" Target="../media/image335.png"/><Relationship Id="rId16" Type="http://schemas.openxmlformats.org/officeDocument/2006/relationships/image" Target="../media/image3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3.png"/><Relationship Id="rId11" Type="http://schemas.openxmlformats.org/officeDocument/2006/relationships/image" Target="../media/image373.svg"/><Relationship Id="rId5" Type="http://schemas.openxmlformats.org/officeDocument/2006/relationships/image" Target="../media/image371.svg"/><Relationship Id="rId15" Type="http://schemas.openxmlformats.org/officeDocument/2006/relationships/image" Target="../media/image377.svg"/><Relationship Id="rId10" Type="http://schemas.openxmlformats.org/officeDocument/2006/relationships/image" Target="../media/image372.png"/><Relationship Id="rId4" Type="http://schemas.openxmlformats.org/officeDocument/2006/relationships/image" Target="../media/image370.png"/><Relationship Id="rId9" Type="http://schemas.openxmlformats.org/officeDocument/2006/relationships/image" Target="../media/image356.svg"/><Relationship Id="rId14" Type="http://schemas.openxmlformats.org/officeDocument/2006/relationships/image" Target="../media/image3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chnologyreview.com/2020/07/17/1005396/predictive-policing-algorithms-racist-dismantled-machine-learning-bias-criminal-justice/" TargetMode="External"/><Relationship Id="rId3" Type="http://schemas.openxmlformats.org/officeDocument/2006/relationships/image" Target="../media/image40.png"/><Relationship Id="rId7" Type="http://schemas.openxmlformats.org/officeDocument/2006/relationships/hyperlink" Target="https://www.aclu.org/news/womens-rights/why-amazons-automated-hiring-tool-discriminated-against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ytimes.com/2020/06/24/technology/facial-recognition-arrest.html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3.png"/><Relationship Id="rId3" Type="http://schemas.openxmlformats.org/officeDocument/2006/relationships/image" Target="../media/image347.png"/><Relationship Id="rId7" Type="http://schemas.openxmlformats.org/officeDocument/2006/relationships/image" Target="../media/image352.sv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1.png"/><Relationship Id="rId11" Type="http://schemas.openxmlformats.org/officeDocument/2006/relationships/image" Target="../media/image356.svg"/><Relationship Id="rId5" Type="http://schemas.openxmlformats.org/officeDocument/2006/relationships/image" Target="../media/image349.svg"/><Relationship Id="rId10" Type="http://schemas.openxmlformats.org/officeDocument/2006/relationships/image" Target="../media/image355.png"/><Relationship Id="rId4" Type="http://schemas.openxmlformats.org/officeDocument/2006/relationships/image" Target="../media/image348.png"/><Relationship Id="rId9" Type="http://schemas.openxmlformats.org/officeDocument/2006/relationships/image" Target="../media/image354.svg"/></Relationships>
</file>

<file path=ppt/slides/_rels/slide2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3.png"/><Relationship Id="rId13" Type="http://schemas.openxmlformats.org/officeDocument/2006/relationships/image" Target="../media/image3300.png"/><Relationship Id="rId3" Type="http://schemas.openxmlformats.org/officeDocument/2006/relationships/image" Target="../media/image347.png"/><Relationship Id="rId7" Type="http://schemas.openxmlformats.org/officeDocument/2006/relationships/image" Target="../media/image352.svg"/><Relationship Id="rId12" Type="http://schemas.openxmlformats.org/officeDocument/2006/relationships/image" Target="../media/image320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1.png"/><Relationship Id="rId11" Type="http://schemas.openxmlformats.org/officeDocument/2006/relationships/image" Target="../media/image356.svg"/><Relationship Id="rId5" Type="http://schemas.openxmlformats.org/officeDocument/2006/relationships/image" Target="../media/image349.svg"/><Relationship Id="rId10" Type="http://schemas.openxmlformats.org/officeDocument/2006/relationships/image" Target="../media/image355.png"/><Relationship Id="rId4" Type="http://schemas.openxmlformats.org/officeDocument/2006/relationships/image" Target="../media/image348.png"/><Relationship Id="rId9" Type="http://schemas.openxmlformats.org/officeDocument/2006/relationships/image" Target="../media/image354.svg"/></Relationships>
</file>

<file path=ppt/slides/_rels/slide2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3.png"/><Relationship Id="rId13" Type="http://schemas.openxmlformats.org/officeDocument/2006/relationships/image" Target="../media/image1140.png"/><Relationship Id="rId3" Type="http://schemas.openxmlformats.org/officeDocument/2006/relationships/image" Target="../media/image347.png"/><Relationship Id="rId7" Type="http://schemas.openxmlformats.org/officeDocument/2006/relationships/image" Target="../media/image352.svg"/><Relationship Id="rId12" Type="http://schemas.openxmlformats.org/officeDocument/2006/relationships/image" Target="../media/image1130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1.png"/><Relationship Id="rId11" Type="http://schemas.openxmlformats.org/officeDocument/2006/relationships/image" Target="../media/image356.svg"/><Relationship Id="rId5" Type="http://schemas.openxmlformats.org/officeDocument/2006/relationships/image" Target="../media/image349.svg"/><Relationship Id="rId10" Type="http://schemas.openxmlformats.org/officeDocument/2006/relationships/image" Target="../media/image355.png"/><Relationship Id="rId4" Type="http://schemas.openxmlformats.org/officeDocument/2006/relationships/image" Target="../media/image348.png"/><Relationship Id="rId9" Type="http://schemas.openxmlformats.org/officeDocument/2006/relationships/image" Target="../media/image354.svg"/></Relationships>
</file>

<file path=ppt/slides/_rels/slide2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347.png"/><Relationship Id="rId7" Type="http://schemas.openxmlformats.org/officeDocument/2006/relationships/image" Target="../media/image352.sv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1.png"/><Relationship Id="rId11" Type="http://schemas.openxmlformats.org/officeDocument/2006/relationships/hyperlink" Target="https://arxiv.org/abs/2407.15527v1" TargetMode="External"/><Relationship Id="rId5" Type="http://schemas.openxmlformats.org/officeDocument/2006/relationships/image" Target="../media/image349.svg"/><Relationship Id="rId10" Type="http://schemas.openxmlformats.org/officeDocument/2006/relationships/hyperlink" Target="https://arxiv.org/abs/2304.14068" TargetMode="External"/><Relationship Id="rId4" Type="http://schemas.openxmlformats.org/officeDocument/2006/relationships/image" Target="../media/image348.png"/><Relationship Id="rId9" Type="http://schemas.openxmlformats.org/officeDocument/2006/relationships/image" Target="../media/image381.png"/></Relationships>
</file>

<file path=ppt/slides/_rels/slide2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13" Type="http://schemas.openxmlformats.org/officeDocument/2006/relationships/image" Target="../media/image356.svg"/><Relationship Id="rId3" Type="http://schemas.openxmlformats.org/officeDocument/2006/relationships/image" Target="../media/image382.png"/><Relationship Id="rId7" Type="http://schemas.openxmlformats.org/officeDocument/2006/relationships/image" Target="../media/image349.svg"/><Relationship Id="rId12" Type="http://schemas.openxmlformats.org/officeDocument/2006/relationships/image" Target="../media/image355.png"/><Relationship Id="rId17" Type="http://schemas.openxmlformats.org/officeDocument/2006/relationships/hyperlink" Target="https://arxiv.org/abs/2407.15527v1" TargetMode="External"/><Relationship Id="rId2" Type="http://schemas.openxmlformats.org/officeDocument/2006/relationships/image" Target="../media/image335.png"/><Relationship Id="rId16" Type="http://schemas.openxmlformats.org/officeDocument/2006/relationships/hyperlink" Target="https://arxiv.org/abs/2304.1406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8.png"/><Relationship Id="rId11" Type="http://schemas.openxmlformats.org/officeDocument/2006/relationships/image" Target="../media/image354.svg"/><Relationship Id="rId5" Type="http://schemas.openxmlformats.org/officeDocument/2006/relationships/image" Target="../media/image347.png"/><Relationship Id="rId15" Type="http://schemas.openxmlformats.org/officeDocument/2006/relationships/image" Target="../media/image381.png"/><Relationship Id="rId10" Type="http://schemas.openxmlformats.org/officeDocument/2006/relationships/image" Target="../media/image353.png"/><Relationship Id="rId4" Type="http://schemas.openxmlformats.org/officeDocument/2006/relationships/image" Target="../media/image383.svg"/><Relationship Id="rId9" Type="http://schemas.openxmlformats.org/officeDocument/2006/relationships/image" Target="../media/image352.svg"/><Relationship Id="rId14" Type="http://schemas.openxmlformats.org/officeDocument/2006/relationships/image" Target="../media/image380.png"/></Relationships>
</file>

<file path=ppt/slides/_rels/slide2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0.png"/><Relationship Id="rId3" Type="http://schemas.openxmlformats.org/officeDocument/2006/relationships/image" Target="../media/image347.png"/><Relationship Id="rId7" Type="http://schemas.openxmlformats.org/officeDocument/2006/relationships/image" Target="../media/image381.png"/><Relationship Id="rId12" Type="http://schemas.openxmlformats.org/officeDocument/2006/relationships/image" Target="../media/image384.sv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407.15527v1" TargetMode="External"/><Relationship Id="rId11" Type="http://schemas.openxmlformats.org/officeDocument/2006/relationships/image" Target="../media/image361.png"/><Relationship Id="rId5" Type="http://schemas.openxmlformats.org/officeDocument/2006/relationships/image" Target="../media/image349.svg"/><Relationship Id="rId10" Type="http://schemas.openxmlformats.org/officeDocument/2006/relationships/image" Target="../media/image375.svg"/><Relationship Id="rId4" Type="http://schemas.openxmlformats.org/officeDocument/2006/relationships/image" Target="../media/image348.png"/><Relationship Id="rId9" Type="http://schemas.openxmlformats.org/officeDocument/2006/relationships/image" Target="../media/image374.png"/></Relationships>
</file>

<file path=ppt/slides/_rels/slide2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20.png"/><Relationship Id="rId18" Type="http://schemas.openxmlformats.org/officeDocument/2006/relationships/image" Target="../media/image361.png"/><Relationship Id="rId3" Type="http://schemas.openxmlformats.org/officeDocument/2006/relationships/image" Target="../media/image347.png"/><Relationship Id="rId21" Type="http://schemas.openxmlformats.org/officeDocument/2006/relationships/image" Target="../media/image375.svg"/><Relationship Id="rId17" Type="http://schemas.openxmlformats.org/officeDocument/2006/relationships/image" Target="../media/image1870.png"/><Relationship Id="rId2" Type="http://schemas.openxmlformats.org/officeDocument/2006/relationships/image" Target="../media/image335.png"/><Relationship Id="rId16" Type="http://schemas.openxmlformats.org/officeDocument/2006/relationships/image" Target="../media/image1860.png"/><Relationship Id="rId20" Type="http://schemas.openxmlformats.org/officeDocument/2006/relationships/image" Target="../media/image3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9.svg"/><Relationship Id="rId15" Type="http://schemas.openxmlformats.org/officeDocument/2006/relationships/image" Target="../media/image1850.png"/><Relationship Id="rId23" Type="http://schemas.openxmlformats.org/officeDocument/2006/relationships/image" Target="../media/image381.png"/><Relationship Id="rId19" Type="http://schemas.openxmlformats.org/officeDocument/2006/relationships/image" Target="../media/image384.svg"/><Relationship Id="rId4" Type="http://schemas.openxmlformats.org/officeDocument/2006/relationships/image" Target="../media/image348.png"/><Relationship Id="rId14" Type="http://schemas.openxmlformats.org/officeDocument/2006/relationships/image" Target="../media/image1840.png"/><Relationship Id="rId22" Type="http://schemas.openxmlformats.org/officeDocument/2006/relationships/hyperlink" Target="https://arxiv.org/abs/2407.15527v1" TargetMode="External"/></Relationships>
</file>

<file path=ppt/slides/_rels/slide2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0.png"/><Relationship Id="rId13" Type="http://schemas.openxmlformats.org/officeDocument/2006/relationships/image" Target="../media/image374.png"/><Relationship Id="rId18" Type="http://schemas.openxmlformats.org/officeDocument/2006/relationships/image" Target="../media/image381.png"/><Relationship Id="rId3" Type="http://schemas.openxmlformats.org/officeDocument/2006/relationships/image" Target="../media/image347.png"/><Relationship Id="rId7" Type="http://schemas.openxmlformats.org/officeDocument/2006/relationships/image" Target="../media/image840.png"/><Relationship Id="rId12" Type="http://schemas.openxmlformats.org/officeDocument/2006/relationships/image" Target="../media/image890.png"/><Relationship Id="rId17" Type="http://schemas.openxmlformats.org/officeDocument/2006/relationships/hyperlink" Target="https://arxiv.org/abs/2407.15527v1" TargetMode="External"/><Relationship Id="rId2" Type="http://schemas.openxmlformats.org/officeDocument/2006/relationships/image" Target="../media/image335.png"/><Relationship Id="rId16" Type="http://schemas.openxmlformats.org/officeDocument/2006/relationships/image" Target="../media/image384.sv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88.png"/><Relationship Id="rId5" Type="http://schemas.openxmlformats.org/officeDocument/2006/relationships/image" Target="../media/image349.svg"/><Relationship Id="rId15" Type="http://schemas.openxmlformats.org/officeDocument/2006/relationships/image" Target="../media/image361.png"/><Relationship Id="rId10" Type="http://schemas.openxmlformats.org/officeDocument/2006/relationships/image" Target="../media/image870.png"/><Relationship Id="rId4" Type="http://schemas.openxmlformats.org/officeDocument/2006/relationships/image" Target="../media/image348.png"/><Relationship Id="rId9" Type="http://schemas.openxmlformats.org/officeDocument/2006/relationships/image" Target="../media/image86.png"/><Relationship Id="rId14" Type="http://schemas.openxmlformats.org/officeDocument/2006/relationships/image" Target="../media/image375.svg"/></Relationships>
</file>

<file path=ppt/slides/_rels/slide2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3.png"/><Relationship Id="rId13" Type="http://schemas.openxmlformats.org/officeDocument/2006/relationships/image" Target="../media/image840.png"/><Relationship Id="rId18" Type="http://schemas.openxmlformats.org/officeDocument/2006/relationships/image" Target="../media/image890.png"/><Relationship Id="rId3" Type="http://schemas.openxmlformats.org/officeDocument/2006/relationships/image" Target="../media/image382.png"/><Relationship Id="rId21" Type="http://schemas.openxmlformats.org/officeDocument/2006/relationships/image" Target="../media/image361.png"/><Relationship Id="rId7" Type="http://schemas.openxmlformats.org/officeDocument/2006/relationships/image" Target="../media/image349.svg"/><Relationship Id="rId17" Type="http://schemas.openxmlformats.org/officeDocument/2006/relationships/image" Target="../media/image88.png"/><Relationship Id="rId25" Type="http://schemas.openxmlformats.org/officeDocument/2006/relationships/image" Target="../media/image381.png"/><Relationship Id="rId2" Type="http://schemas.openxmlformats.org/officeDocument/2006/relationships/image" Target="../media/image335.png"/><Relationship Id="rId16" Type="http://schemas.openxmlformats.org/officeDocument/2006/relationships/image" Target="../media/image870.png"/><Relationship Id="rId20" Type="http://schemas.openxmlformats.org/officeDocument/2006/relationships/image" Target="../media/image37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8.png"/><Relationship Id="rId11" Type="http://schemas.openxmlformats.org/officeDocument/2006/relationships/image" Target="../media/image356.svg"/><Relationship Id="rId24" Type="http://schemas.openxmlformats.org/officeDocument/2006/relationships/hyperlink" Target="https://arxiv.org/abs/2407.15527v1" TargetMode="External"/><Relationship Id="rId5" Type="http://schemas.openxmlformats.org/officeDocument/2006/relationships/image" Target="../media/image347.png"/><Relationship Id="rId15" Type="http://schemas.openxmlformats.org/officeDocument/2006/relationships/image" Target="../media/image86.png"/><Relationship Id="rId23" Type="http://schemas.openxmlformats.org/officeDocument/2006/relationships/image" Target="../media/image940.png"/><Relationship Id="rId10" Type="http://schemas.openxmlformats.org/officeDocument/2006/relationships/image" Target="../media/image355.png"/><Relationship Id="rId19" Type="http://schemas.openxmlformats.org/officeDocument/2006/relationships/image" Target="../media/image374.png"/><Relationship Id="rId4" Type="http://schemas.openxmlformats.org/officeDocument/2006/relationships/image" Target="../media/image383.svg"/><Relationship Id="rId9" Type="http://schemas.openxmlformats.org/officeDocument/2006/relationships/image" Target="../media/image354.svg"/><Relationship Id="rId14" Type="http://schemas.openxmlformats.org/officeDocument/2006/relationships/image" Target="../media/image850.png"/><Relationship Id="rId22" Type="http://schemas.openxmlformats.org/officeDocument/2006/relationships/image" Target="../media/image384.sv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hyperlink" Target="https://arxiv.org/abs/2407.15527v1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ytimes.com/2020/06/24/technology/facial-recognition-arrest.html" TargetMode="External"/><Relationship Id="rId3" Type="http://schemas.openxmlformats.org/officeDocument/2006/relationships/image" Target="../media/image46.png"/><Relationship Id="rId7" Type="http://schemas.openxmlformats.org/officeDocument/2006/relationships/hyperlink" Target="https://www.telegraph.co.uk/technology/2018/07/27/ibm-watson-ai-criticised-giving-unsafe-cancer-treatment-advice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hyperlink" Target="https://www.technologyreview.com/2020/07/17/1005396/predictive-policing-algorithms-racist-dismantled-machine-learning-bias-criminal-justice/" TargetMode="External"/><Relationship Id="rId4" Type="http://schemas.openxmlformats.org/officeDocument/2006/relationships/image" Target="../media/image40.png"/><Relationship Id="rId9" Type="http://schemas.openxmlformats.org/officeDocument/2006/relationships/hyperlink" Target="https://www.aclu.org/news/womens-rights/why-amazons-automated-hiring-tool-discriminated-against" TargetMode="Externa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7.15527v1" TargetMode="External"/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1.pn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7.15527v1" TargetMode="External"/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1.png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7.jpe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png"/><Relationship Id="rId2" Type="http://schemas.openxmlformats.org/officeDocument/2006/relationships/image" Target="../media/image38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105.02761" TargetMode="Externa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105.02761" TargetMode="External"/><Relationship Id="rId4" Type="http://schemas.openxmlformats.org/officeDocument/2006/relationships/image" Target="../media/image389.pn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png"/><Relationship Id="rId2" Type="http://schemas.openxmlformats.org/officeDocument/2006/relationships/image" Target="../media/image38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105.02761" TargetMode="External"/></Relationships>
</file>

<file path=ppt/slides/_rels/slide2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9.png"/><Relationship Id="rId3" Type="http://schemas.openxmlformats.org/officeDocument/2006/relationships/image" Target="../media/image391.svg"/><Relationship Id="rId7" Type="http://schemas.openxmlformats.org/officeDocument/2006/relationships/image" Target="../media/image395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4.png"/><Relationship Id="rId5" Type="http://schemas.openxmlformats.org/officeDocument/2006/relationships/image" Target="../media/image393.png"/><Relationship Id="rId4" Type="http://schemas.openxmlformats.org/officeDocument/2006/relationships/image" Target="../media/image392.png"/><Relationship Id="rId9" Type="http://schemas.openxmlformats.org/officeDocument/2006/relationships/hyperlink" Target="https://arxiv.org/abs/2105.02761" TargetMode="External"/></Relationships>
</file>

<file path=ppt/slides/_rels/slide2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5.png"/><Relationship Id="rId3" Type="http://schemas.openxmlformats.org/officeDocument/2006/relationships/image" Target="../media/image391.svg"/><Relationship Id="rId7" Type="http://schemas.openxmlformats.org/officeDocument/2006/relationships/image" Target="../media/image395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4.png"/><Relationship Id="rId5" Type="http://schemas.openxmlformats.org/officeDocument/2006/relationships/image" Target="../media/image393.png"/><Relationship Id="rId10" Type="http://schemas.openxmlformats.org/officeDocument/2006/relationships/hyperlink" Target="https://arxiv.org/abs/2105.02761" TargetMode="External"/><Relationship Id="rId4" Type="http://schemas.openxmlformats.org/officeDocument/2006/relationships/image" Target="../media/image392.png"/><Relationship Id="rId9" Type="http://schemas.openxmlformats.org/officeDocument/2006/relationships/image" Target="../media/image389.png"/></Relationships>
</file>

<file path=ppt/slides/_rels/slide2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5.png"/><Relationship Id="rId3" Type="http://schemas.openxmlformats.org/officeDocument/2006/relationships/image" Target="../media/image390.png"/><Relationship Id="rId7" Type="http://schemas.openxmlformats.org/officeDocument/2006/relationships/image" Target="../media/image394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3.png"/><Relationship Id="rId5" Type="http://schemas.openxmlformats.org/officeDocument/2006/relationships/image" Target="../media/image392.png"/><Relationship Id="rId10" Type="http://schemas.openxmlformats.org/officeDocument/2006/relationships/image" Target="../media/image396.png"/><Relationship Id="rId4" Type="http://schemas.openxmlformats.org/officeDocument/2006/relationships/image" Target="../media/image391.svg"/><Relationship Id="rId9" Type="http://schemas.openxmlformats.org/officeDocument/2006/relationships/hyperlink" Target="https://arxiv.org/abs/2107.07493" TargetMode="External"/></Relationships>
</file>

<file path=ppt/slides/_rels/slide2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5.png"/><Relationship Id="rId3" Type="http://schemas.openxmlformats.org/officeDocument/2006/relationships/image" Target="../media/image390.png"/><Relationship Id="rId7" Type="http://schemas.openxmlformats.org/officeDocument/2006/relationships/image" Target="../media/image394.png"/><Relationship Id="rId12" Type="http://schemas.openxmlformats.org/officeDocument/2006/relationships/image" Target="../media/image396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3.png"/><Relationship Id="rId11" Type="http://schemas.openxmlformats.org/officeDocument/2006/relationships/hyperlink" Target="https://arxiv.org/abs/2107.07493" TargetMode="External"/><Relationship Id="rId5" Type="http://schemas.openxmlformats.org/officeDocument/2006/relationships/image" Target="../media/image392.png"/><Relationship Id="rId10" Type="http://schemas.openxmlformats.org/officeDocument/2006/relationships/image" Target="../media/image383.svg"/><Relationship Id="rId4" Type="http://schemas.openxmlformats.org/officeDocument/2006/relationships/image" Target="../media/image391.svg"/><Relationship Id="rId9" Type="http://schemas.openxmlformats.org/officeDocument/2006/relationships/image" Target="../media/image3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jpeg"/><Relationship Id="rId2" Type="http://schemas.openxmlformats.org/officeDocument/2006/relationships/image" Target="../media/image341.jpe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5.png"/><Relationship Id="rId13" Type="http://schemas.openxmlformats.org/officeDocument/2006/relationships/image" Target="../media/image402.svg"/><Relationship Id="rId18" Type="http://schemas.openxmlformats.org/officeDocument/2006/relationships/image" Target="../media/image1400.png"/><Relationship Id="rId3" Type="http://schemas.openxmlformats.org/officeDocument/2006/relationships/image" Target="../media/image398.svg"/><Relationship Id="rId7" Type="http://schemas.openxmlformats.org/officeDocument/2006/relationships/image" Target="../media/image354.svg"/><Relationship Id="rId12" Type="http://schemas.openxmlformats.org/officeDocument/2006/relationships/image" Target="../media/image401.png"/><Relationship Id="rId17" Type="http://schemas.openxmlformats.org/officeDocument/2006/relationships/image" Target="../media/image404.svg"/><Relationship Id="rId2" Type="http://schemas.openxmlformats.org/officeDocument/2006/relationships/image" Target="../media/image397.png"/><Relationship Id="rId16" Type="http://schemas.openxmlformats.org/officeDocument/2006/relationships/image" Target="../media/image403.png"/><Relationship Id="rId20" Type="http://schemas.openxmlformats.org/officeDocument/2006/relationships/image" Target="../media/image40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3.png"/><Relationship Id="rId11" Type="http://schemas.openxmlformats.org/officeDocument/2006/relationships/image" Target="../media/image400.svg"/><Relationship Id="rId5" Type="http://schemas.openxmlformats.org/officeDocument/2006/relationships/image" Target="../media/image352.svg"/><Relationship Id="rId15" Type="http://schemas.openxmlformats.org/officeDocument/2006/relationships/image" Target="../media/image347.png"/><Relationship Id="rId10" Type="http://schemas.openxmlformats.org/officeDocument/2006/relationships/image" Target="../media/image399.png"/><Relationship Id="rId19" Type="http://schemas.openxmlformats.org/officeDocument/2006/relationships/image" Target="../media/image405.png"/><Relationship Id="rId4" Type="http://schemas.openxmlformats.org/officeDocument/2006/relationships/image" Target="../media/image351.png"/><Relationship Id="rId9" Type="http://schemas.openxmlformats.org/officeDocument/2006/relationships/image" Target="../media/image356.svg"/><Relationship Id="rId14" Type="http://schemas.openxmlformats.org/officeDocument/2006/relationships/image" Target="../media/image335.png"/></Relationships>
</file>

<file path=ppt/slides/_rels/slide2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5.png"/><Relationship Id="rId13" Type="http://schemas.openxmlformats.org/officeDocument/2006/relationships/image" Target="../media/image409.svg"/><Relationship Id="rId18" Type="http://schemas.openxmlformats.org/officeDocument/2006/relationships/image" Target="../media/image146.png"/><Relationship Id="rId3" Type="http://schemas.openxmlformats.org/officeDocument/2006/relationships/image" Target="../media/image398.svg"/><Relationship Id="rId7" Type="http://schemas.openxmlformats.org/officeDocument/2006/relationships/image" Target="../media/image354.svg"/><Relationship Id="rId12" Type="http://schemas.openxmlformats.org/officeDocument/2006/relationships/image" Target="../media/image363.png"/><Relationship Id="rId17" Type="http://schemas.openxmlformats.org/officeDocument/2006/relationships/image" Target="../media/image404.svg"/><Relationship Id="rId2" Type="http://schemas.openxmlformats.org/officeDocument/2006/relationships/image" Target="../media/image397.png"/><Relationship Id="rId16" Type="http://schemas.openxmlformats.org/officeDocument/2006/relationships/image" Target="../media/image403.png"/><Relationship Id="rId20" Type="http://schemas.openxmlformats.org/officeDocument/2006/relationships/image" Target="../media/image40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3.png"/><Relationship Id="rId11" Type="http://schemas.openxmlformats.org/officeDocument/2006/relationships/image" Target="../media/image400.svg"/><Relationship Id="rId5" Type="http://schemas.openxmlformats.org/officeDocument/2006/relationships/image" Target="../media/image408.svg"/><Relationship Id="rId15" Type="http://schemas.openxmlformats.org/officeDocument/2006/relationships/image" Target="../media/image347.png"/><Relationship Id="rId10" Type="http://schemas.openxmlformats.org/officeDocument/2006/relationships/image" Target="../media/image399.png"/><Relationship Id="rId19" Type="http://schemas.openxmlformats.org/officeDocument/2006/relationships/image" Target="../media/image405.png"/><Relationship Id="rId4" Type="http://schemas.openxmlformats.org/officeDocument/2006/relationships/image" Target="../media/image407.png"/><Relationship Id="rId9" Type="http://schemas.openxmlformats.org/officeDocument/2006/relationships/image" Target="../media/image356.svg"/><Relationship Id="rId14" Type="http://schemas.openxmlformats.org/officeDocument/2006/relationships/image" Target="../media/image335.pn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2.svg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2.svg"/></Relationships>
</file>

<file path=ppt/slides/_rels/slide2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svg"/><Relationship Id="rId13" Type="http://schemas.openxmlformats.org/officeDocument/2006/relationships/image" Target="../media/image363.png"/><Relationship Id="rId18" Type="http://schemas.openxmlformats.org/officeDocument/2006/relationships/image" Target="../media/image416.png"/><Relationship Id="rId3" Type="http://schemas.openxmlformats.org/officeDocument/2006/relationships/image" Target="../media/image348.png"/><Relationship Id="rId21" Type="http://schemas.openxmlformats.org/officeDocument/2006/relationships/image" Target="../media/image371.svg"/><Relationship Id="rId7" Type="http://schemas.openxmlformats.org/officeDocument/2006/relationships/image" Target="../media/image353.png"/><Relationship Id="rId12" Type="http://schemas.openxmlformats.org/officeDocument/2006/relationships/image" Target="../media/image384.svg"/><Relationship Id="rId17" Type="http://schemas.openxmlformats.org/officeDocument/2006/relationships/image" Target="../media/image415.svg"/><Relationship Id="rId2" Type="http://schemas.openxmlformats.org/officeDocument/2006/relationships/image" Target="../media/image335.png"/><Relationship Id="rId16" Type="http://schemas.openxmlformats.org/officeDocument/2006/relationships/image" Target="../media/image414.png"/><Relationship Id="rId20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2.svg"/><Relationship Id="rId11" Type="http://schemas.openxmlformats.org/officeDocument/2006/relationships/image" Target="../media/image361.png"/><Relationship Id="rId5" Type="http://schemas.openxmlformats.org/officeDocument/2006/relationships/image" Target="../media/image351.png"/><Relationship Id="rId15" Type="http://schemas.openxmlformats.org/officeDocument/2006/relationships/image" Target="../media/image347.png"/><Relationship Id="rId10" Type="http://schemas.openxmlformats.org/officeDocument/2006/relationships/image" Target="../media/image356.svg"/><Relationship Id="rId19" Type="http://schemas.openxmlformats.org/officeDocument/2006/relationships/image" Target="../media/image417.svg"/><Relationship Id="rId4" Type="http://schemas.openxmlformats.org/officeDocument/2006/relationships/image" Target="../media/image349.svg"/><Relationship Id="rId9" Type="http://schemas.openxmlformats.org/officeDocument/2006/relationships/image" Target="../media/image355.png"/><Relationship Id="rId14" Type="http://schemas.openxmlformats.org/officeDocument/2006/relationships/image" Target="../media/image413.svg"/><Relationship Id="rId22" Type="http://schemas.openxmlformats.org/officeDocument/2006/relationships/image" Target="../media/image540.png"/></Relationships>
</file>

<file path=ppt/slides/_rels/slide2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7.png"/><Relationship Id="rId13" Type="http://schemas.openxmlformats.org/officeDocument/2006/relationships/image" Target="../media/image354.svg"/><Relationship Id="rId18" Type="http://schemas.openxmlformats.org/officeDocument/2006/relationships/image" Target="../media/image409.svg"/><Relationship Id="rId3" Type="http://schemas.openxmlformats.org/officeDocument/2006/relationships/image" Target="../media/image1570.png"/><Relationship Id="rId21" Type="http://schemas.openxmlformats.org/officeDocument/2006/relationships/image" Target="../media/image403.png"/><Relationship Id="rId7" Type="http://schemas.openxmlformats.org/officeDocument/2006/relationships/image" Target="../media/image413.svg"/><Relationship Id="rId12" Type="http://schemas.openxmlformats.org/officeDocument/2006/relationships/image" Target="../media/image353.png"/><Relationship Id="rId17" Type="http://schemas.openxmlformats.org/officeDocument/2006/relationships/image" Target="../media/image400.svg"/><Relationship Id="rId25" Type="http://schemas.openxmlformats.org/officeDocument/2006/relationships/image" Target="../media/image406.svg"/><Relationship Id="rId2" Type="http://schemas.openxmlformats.org/officeDocument/2006/relationships/image" Target="../media/image156.png"/><Relationship Id="rId16" Type="http://schemas.openxmlformats.org/officeDocument/2006/relationships/image" Target="../media/image399.png"/><Relationship Id="rId20" Type="http://schemas.openxmlformats.org/officeDocument/2006/relationships/image" Target="../media/image3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3.png"/><Relationship Id="rId11" Type="http://schemas.openxmlformats.org/officeDocument/2006/relationships/image" Target="../media/image408.svg"/><Relationship Id="rId24" Type="http://schemas.openxmlformats.org/officeDocument/2006/relationships/image" Target="../media/image405.png"/><Relationship Id="rId5" Type="http://schemas.openxmlformats.org/officeDocument/2006/relationships/image" Target="../media/image352.svg"/><Relationship Id="rId15" Type="http://schemas.openxmlformats.org/officeDocument/2006/relationships/image" Target="../media/image356.svg"/><Relationship Id="rId23" Type="http://schemas.openxmlformats.org/officeDocument/2006/relationships/image" Target="../media/image1580.png"/><Relationship Id="rId10" Type="http://schemas.openxmlformats.org/officeDocument/2006/relationships/image" Target="../media/image407.png"/><Relationship Id="rId19" Type="http://schemas.openxmlformats.org/officeDocument/2006/relationships/image" Target="../media/image335.png"/><Relationship Id="rId4" Type="http://schemas.openxmlformats.org/officeDocument/2006/relationships/image" Target="../media/image351.png"/><Relationship Id="rId9" Type="http://schemas.openxmlformats.org/officeDocument/2006/relationships/image" Target="../media/image398.svg"/><Relationship Id="rId14" Type="http://schemas.openxmlformats.org/officeDocument/2006/relationships/image" Target="../media/image355.png"/><Relationship Id="rId22" Type="http://schemas.openxmlformats.org/officeDocument/2006/relationships/image" Target="../media/image404.svg"/></Relationships>
</file>

<file path=ppt/slides/_rels/slide2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5.png"/><Relationship Id="rId13" Type="http://schemas.openxmlformats.org/officeDocument/2006/relationships/image" Target="../media/image409.svg"/><Relationship Id="rId18" Type="http://schemas.openxmlformats.org/officeDocument/2006/relationships/image" Target="../media/image1580.png"/><Relationship Id="rId3" Type="http://schemas.openxmlformats.org/officeDocument/2006/relationships/image" Target="../media/image398.svg"/><Relationship Id="rId21" Type="http://schemas.openxmlformats.org/officeDocument/2006/relationships/image" Target="../media/image1100.png"/><Relationship Id="rId7" Type="http://schemas.openxmlformats.org/officeDocument/2006/relationships/image" Target="../media/image354.svg"/><Relationship Id="rId12" Type="http://schemas.openxmlformats.org/officeDocument/2006/relationships/image" Target="../media/image363.png"/><Relationship Id="rId17" Type="http://schemas.openxmlformats.org/officeDocument/2006/relationships/image" Target="../media/image404.svg"/><Relationship Id="rId25" Type="http://schemas.openxmlformats.org/officeDocument/2006/relationships/image" Target="../media/image413.svg"/><Relationship Id="rId2" Type="http://schemas.openxmlformats.org/officeDocument/2006/relationships/image" Target="../media/image397.png"/><Relationship Id="rId16" Type="http://schemas.openxmlformats.org/officeDocument/2006/relationships/image" Target="../media/image403.png"/><Relationship Id="rId20" Type="http://schemas.openxmlformats.org/officeDocument/2006/relationships/image" Target="../media/image40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3.png"/><Relationship Id="rId11" Type="http://schemas.openxmlformats.org/officeDocument/2006/relationships/image" Target="../media/image400.svg"/><Relationship Id="rId24" Type="http://schemas.openxmlformats.org/officeDocument/2006/relationships/image" Target="../media/image352.svg"/><Relationship Id="rId5" Type="http://schemas.openxmlformats.org/officeDocument/2006/relationships/image" Target="../media/image408.svg"/><Relationship Id="rId15" Type="http://schemas.openxmlformats.org/officeDocument/2006/relationships/image" Target="../media/image347.png"/><Relationship Id="rId23" Type="http://schemas.openxmlformats.org/officeDocument/2006/relationships/image" Target="../media/image351.png"/><Relationship Id="rId10" Type="http://schemas.openxmlformats.org/officeDocument/2006/relationships/image" Target="../media/image399.png"/><Relationship Id="rId19" Type="http://schemas.openxmlformats.org/officeDocument/2006/relationships/image" Target="../media/image405.png"/><Relationship Id="rId4" Type="http://schemas.openxmlformats.org/officeDocument/2006/relationships/image" Target="../media/image407.png"/><Relationship Id="rId9" Type="http://schemas.openxmlformats.org/officeDocument/2006/relationships/image" Target="../media/image356.svg"/><Relationship Id="rId14" Type="http://schemas.openxmlformats.org/officeDocument/2006/relationships/image" Target="../media/image335.png"/><Relationship Id="rId22" Type="http://schemas.openxmlformats.org/officeDocument/2006/relationships/image" Target="../media/image1110.png"/></Relationships>
</file>

<file path=ppt/slides/_rels/slide2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13" Type="http://schemas.openxmlformats.org/officeDocument/2006/relationships/image" Target="../media/image356.svg"/><Relationship Id="rId18" Type="http://schemas.openxmlformats.org/officeDocument/2006/relationships/image" Target="../media/image347.png"/><Relationship Id="rId26" Type="http://schemas.openxmlformats.org/officeDocument/2006/relationships/hyperlink" Target="https://arxiv.org/abs/1907.07165" TargetMode="External"/><Relationship Id="rId3" Type="http://schemas.openxmlformats.org/officeDocument/2006/relationships/image" Target="../media/image1120.png"/><Relationship Id="rId21" Type="http://schemas.openxmlformats.org/officeDocument/2006/relationships/image" Target="../media/image358.png"/><Relationship Id="rId7" Type="http://schemas.openxmlformats.org/officeDocument/2006/relationships/image" Target="../media/image349.svg"/><Relationship Id="rId12" Type="http://schemas.openxmlformats.org/officeDocument/2006/relationships/image" Target="../media/image355.png"/><Relationship Id="rId17" Type="http://schemas.openxmlformats.org/officeDocument/2006/relationships/image" Target="../media/image413.svg"/><Relationship Id="rId25" Type="http://schemas.openxmlformats.org/officeDocument/2006/relationships/image" Target="../media/image1630.png"/><Relationship Id="rId2" Type="http://schemas.openxmlformats.org/officeDocument/2006/relationships/image" Target="../media/image1100.png"/><Relationship Id="rId16" Type="http://schemas.openxmlformats.org/officeDocument/2006/relationships/image" Target="../media/image363.png"/><Relationship Id="rId20" Type="http://schemas.openxmlformats.org/officeDocument/2006/relationships/image" Target="../media/image41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8.png"/><Relationship Id="rId11" Type="http://schemas.openxmlformats.org/officeDocument/2006/relationships/image" Target="../media/image354.svg"/><Relationship Id="rId5" Type="http://schemas.openxmlformats.org/officeDocument/2006/relationships/image" Target="../media/image335.png"/><Relationship Id="rId15" Type="http://schemas.openxmlformats.org/officeDocument/2006/relationships/image" Target="../media/image384.svg"/><Relationship Id="rId23" Type="http://schemas.openxmlformats.org/officeDocument/2006/relationships/image" Target="../media/image419.png"/><Relationship Id="rId10" Type="http://schemas.openxmlformats.org/officeDocument/2006/relationships/image" Target="../media/image353.png"/><Relationship Id="rId19" Type="http://schemas.openxmlformats.org/officeDocument/2006/relationships/image" Target="../media/image414.png"/><Relationship Id="rId4" Type="http://schemas.openxmlformats.org/officeDocument/2006/relationships/image" Target="../media/image1110.png"/><Relationship Id="rId9" Type="http://schemas.openxmlformats.org/officeDocument/2006/relationships/image" Target="../media/image352.svg"/><Relationship Id="rId14" Type="http://schemas.openxmlformats.org/officeDocument/2006/relationships/image" Target="../media/image361.png"/><Relationship Id="rId22" Type="http://schemas.openxmlformats.org/officeDocument/2006/relationships/image" Target="../media/image359.svg"/></Relationships>
</file>

<file path=ppt/slides/_rels/slide2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13" Type="http://schemas.openxmlformats.org/officeDocument/2006/relationships/image" Target="../media/image356.svg"/><Relationship Id="rId18" Type="http://schemas.openxmlformats.org/officeDocument/2006/relationships/image" Target="../media/image347.png"/><Relationship Id="rId3" Type="http://schemas.openxmlformats.org/officeDocument/2006/relationships/image" Target="../media/image1100.png"/><Relationship Id="rId21" Type="http://schemas.openxmlformats.org/officeDocument/2006/relationships/image" Target="../media/image370.png"/><Relationship Id="rId34" Type="http://schemas.openxmlformats.org/officeDocument/2006/relationships/hyperlink" Target="https://arxiv.org/abs/1907.07165" TargetMode="External"/><Relationship Id="rId7" Type="http://schemas.openxmlformats.org/officeDocument/2006/relationships/image" Target="../media/image349.svg"/><Relationship Id="rId12" Type="http://schemas.openxmlformats.org/officeDocument/2006/relationships/image" Target="../media/image355.png"/><Relationship Id="rId17" Type="http://schemas.openxmlformats.org/officeDocument/2006/relationships/image" Target="../media/image413.svg"/><Relationship Id="rId33" Type="http://schemas.openxmlformats.org/officeDocument/2006/relationships/image" Target="../media/image419.png"/><Relationship Id="rId2" Type="http://schemas.openxmlformats.org/officeDocument/2006/relationships/notesSlide" Target="../notesSlides/notesSlide193.xml"/><Relationship Id="rId16" Type="http://schemas.openxmlformats.org/officeDocument/2006/relationships/image" Target="../media/image363.png"/><Relationship Id="rId20" Type="http://schemas.openxmlformats.org/officeDocument/2006/relationships/image" Target="../media/image41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8.png"/><Relationship Id="rId11" Type="http://schemas.openxmlformats.org/officeDocument/2006/relationships/image" Target="../media/image354.svg"/><Relationship Id="rId24" Type="http://schemas.openxmlformats.org/officeDocument/2006/relationships/image" Target="../media/image359.svg"/><Relationship Id="rId32" Type="http://schemas.openxmlformats.org/officeDocument/2006/relationships/image" Target="../media/image1630.png"/><Relationship Id="rId5" Type="http://schemas.openxmlformats.org/officeDocument/2006/relationships/image" Target="../media/image335.png"/><Relationship Id="rId15" Type="http://schemas.openxmlformats.org/officeDocument/2006/relationships/image" Target="../media/image384.svg"/><Relationship Id="rId23" Type="http://schemas.openxmlformats.org/officeDocument/2006/relationships/image" Target="../media/image358.png"/><Relationship Id="rId10" Type="http://schemas.openxmlformats.org/officeDocument/2006/relationships/image" Target="../media/image353.png"/><Relationship Id="rId19" Type="http://schemas.openxmlformats.org/officeDocument/2006/relationships/image" Target="../media/image414.png"/><Relationship Id="rId31" Type="http://schemas.openxmlformats.org/officeDocument/2006/relationships/image" Target="../media/image1180.png"/><Relationship Id="rId4" Type="http://schemas.openxmlformats.org/officeDocument/2006/relationships/image" Target="../media/image1110.png"/><Relationship Id="rId9" Type="http://schemas.openxmlformats.org/officeDocument/2006/relationships/image" Target="../media/image352.svg"/><Relationship Id="rId14" Type="http://schemas.openxmlformats.org/officeDocument/2006/relationships/image" Target="../media/image361.png"/><Relationship Id="rId22" Type="http://schemas.openxmlformats.org/officeDocument/2006/relationships/image" Target="../media/image420.svg"/><Relationship Id="rId30" Type="http://schemas.openxmlformats.org/officeDocument/2006/relationships/image" Target="../media/image11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2.svg"/><Relationship Id="rId13" Type="http://schemas.openxmlformats.org/officeDocument/2006/relationships/image" Target="../media/image361.png"/><Relationship Id="rId18" Type="http://schemas.openxmlformats.org/officeDocument/2006/relationships/image" Target="../media/image414.png"/><Relationship Id="rId3" Type="http://schemas.openxmlformats.org/officeDocument/2006/relationships/image" Target="../media/image1110.png"/><Relationship Id="rId21" Type="http://schemas.openxmlformats.org/officeDocument/2006/relationships/image" Target="../media/image420.svg"/><Relationship Id="rId7" Type="http://schemas.openxmlformats.org/officeDocument/2006/relationships/image" Target="../media/image351.png"/><Relationship Id="rId12" Type="http://schemas.openxmlformats.org/officeDocument/2006/relationships/image" Target="../media/image356.svg"/><Relationship Id="rId17" Type="http://schemas.openxmlformats.org/officeDocument/2006/relationships/image" Target="../media/image347.png"/><Relationship Id="rId33" Type="http://schemas.openxmlformats.org/officeDocument/2006/relationships/hyperlink" Target="https://arxiv.org/abs/1907.07165" TargetMode="External"/><Relationship Id="rId2" Type="http://schemas.openxmlformats.org/officeDocument/2006/relationships/image" Target="../media/image1100.png"/><Relationship Id="rId16" Type="http://schemas.openxmlformats.org/officeDocument/2006/relationships/image" Target="../media/image413.svg"/><Relationship Id="rId20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9.svg"/><Relationship Id="rId11" Type="http://schemas.openxmlformats.org/officeDocument/2006/relationships/image" Target="../media/image355.png"/><Relationship Id="rId24" Type="http://schemas.openxmlformats.org/officeDocument/2006/relationships/image" Target="../media/image1630.png"/><Relationship Id="rId32" Type="http://schemas.openxmlformats.org/officeDocument/2006/relationships/image" Target="../media/image419.png"/><Relationship Id="rId5" Type="http://schemas.openxmlformats.org/officeDocument/2006/relationships/image" Target="../media/image348.png"/><Relationship Id="rId15" Type="http://schemas.openxmlformats.org/officeDocument/2006/relationships/image" Target="../media/image363.png"/><Relationship Id="rId23" Type="http://schemas.openxmlformats.org/officeDocument/2006/relationships/image" Target="../media/image359.svg"/><Relationship Id="rId10" Type="http://schemas.openxmlformats.org/officeDocument/2006/relationships/image" Target="../media/image354.svg"/><Relationship Id="rId19" Type="http://schemas.openxmlformats.org/officeDocument/2006/relationships/image" Target="../media/image418.svg"/><Relationship Id="rId31" Type="http://schemas.openxmlformats.org/officeDocument/2006/relationships/image" Target="../media/image1650.png"/><Relationship Id="rId4" Type="http://schemas.openxmlformats.org/officeDocument/2006/relationships/image" Target="../media/image335.png"/><Relationship Id="rId9" Type="http://schemas.openxmlformats.org/officeDocument/2006/relationships/image" Target="../media/image353.png"/><Relationship Id="rId14" Type="http://schemas.openxmlformats.org/officeDocument/2006/relationships/image" Target="../media/image384.svg"/><Relationship Id="rId22" Type="http://schemas.openxmlformats.org/officeDocument/2006/relationships/image" Target="../media/image358.png"/><Relationship Id="rId30" Type="http://schemas.openxmlformats.org/officeDocument/2006/relationships/image" Target="../media/image1170.png"/></Relationships>
</file>

<file path=ppt/slides/_rels/slide2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2.svg"/><Relationship Id="rId13" Type="http://schemas.openxmlformats.org/officeDocument/2006/relationships/image" Target="../media/image361.png"/><Relationship Id="rId18" Type="http://schemas.openxmlformats.org/officeDocument/2006/relationships/image" Target="../media/image358.png"/><Relationship Id="rId26" Type="http://schemas.openxmlformats.org/officeDocument/2006/relationships/image" Target="../media/image419.png"/><Relationship Id="rId3" Type="http://schemas.openxmlformats.org/officeDocument/2006/relationships/image" Target="../media/image1110.png"/><Relationship Id="rId21" Type="http://schemas.openxmlformats.org/officeDocument/2006/relationships/image" Target="../media/image415.svg"/><Relationship Id="rId7" Type="http://schemas.openxmlformats.org/officeDocument/2006/relationships/image" Target="../media/image351.png"/><Relationship Id="rId12" Type="http://schemas.openxmlformats.org/officeDocument/2006/relationships/image" Target="../media/image356.svg"/><Relationship Id="rId17" Type="http://schemas.openxmlformats.org/officeDocument/2006/relationships/image" Target="../media/image347.png"/><Relationship Id="rId25" Type="http://schemas.openxmlformats.org/officeDocument/2006/relationships/image" Target="../media/image1690.png"/><Relationship Id="rId2" Type="http://schemas.openxmlformats.org/officeDocument/2006/relationships/image" Target="../media/image1100.png"/><Relationship Id="rId16" Type="http://schemas.openxmlformats.org/officeDocument/2006/relationships/image" Target="../media/image413.svg"/><Relationship Id="rId20" Type="http://schemas.openxmlformats.org/officeDocument/2006/relationships/image" Target="../media/image4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9.svg"/><Relationship Id="rId11" Type="http://schemas.openxmlformats.org/officeDocument/2006/relationships/image" Target="../media/image355.png"/><Relationship Id="rId24" Type="http://schemas.openxmlformats.org/officeDocument/2006/relationships/image" Target="../media/image1680.png"/><Relationship Id="rId5" Type="http://schemas.openxmlformats.org/officeDocument/2006/relationships/image" Target="../media/image348.png"/><Relationship Id="rId15" Type="http://schemas.openxmlformats.org/officeDocument/2006/relationships/image" Target="../media/image363.png"/><Relationship Id="rId23" Type="http://schemas.openxmlformats.org/officeDocument/2006/relationships/image" Target="../media/image371.svg"/><Relationship Id="rId10" Type="http://schemas.openxmlformats.org/officeDocument/2006/relationships/image" Target="../media/image354.svg"/><Relationship Id="rId19" Type="http://schemas.openxmlformats.org/officeDocument/2006/relationships/image" Target="../media/image359.svg"/><Relationship Id="rId4" Type="http://schemas.openxmlformats.org/officeDocument/2006/relationships/image" Target="../media/image335.png"/><Relationship Id="rId9" Type="http://schemas.openxmlformats.org/officeDocument/2006/relationships/image" Target="../media/image353.png"/><Relationship Id="rId14" Type="http://schemas.openxmlformats.org/officeDocument/2006/relationships/image" Target="../media/image384.svg"/><Relationship Id="rId22" Type="http://schemas.openxmlformats.org/officeDocument/2006/relationships/image" Target="../media/image370.png"/><Relationship Id="rId27" Type="http://schemas.openxmlformats.org/officeDocument/2006/relationships/hyperlink" Target="https://arxiv.org/abs/1907.07165" TargetMode="External"/></Relationships>
</file>

<file path=ppt/slides/_rels/slide2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2.svg"/><Relationship Id="rId13" Type="http://schemas.openxmlformats.org/officeDocument/2006/relationships/image" Target="../media/image361.png"/><Relationship Id="rId18" Type="http://schemas.openxmlformats.org/officeDocument/2006/relationships/image" Target="../media/image358.png"/><Relationship Id="rId3" Type="http://schemas.openxmlformats.org/officeDocument/2006/relationships/image" Target="../media/image1110.png"/><Relationship Id="rId21" Type="http://schemas.openxmlformats.org/officeDocument/2006/relationships/image" Target="../media/image1690.png"/><Relationship Id="rId7" Type="http://schemas.openxmlformats.org/officeDocument/2006/relationships/image" Target="../media/image351.png"/><Relationship Id="rId12" Type="http://schemas.openxmlformats.org/officeDocument/2006/relationships/image" Target="../media/image356.svg"/><Relationship Id="rId17" Type="http://schemas.openxmlformats.org/officeDocument/2006/relationships/image" Target="../media/image347.png"/><Relationship Id="rId33" Type="http://schemas.openxmlformats.org/officeDocument/2006/relationships/hyperlink" Target="https://arxiv.org/abs/1907.07165" TargetMode="External"/><Relationship Id="rId2" Type="http://schemas.openxmlformats.org/officeDocument/2006/relationships/image" Target="../media/image1100.png"/><Relationship Id="rId16" Type="http://schemas.openxmlformats.org/officeDocument/2006/relationships/image" Target="../media/image413.svg"/><Relationship Id="rId20" Type="http://schemas.openxmlformats.org/officeDocument/2006/relationships/image" Target="../media/image1680.png"/><Relationship Id="rId29" Type="http://schemas.openxmlformats.org/officeDocument/2006/relationships/image" Target="../media/image41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9.svg"/><Relationship Id="rId11" Type="http://schemas.openxmlformats.org/officeDocument/2006/relationships/image" Target="../media/image355.png"/><Relationship Id="rId32" Type="http://schemas.openxmlformats.org/officeDocument/2006/relationships/image" Target="../media/image419.png"/><Relationship Id="rId5" Type="http://schemas.openxmlformats.org/officeDocument/2006/relationships/image" Target="../media/image348.png"/><Relationship Id="rId15" Type="http://schemas.openxmlformats.org/officeDocument/2006/relationships/image" Target="../media/image363.png"/><Relationship Id="rId28" Type="http://schemas.openxmlformats.org/officeDocument/2006/relationships/image" Target="../media/image414.png"/><Relationship Id="rId10" Type="http://schemas.openxmlformats.org/officeDocument/2006/relationships/image" Target="../media/image354.svg"/><Relationship Id="rId19" Type="http://schemas.openxmlformats.org/officeDocument/2006/relationships/image" Target="../media/image359.svg"/><Relationship Id="rId31" Type="http://schemas.openxmlformats.org/officeDocument/2006/relationships/image" Target="../media/image371.svg"/><Relationship Id="rId4" Type="http://schemas.openxmlformats.org/officeDocument/2006/relationships/image" Target="../media/image335.png"/><Relationship Id="rId9" Type="http://schemas.openxmlformats.org/officeDocument/2006/relationships/image" Target="../media/image353.png"/><Relationship Id="rId14" Type="http://schemas.openxmlformats.org/officeDocument/2006/relationships/image" Target="../media/image384.svg"/><Relationship Id="rId27" Type="http://schemas.openxmlformats.org/officeDocument/2006/relationships/image" Target="../media/image1220.png"/><Relationship Id="rId30" Type="http://schemas.openxmlformats.org/officeDocument/2006/relationships/image" Target="../media/image370.png"/></Relationships>
</file>

<file path=ppt/slides/_rels/slide2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8.png"/><Relationship Id="rId13" Type="http://schemas.openxmlformats.org/officeDocument/2006/relationships/image" Target="../media/image354.svg"/><Relationship Id="rId18" Type="http://schemas.openxmlformats.org/officeDocument/2006/relationships/image" Target="../media/image363.png"/><Relationship Id="rId26" Type="http://schemas.openxmlformats.org/officeDocument/2006/relationships/image" Target="../media/image371.svg"/><Relationship Id="rId3" Type="http://schemas.openxmlformats.org/officeDocument/2006/relationships/image" Target="../media/image2040.png"/><Relationship Id="rId21" Type="http://schemas.openxmlformats.org/officeDocument/2006/relationships/image" Target="../media/image416.png"/><Relationship Id="rId7" Type="http://schemas.openxmlformats.org/officeDocument/2006/relationships/image" Target="../media/image335.png"/><Relationship Id="rId12" Type="http://schemas.openxmlformats.org/officeDocument/2006/relationships/image" Target="../media/image353.png"/><Relationship Id="rId17" Type="http://schemas.openxmlformats.org/officeDocument/2006/relationships/image" Target="../media/image384.svg"/><Relationship Id="rId25" Type="http://schemas.openxmlformats.org/officeDocument/2006/relationships/image" Target="../media/image370.png"/><Relationship Id="rId2" Type="http://schemas.openxmlformats.org/officeDocument/2006/relationships/image" Target="../media/image2030.png"/><Relationship Id="rId16" Type="http://schemas.openxmlformats.org/officeDocument/2006/relationships/image" Target="../media/image361.png"/><Relationship Id="rId20" Type="http://schemas.openxmlformats.org/officeDocument/2006/relationships/image" Target="../media/image3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2.png"/><Relationship Id="rId11" Type="http://schemas.openxmlformats.org/officeDocument/2006/relationships/image" Target="../media/image352.svg"/><Relationship Id="rId24" Type="http://schemas.openxmlformats.org/officeDocument/2006/relationships/image" Target="../media/image424.svg"/><Relationship Id="rId5" Type="http://schemas.openxmlformats.org/officeDocument/2006/relationships/image" Target="../media/image421.png"/><Relationship Id="rId15" Type="http://schemas.openxmlformats.org/officeDocument/2006/relationships/image" Target="../media/image356.svg"/><Relationship Id="rId23" Type="http://schemas.openxmlformats.org/officeDocument/2006/relationships/image" Target="../media/image423.png"/><Relationship Id="rId28" Type="http://schemas.openxmlformats.org/officeDocument/2006/relationships/hyperlink" Target="https://arxiv.org/abs/2106.12723" TargetMode="External"/><Relationship Id="rId10" Type="http://schemas.openxmlformats.org/officeDocument/2006/relationships/image" Target="../media/image351.png"/><Relationship Id="rId19" Type="http://schemas.openxmlformats.org/officeDocument/2006/relationships/image" Target="../media/image413.svg"/><Relationship Id="rId4" Type="http://schemas.openxmlformats.org/officeDocument/2006/relationships/image" Target="../media/image2080.png"/><Relationship Id="rId9" Type="http://schemas.openxmlformats.org/officeDocument/2006/relationships/image" Target="../media/image349.svg"/><Relationship Id="rId14" Type="http://schemas.openxmlformats.org/officeDocument/2006/relationships/image" Target="../media/image355.png"/><Relationship Id="rId22" Type="http://schemas.openxmlformats.org/officeDocument/2006/relationships/image" Target="../media/image417.svg"/><Relationship Id="rId27" Type="http://schemas.openxmlformats.org/officeDocument/2006/relationships/hyperlink" Target="https://arxiv.org/abs/2402.01408" TargetMode="External"/></Relationships>
</file>

<file path=ppt/slides/_rels/slide2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13" Type="http://schemas.openxmlformats.org/officeDocument/2006/relationships/image" Target="../media/image356.svg"/><Relationship Id="rId18" Type="http://schemas.openxmlformats.org/officeDocument/2006/relationships/image" Target="../media/image347.png"/><Relationship Id="rId26" Type="http://schemas.openxmlformats.org/officeDocument/2006/relationships/image" Target="../media/image415.svg"/><Relationship Id="rId3" Type="http://schemas.openxmlformats.org/officeDocument/2006/relationships/image" Target="../media/image2040.png"/><Relationship Id="rId21" Type="http://schemas.openxmlformats.org/officeDocument/2006/relationships/image" Target="../media/image423.png"/><Relationship Id="rId7" Type="http://schemas.openxmlformats.org/officeDocument/2006/relationships/image" Target="../media/image349.svg"/><Relationship Id="rId12" Type="http://schemas.openxmlformats.org/officeDocument/2006/relationships/image" Target="../media/image355.png"/><Relationship Id="rId17" Type="http://schemas.openxmlformats.org/officeDocument/2006/relationships/image" Target="../media/image413.svg"/><Relationship Id="rId25" Type="http://schemas.openxmlformats.org/officeDocument/2006/relationships/image" Target="../media/image414.png"/><Relationship Id="rId2" Type="http://schemas.openxmlformats.org/officeDocument/2006/relationships/image" Target="../media/image2030.png"/><Relationship Id="rId16" Type="http://schemas.openxmlformats.org/officeDocument/2006/relationships/image" Target="../media/image363.png"/><Relationship Id="rId20" Type="http://schemas.openxmlformats.org/officeDocument/2006/relationships/image" Target="../media/image417.svg"/><Relationship Id="rId29" Type="http://schemas.openxmlformats.org/officeDocument/2006/relationships/hyperlink" Target="https://arxiv.org/abs/2402.0140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8.png"/><Relationship Id="rId11" Type="http://schemas.openxmlformats.org/officeDocument/2006/relationships/image" Target="../media/image354.svg"/><Relationship Id="rId24" Type="http://schemas.openxmlformats.org/officeDocument/2006/relationships/image" Target="../media/image371.svg"/><Relationship Id="rId5" Type="http://schemas.openxmlformats.org/officeDocument/2006/relationships/image" Target="../media/image335.png"/><Relationship Id="rId15" Type="http://schemas.openxmlformats.org/officeDocument/2006/relationships/image" Target="../media/image384.svg"/><Relationship Id="rId23" Type="http://schemas.openxmlformats.org/officeDocument/2006/relationships/image" Target="../media/image370.png"/><Relationship Id="rId28" Type="http://schemas.openxmlformats.org/officeDocument/2006/relationships/image" Target="../media/image422.png"/><Relationship Id="rId10" Type="http://schemas.openxmlformats.org/officeDocument/2006/relationships/image" Target="../media/image353.png"/><Relationship Id="rId19" Type="http://schemas.openxmlformats.org/officeDocument/2006/relationships/image" Target="../media/image416.png"/><Relationship Id="rId4" Type="http://schemas.openxmlformats.org/officeDocument/2006/relationships/image" Target="../media/image2080.png"/><Relationship Id="rId9" Type="http://schemas.openxmlformats.org/officeDocument/2006/relationships/image" Target="../media/image352.svg"/><Relationship Id="rId14" Type="http://schemas.openxmlformats.org/officeDocument/2006/relationships/image" Target="../media/image361.png"/><Relationship Id="rId22" Type="http://schemas.openxmlformats.org/officeDocument/2006/relationships/image" Target="../media/image424.svg"/><Relationship Id="rId27" Type="http://schemas.openxmlformats.org/officeDocument/2006/relationships/image" Target="../media/image421.png"/><Relationship Id="rId30" Type="http://schemas.openxmlformats.org/officeDocument/2006/relationships/hyperlink" Target="https://arxiv.org/abs/2106.12723" TargetMode="External"/></Relationships>
</file>

<file path=ppt/slides/_rels/slide2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13" Type="http://schemas.openxmlformats.org/officeDocument/2006/relationships/image" Target="../media/image356.svg"/><Relationship Id="rId18" Type="http://schemas.openxmlformats.org/officeDocument/2006/relationships/image" Target="../media/image347.png"/><Relationship Id="rId26" Type="http://schemas.openxmlformats.org/officeDocument/2006/relationships/image" Target="../media/image415.svg"/><Relationship Id="rId3" Type="http://schemas.openxmlformats.org/officeDocument/2006/relationships/image" Target="../media/image2040.png"/><Relationship Id="rId21" Type="http://schemas.openxmlformats.org/officeDocument/2006/relationships/image" Target="../media/image423.png"/><Relationship Id="rId7" Type="http://schemas.openxmlformats.org/officeDocument/2006/relationships/image" Target="../media/image349.svg"/><Relationship Id="rId12" Type="http://schemas.openxmlformats.org/officeDocument/2006/relationships/image" Target="../media/image355.png"/><Relationship Id="rId17" Type="http://schemas.openxmlformats.org/officeDocument/2006/relationships/image" Target="../media/image413.svg"/><Relationship Id="rId25" Type="http://schemas.openxmlformats.org/officeDocument/2006/relationships/image" Target="../media/image414.png"/><Relationship Id="rId2" Type="http://schemas.openxmlformats.org/officeDocument/2006/relationships/image" Target="../media/image2030.png"/><Relationship Id="rId16" Type="http://schemas.openxmlformats.org/officeDocument/2006/relationships/image" Target="../media/image363.png"/><Relationship Id="rId20" Type="http://schemas.openxmlformats.org/officeDocument/2006/relationships/image" Target="../media/image417.svg"/><Relationship Id="rId29" Type="http://schemas.openxmlformats.org/officeDocument/2006/relationships/hyperlink" Target="https://arxiv.org/abs/2402.0140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8.png"/><Relationship Id="rId11" Type="http://schemas.openxmlformats.org/officeDocument/2006/relationships/image" Target="../media/image354.svg"/><Relationship Id="rId24" Type="http://schemas.openxmlformats.org/officeDocument/2006/relationships/image" Target="../media/image371.svg"/><Relationship Id="rId5" Type="http://schemas.openxmlformats.org/officeDocument/2006/relationships/image" Target="../media/image335.png"/><Relationship Id="rId15" Type="http://schemas.openxmlformats.org/officeDocument/2006/relationships/image" Target="../media/image384.svg"/><Relationship Id="rId23" Type="http://schemas.openxmlformats.org/officeDocument/2006/relationships/image" Target="../media/image370.png"/><Relationship Id="rId28" Type="http://schemas.openxmlformats.org/officeDocument/2006/relationships/image" Target="../media/image422.png"/><Relationship Id="rId10" Type="http://schemas.openxmlformats.org/officeDocument/2006/relationships/image" Target="../media/image353.png"/><Relationship Id="rId19" Type="http://schemas.openxmlformats.org/officeDocument/2006/relationships/image" Target="../media/image416.png"/><Relationship Id="rId4" Type="http://schemas.openxmlformats.org/officeDocument/2006/relationships/image" Target="../media/image2080.png"/><Relationship Id="rId9" Type="http://schemas.openxmlformats.org/officeDocument/2006/relationships/image" Target="../media/image352.svg"/><Relationship Id="rId14" Type="http://schemas.openxmlformats.org/officeDocument/2006/relationships/image" Target="../media/image361.png"/><Relationship Id="rId22" Type="http://schemas.openxmlformats.org/officeDocument/2006/relationships/image" Target="../media/image424.svg"/><Relationship Id="rId27" Type="http://schemas.openxmlformats.org/officeDocument/2006/relationships/image" Target="../media/image421.png"/><Relationship Id="rId30" Type="http://schemas.openxmlformats.org/officeDocument/2006/relationships/hyperlink" Target="https://arxiv.org/abs/2106.12723" TargetMode="Externa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jpeg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svg"/><Relationship Id="rId13" Type="http://schemas.openxmlformats.org/officeDocument/2006/relationships/image" Target="../media/image410.png"/><Relationship Id="rId3" Type="http://schemas.openxmlformats.org/officeDocument/2006/relationships/image" Target="../media/image348.png"/><Relationship Id="rId7" Type="http://schemas.openxmlformats.org/officeDocument/2006/relationships/image" Target="../media/image353.png"/><Relationship Id="rId12" Type="http://schemas.openxmlformats.org/officeDocument/2006/relationships/image" Target="../media/image384.sv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2.svg"/><Relationship Id="rId11" Type="http://schemas.openxmlformats.org/officeDocument/2006/relationships/image" Target="../media/image361.png"/><Relationship Id="rId5" Type="http://schemas.openxmlformats.org/officeDocument/2006/relationships/image" Target="../media/image351.png"/><Relationship Id="rId10" Type="http://schemas.openxmlformats.org/officeDocument/2006/relationships/image" Target="../media/image356.svg"/><Relationship Id="rId4" Type="http://schemas.openxmlformats.org/officeDocument/2006/relationships/image" Target="../media/image349.svg"/><Relationship Id="rId9" Type="http://schemas.openxmlformats.org/officeDocument/2006/relationships/image" Target="../media/image355.png"/><Relationship Id="rId14" Type="http://schemas.openxmlformats.org/officeDocument/2006/relationships/image" Target="../media/image334.jpeg"/></Relationships>
</file>

<file path=ppt/slides/_rels/slide2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svg"/><Relationship Id="rId13" Type="http://schemas.openxmlformats.org/officeDocument/2006/relationships/image" Target="../media/image410.png"/><Relationship Id="rId3" Type="http://schemas.openxmlformats.org/officeDocument/2006/relationships/image" Target="../media/image348.png"/><Relationship Id="rId7" Type="http://schemas.openxmlformats.org/officeDocument/2006/relationships/image" Target="../media/image353.png"/><Relationship Id="rId12" Type="http://schemas.openxmlformats.org/officeDocument/2006/relationships/image" Target="../media/image384.sv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2.svg"/><Relationship Id="rId11" Type="http://schemas.openxmlformats.org/officeDocument/2006/relationships/image" Target="../media/image361.png"/><Relationship Id="rId5" Type="http://schemas.openxmlformats.org/officeDocument/2006/relationships/image" Target="../media/image351.png"/><Relationship Id="rId10" Type="http://schemas.openxmlformats.org/officeDocument/2006/relationships/image" Target="../media/image356.svg"/><Relationship Id="rId4" Type="http://schemas.openxmlformats.org/officeDocument/2006/relationships/image" Target="../media/image349.svg"/><Relationship Id="rId9" Type="http://schemas.openxmlformats.org/officeDocument/2006/relationships/image" Target="../media/image355.png"/><Relationship Id="rId14" Type="http://schemas.openxmlformats.org/officeDocument/2006/relationships/image" Target="../media/image334.jpeg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5.16507" TargetMode="External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6.png"/><Relationship Id="rId5" Type="http://schemas.openxmlformats.org/officeDocument/2006/relationships/image" Target="../media/image425.png"/><Relationship Id="rId4" Type="http://schemas.openxmlformats.org/officeDocument/2006/relationships/hyperlink" Target="https://arxiv.org/abs/2401.08534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hyperlink" Target="https://artificialintelligenceact.eu/" TargetMode="External"/><Relationship Id="rId4" Type="http://schemas.openxmlformats.org/officeDocument/2006/relationships/hyperlink" Target="https://gdpr-info.eu/art-22-gdpr/" TargetMode="External"/></Relationships>
</file>

<file path=ppt/slides/_rels/slide2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5.png"/><Relationship Id="rId3" Type="http://schemas.openxmlformats.org/officeDocument/2006/relationships/image" Target="../media/image335.png"/><Relationship Id="rId7" Type="http://schemas.openxmlformats.org/officeDocument/2006/relationships/image" Target="../media/image384.sv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1.png"/><Relationship Id="rId11" Type="http://schemas.openxmlformats.org/officeDocument/2006/relationships/hyperlink" Target="https://arxiv.org/abs/2401.08534" TargetMode="External"/><Relationship Id="rId5" Type="http://schemas.openxmlformats.org/officeDocument/2006/relationships/image" Target="../media/image352.svg"/><Relationship Id="rId10" Type="http://schemas.openxmlformats.org/officeDocument/2006/relationships/hyperlink" Target="https://arxiv.org/abs/2405.16507" TargetMode="External"/><Relationship Id="rId4" Type="http://schemas.openxmlformats.org/officeDocument/2006/relationships/image" Target="../media/image351.png"/><Relationship Id="rId9" Type="http://schemas.openxmlformats.org/officeDocument/2006/relationships/image" Target="../media/image426.png"/></Relationships>
</file>

<file path=ppt/slides/_rels/slide2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8.png"/><Relationship Id="rId13" Type="http://schemas.openxmlformats.org/officeDocument/2006/relationships/image" Target="../media/image355.png"/><Relationship Id="rId18" Type="http://schemas.openxmlformats.org/officeDocument/2006/relationships/hyperlink" Target="https://arxiv.org/abs/2405.16507" TargetMode="External"/><Relationship Id="rId3" Type="http://schemas.openxmlformats.org/officeDocument/2006/relationships/image" Target="../media/image335.png"/><Relationship Id="rId7" Type="http://schemas.openxmlformats.org/officeDocument/2006/relationships/image" Target="../media/image384.svg"/><Relationship Id="rId12" Type="http://schemas.openxmlformats.org/officeDocument/2006/relationships/image" Target="../media/image354.svg"/><Relationship Id="rId17" Type="http://schemas.openxmlformats.org/officeDocument/2006/relationships/image" Target="../media/image426.png"/><Relationship Id="rId2" Type="http://schemas.openxmlformats.org/officeDocument/2006/relationships/image" Target="../media/image347.png"/><Relationship Id="rId16" Type="http://schemas.openxmlformats.org/officeDocument/2006/relationships/image" Target="../media/image4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1.png"/><Relationship Id="rId11" Type="http://schemas.openxmlformats.org/officeDocument/2006/relationships/image" Target="../media/image353.png"/><Relationship Id="rId5" Type="http://schemas.openxmlformats.org/officeDocument/2006/relationships/image" Target="../media/image352.svg"/><Relationship Id="rId15" Type="http://schemas.openxmlformats.org/officeDocument/2006/relationships/image" Target="../media/image427.png"/><Relationship Id="rId10" Type="http://schemas.openxmlformats.org/officeDocument/2006/relationships/image" Target="../media/image410.png"/><Relationship Id="rId19" Type="http://schemas.openxmlformats.org/officeDocument/2006/relationships/hyperlink" Target="https://arxiv.org/abs/2401.08534" TargetMode="External"/><Relationship Id="rId4" Type="http://schemas.openxmlformats.org/officeDocument/2006/relationships/image" Target="../media/image351.png"/><Relationship Id="rId9" Type="http://schemas.openxmlformats.org/officeDocument/2006/relationships/image" Target="../media/image349.svg"/><Relationship Id="rId14" Type="http://schemas.openxmlformats.org/officeDocument/2006/relationships/image" Target="../media/image356.svg"/></Relationships>
</file>

<file path=ppt/slides/_rels/slide2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3.png"/><Relationship Id="rId13" Type="http://schemas.openxmlformats.org/officeDocument/2006/relationships/image" Target="../media/image425.png"/><Relationship Id="rId3" Type="http://schemas.openxmlformats.org/officeDocument/2006/relationships/image" Target="../media/image352.svg"/><Relationship Id="rId7" Type="http://schemas.openxmlformats.org/officeDocument/2006/relationships/image" Target="../media/image349.svg"/><Relationship Id="rId12" Type="http://schemas.openxmlformats.org/officeDocument/2006/relationships/image" Target="../media/image347.png"/><Relationship Id="rId2" Type="http://schemas.openxmlformats.org/officeDocument/2006/relationships/image" Target="../media/image351.png"/><Relationship Id="rId16" Type="http://schemas.openxmlformats.org/officeDocument/2006/relationships/hyperlink" Target="https://arxiv.org/abs/2401.0853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8.png"/><Relationship Id="rId11" Type="http://schemas.openxmlformats.org/officeDocument/2006/relationships/image" Target="../media/image356.svg"/><Relationship Id="rId5" Type="http://schemas.openxmlformats.org/officeDocument/2006/relationships/image" Target="../media/image384.svg"/><Relationship Id="rId15" Type="http://schemas.openxmlformats.org/officeDocument/2006/relationships/hyperlink" Target="https://arxiv.org/abs/2405.16507" TargetMode="External"/><Relationship Id="rId10" Type="http://schemas.openxmlformats.org/officeDocument/2006/relationships/image" Target="../media/image355.png"/><Relationship Id="rId4" Type="http://schemas.openxmlformats.org/officeDocument/2006/relationships/image" Target="../media/image361.png"/><Relationship Id="rId9" Type="http://schemas.openxmlformats.org/officeDocument/2006/relationships/image" Target="../media/image354.svg"/><Relationship Id="rId14" Type="http://schemas.openxmlformats.org/officeDocument/2006/relationships/image" Target="../media/image426.png"/></Relationships>
</file>

<file path=ppt/slides/_rels/slide2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3.png"/><Relationship Id="rId13" Type="http://schemas.openxmlformats.org/officeDocument/2006/relationships/image" Target="../media/image427.png"/><Relationship Id="rId3" Type="http://schemas.openxmlformats.org/officeDocument/2006/relationships/image" Target="../media/image352.svg"/><Relationship Id="rId7" Type="http://schemas.openxmlformats.org/officeDocument/2006/relationships/image" Target="../media/image349.svg"/><Relationship Id="rId12" Type="http://schemas.openxmlformats.org/officeDocument/2006/relationships/image" Target="../media/image410.png"/><Relationship Id="rId17" Type="http://schemas.openxmlformats.org/officeDocument/2006/relationships/hyperlink" Target="https://arxiv.org/abs/2401.08534" TargetMode="External"/><Relationship Id="rId2" Type="http://schemas.openxmlformats.org/officeDocument/2006/relationships/image" Target="../media/image351.png"/><Relationship Id="rId16" Type="http://schemas.openxmlformats.org/officeDocument/2006/relationships/hyperlink" Target="https://arxiv.org/abs/2405.1650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8.png"/><Relationship Id="rId11" Type="http://schemas.openxmlformats.org/officeDocument/2006/relationships/image" Target="../media/image356.svg"/><Relationship Id="rId5" Type="http://schemas.openxmlformats.org/officeDocument/2006/relationships/image" Target="../media/image384.svg"/><Relationship Id="rId15" Type="http://schemas.openxmlformats.org/officeDocument/2006/relationships/image" Target="../media/image426.png"/><Relationship Id="rId10" Type="http://schemas.openxmlformats.org/officeDocument/2006/relationships/image" Target="../media/image355.png"/><Relationship Id="rId4" Type="http://schemas.openxmlformats.org/officeDocument/2006/relationships/image" Target="../media/image361.png"/><Relationship Id="rId9" Type="http://schemas.openxmlformats.org/officeDocument/2006/relationships/image" Target="../media/image354.svg"/><Relationship Id="rId14" Type="http://schemas.openxmlformats.org/officeDocument/2006/relationships/image" Target="../media/image425.png"/></Relationships>
</file>

<file path=ppt/slides/_rels/slide2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3.png"/><Relationship Id="rId13" Type="http://schemas.openxmlformats.org/officeDocument/2006/relationships/image" Target="../media/image427.png"/><Relationship Id="rId18" Type="http://schemas.openxmlformats.org/officeDocument/2006/relationships/image" Target="../media/image426.png"/><Relationship Id="rId3" Type="http://schemas.openxmlformats.org/officeDocument/2006/relationships/image" Target="../media/image352.svg"/><Relationship Id="rId7" Type="http://schemas.openxmlformats.org/officeDocument/2006/relationships/image" Target="../media/image349.svg"/><Relationship Id="rId12" Type="http://schemas.openxmlformats.org/officeDocument/2006/relationships/image" Target="../media/image410.png"/><Relationship Id="rId17" Type="http://schemas.openxmlformats.org/officeDocument/2006/relationships/image" Target="../media/image425.png"/><Relationship Id="rId2" Type="http://schemas.openxmlformats.org/officeDocument/2006/relationships/image" Target="../media/image351.png"/><Relationship Id="rId16" Type="http://schemas.openxmlformats.org/officeDocument/2006/relationships/hyperlink" Target="https://arxiv.org/abs/2401.0853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8.png"/><Relationship Id="rId11" Type="http://schemas.openxmlformats.org/officeDocument/2006/relationships/image" Target="../media/image356.svg"/><Relationship Id="rId5" Type="http://schemas.openxmlformats.org/officeDocument/2006/relationships/image" Target="../media/image384.svg"/><Relationship Id="rId15" Type="http://schemas.openxmlformats.org/officeDocument/2006/relationships/hyperlink" Target="https://arxiv.org/abs/2405.16507" TargetMode="External"/><Relationship Id="rId10" Type="http://schemas.openxmlformats.org/officeDocument/2006/relationships/image" Target="../media/image355.png"/><Relationship Id="rId4" Type="http://schemas.openxmlformats.org/officeDocument/2006/relationships/image" Target="../media/image361.png"/><Relationship Id="rId9" Type="http://schemas.openxmlformats.org/officeDocument/2006/relationships/image" Target="../media/image354.svg"/><Relationship Id="rId14" Type="http://schemas.openxmlformats.org/officeDocument/2006/relationships/image" Target="../media/image1770.png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8.png"/><Relationship Id="rId7" Type="http://schemas.openxmlformats.org/officeDocument/2006/relationships/image" Target="../media/image313.jpeg"/><Relationship Id="rId2" Type="http://schemas.openxmlformats.org/officeDocument/2006/relationships/hyperlink" Target="https://link.springer.com/chapter/10.1007/11524564_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8.png"/><Relationship Id="rId5" Type="http://schemas.openxmlformats.org/officeDocument/2006/relationships/image" Target="../media/image304.png"/><Relationship Id="rId4" Type="http://schemas.openxmlformats.org/officeDocument/2006/relationships/image" Target="../media/image307.png"/></Relationships>
</file>

<file path=ppt/slides/_rels/slide277.xml.rels><?xml version="1.0" encoding="UTF-8" standalone="yes"?>
<Relationships xmlns="http://schemas.openxmlformats.org/package/2006/relationships"><Relationship Id="rId7" Type="http://schemas.openxmlformats.org/officeDocument/2006/relationships/image" Target="../media/image428.png"/><Relationship Id="rId2" Type="http://schemas.openxmlformats.org/officeDocument/2006/relationships/image" Target="../media/image34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nk.springer.com/chapter/10.1007/11524564_4" TargetMode="External"/><Relationship Id="rId5" Type="http://schemas.openxmlformats.org/officeDocument/2006/relationships/image" Target="../media/image1790.pn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chapter/10.1007/11524564_4" TargetMode="External"/><Relationship Id="rId2" Type="http://schemas.openxmlformats.org/officeDocument/2006/relationships/image" Target="../media/image4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8.png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chapter/10.1007/11524564_4" TargetMode="External"/><Relationship Id="rId2" Type="http://schemas.openxmlformats.org/officeDocument/2006/relationships/image" Target="../media/image43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9.svg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9.svg"/><Relationship Id="rId5" Type="http://schemas.openxmlformats.org/officeDocument/2006/relationships/image" Target="../media/image358.png"/><Relationship Id="rId4" Type="http://schemas.openxmlformats.org/officeDocument/2006/relationships/image" Target="../media/image371.svg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1.png"/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3.svg"/><Relationship Id="rId2" Type="http://schemas.openxmlformats.org/officeDocument/2006/relationships/image" Target="../media/image432.png"/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4.jpeg"/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5.png"/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8" Type="http://schemas.openxmlformats.org/officeDocument/2006/relationships/hyperlink" Target="https://conceptlearning.github.io/" TargetMode="External"/><Relationship Id="rId3" Type="http://schemas.openxmlformats.org/officeDocument/2006/relationships/image" Target="../media/image437.png"/><Relationship Id="rId7" Type="http://schemas.openxmlformats.org/officeDocument/2006/relationships/image" Target="../media/image21.png"/><Relationship Id="rId2" Type="http://schemas.openxmlformats.org/officeDocument/2006/relationships/image" Target="../media/image4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5" Type="http://schemas.openxmlformats.org/officeDocument/2006/relationships/image" Target="../media/image439.png"/><Relationship Id="rId4" Type="http://schemas.openxmlformats.org/officeDocument/2006/relationships/image" Target="../media/image438.png"/></Relationships>
</file>

<file path=ppt/slides/_rels/slide288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um.com/@pyc.devteam" TargetMode="External"/><Relationship Id="rId3" Type="http://schemas.openxmlformats.org/officeDocument/2006/relationships/image" Target="../media/image442.png"/><Relationship Id="rId7" Type="http://schemas.openxmlformats.org/officeDocument/2006/relationships/hyperlink" Target="https://github.com/pyc-team/pytorch_concepts" TargetMode="External"/><Relationship Id="rId2" Type="http://schemas.openxmlformats.org/officeDocument/2006/relationships/image" Target="../media/image4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5.png"/><Relationship Id="rId5" Type="http://schemas.openxmlformats.org/officeDocument/2006/relationships/image" Target="../media/image444.png"/><Relationship Id="rId4" Type="http://schemas.openxmlformats.org/officeDocument/2006/relationships/image" Target="../media/image443.png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5.pn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nceptlearning.github.io/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4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5.07874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1610.02391" TargetMode="External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5" Type="http://schemas.openxmlformats.org/officeDocument/2006/relationships/image" Target="../media/image70.png"/><Relationship Id="rId10" Type="http://schemas.openxmlformats.org/officeDocument/2006/relationships/image" Target="../media/image78.png"/><Relationship Id="rId4" Type="http://schemas.openxmlformats.org/officeDocument/2006/relationships/image" Target="../media/image69.png"/><Relationship Id="rId9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906.07983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10.03292" TargetMode="External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hyperlink" Target="https://arxiv.org/pdf/1710.10547" TargetMode="External"/><Relationship Id="rId4" Type="http://schemas.openxmlformats.org/officeDocument/2006/relationships/hyperlink" Target="https://arxiv.org/abs/1906.07983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12.12936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8.jpeg"/><Relationship Id="rId18" Type="http://schemas.openxmlformats.org/officeDocument/2006/relationships/image" Target="../media/image103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97.png"/><Relationship Id="rId17" Type="http://schemas.openxmlformats.org/officeDocument/2006/relationships/image" Target="../media/image102.jpe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4.jpeg"/><Relationship Id="rId5" Type="http://schemas.openxmlformats.org/officeDocument/2006/relationships/image" Target="../media/image96.png"/><Relationship Id="rId15" Type="http://schemas.openxmlformats.org/officeDocument/2006/relationships/image" Target="../media/image100.jpeg"/><Relationship Id="rId10" Type="http://schemas.openxmlformats.org/officeDocument/2006/relationships/image" Target="../media/image93.jpeg"/><Relationship Id="rId19" Type="http://schemas.openxmlformats.org/officeDocument/2006/relationships/image" Target="../media/image110.png"/><Relationship Id="rId4" Type="http://schemas.openxmlformats.org/officeDocument/2006/relationships/image" Target="../media/image95.png"/><Relationship Id="rId9" Type="http://schemas.openxmlformats.org/officeDocument/2006/relationships/image" Target="../media/image92.jpeg"/><Relationship Id="rId14" Type="http://schemas.openxmlformats.org/officeDocument/2006/relationships/image" Target="../media/image99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91.jpeg"/><Relationship Id="rId3" Type="http://schemas.openxmlformats.org/officeDocument/2006/relationships/image" Target="../media/image70.png"/><Relationship Id="rId7" Type="http://schemas.openxmlformats.org/officeDocument/2006/relationships/image" Target="../media/image100.jpeg"/><Relationship Id="rId12" Type="http://schemas.openxmlformats.org/officeDocument/2006/relationships/image" Target="../media/image112.png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11" Type="http://schemas.openxmlformats.org/officeDocument/2006/relationships/image" Target="../media/image110.png"/><Relationship Id="rId5" Type="http://schemas.openxmlformats.org/officeDocument/2006/relationships/image" Target="../media/image98.jpeg"/><Relationship Id="rId15" Type="http://schemas.openxmlformats.org/officeDocument/2006/relationships/image" Target="../media/image93.jpeg"/><Relationship Id="rId10" Type="http://schemas.openxmlformats.org/officeDocument/2006/relationships/image" Target="../media/image103.png"/><Relationship Id="rId4" Type="http://schemas.openxmlformats.org/officeDocument/2006/relationships/image" Target="../media/image111.png"/><Relationship Id="rId9" Type="http://schemas.openxmlformats.org/officeDocument/2006/relationships/image" Target="../media/image102.jpeg"/><Relationship Id="rId14" Type="http://schemas.openxmlformats.org/officeDocument/2006/relationships/image" Target="../media/image9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hyperlink" Target="https://arxiv.org/abs/1704.05796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istill.pub/2017/feature-visualization/" TargetMode="Externa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hyperlink" Target="https://distill.pub/2017/feature-visualization/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hyperlink" Target="https://arxiv.org/abs/1801.03454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hyperlink" Target="https://arxiv.org/abs/1801.03454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11.11279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711.11279" TargetMode="External"/><Relationship Id="rId5" Type="http://schemas.openxmlformats.org/officeDocument/2006/relationships/image" Target="../media/image125.png"/><Relationship Id="rId4" Type="http://schemas.openxmlformats.org/officeDocument/2006/relationships/image" Target="../media/image11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711.11279" TargetMode="Externa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9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16.png"/><Relationship Id="rId4" Type="http://schemas.openxmlformats.org/officeDocument/2006/relationships/hyperlink" Target="https://arxiv.org/abs/1711.11279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16.png"/><Relationship Id="rId4" Type="http://schemas.openxmlformats.org/officeDocument/2006/relationships/hyperlink" Target="https://arxiv.org/abs/1711.11279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29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34.png"/><Relationship Id="rId10" Type="http://schemas.openxmlformats.org/officeDocument/2006/relationships/image" Target="../media/image116.png"/><Relationship Id="rId4" Type="http://schemas.openxmlformats.org/officeDocument/2006/relationships/image" Target="../media/image133.png"/><Relationship Id="rId9" Type="http://schemas.openxmlformats.org/officeDocument/2006/relationships/hyperlink" Target="https://arxiv.org/abs/1711.11279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38.png"/><Relationship Id="rId7" Type="http://schemas.openxmlformats.org/officeDocument/2006/relationships/hyperlink" Target="https://arxiv.org/abs/1711.11279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22.png"/><Relationship Id="rId4" Type="http://schemas.openxmlformats.org/officeDocument/2006/relationships/image" Target="../media/image1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pdf/1610.02391" TargetMode="External"/><Relationship Id="rId5" Type="http://schemas.openxmlformats.org/officeDocument/2006/relationships/hyperlink" Target="https://arxiv.org/abs/1602.04938" TargetMode="Externa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hyperlink" Target="https://arxiv.org/abs/1711.11279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hyperlink" Target="https://arxiv.org/abs/2209.11222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209.11222" TargetMode="External"/><Relationship Id="rId4" Type="http://schemas.openxmlformats.org/officeDocument/2006/relationships/image" Target="../media/image12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202.01602" TargetMode="External"/><Relationship Id="rId4" Type="http://schemas.openxmlformats.org/officeDocument/2006/relationships/image" Target="../media/image13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jpeg"/><Relationship Id="rId4" Type="http://schemas.openxmlformats.org/officeDocument/2006/relationships/hyperlink" Target="https://dl.acm.org/doi/10.1145/3514094.3534164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hyperlink" Target="https://arxiv.org/abs/2310.16410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hristophm.github.io/interpretable-ml-book/" TargetMode="Externa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hyperlink" Target="https://arxiv.org/abs/2310.16410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11" Type="http://schemas.openxmlformats.org/officeDocument/2006/relationships/image" Target="../media/image143.png"/><Relationship Id="rId5" Type="http://schemas.openxmlformats.org/officeDocument/2006/relationships/image" Target="../media/image166.png"/><Relationship Id="rId10" Type="http://schemas.openxmlformats.org/officeDocument/2006/relationships/hyperlink" Target="https://arxiv.org/abs/2007.04612" TargetMode="External"/><Relationship Id="rId4" Type="http://schemas.openxmlformats.org/officeDocument/2006/relationships/image" Target="../media/image165.png"/><Relationship Id="rId9" Type="http://schemas.openxmlformats.org/officeDocument/2006/relationships/image" Target="../media/image17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72.png"/><Relationship Id="rId7" Type="http://schemas.openxmlformats.org/officeDocument/2006/relationships/hyperlink" Target="https://arxiv.org/abs/2007.04612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44.emf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11" Type="http://schemas.openxmlformats.org/officeDocument/2006/relationships/image" Target="../media/image143.png"/><Relationship Id="rId5" Type="http://schemas.openxmlformats.org/officeDocument/2006/relationships/image" Target="../media/image178.png"/><Relationship Id="rId10" Type="http://schemas.openxmlformats.org/officeDocument/2006/relationships/hyperlink" Target="https://arxiv.org/abs/2007.04612" TargetMode="External"/><Relationship Id="rId4" Type="http://schemas.openxmlformats.org/officeDocument/2006/relationships/image" Target="../media/image177.png"/><Relationship Id="rId9" Type="http://schemas.openxmlformats.org/officeDocument/2006/relationships/image" Target="../media/image18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hyperlink" Target="https://arxiv.org/abs/2007.04612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arxiv.org/abs/1606.03490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.stanford.edu/group/cslipublications/cslipublications/bromberger-corpus/On-What-We-Know-We-Dont-Know.pdf" TargetMode="External"/><Relationship Id="rId5" Type="http://schemas.openxmlformats.org/officeDocument/2006/relationships/hyperlink" Target="https://arxiv.org/abs/2103.11251" TargetMode="External"/><Relationship Id="rId10" Type="http://schemas.openxmlformats.org/officeDocument/2006/relationships/image" Target="../media/image15.png"/><Relationship Id="rId4" Type="http://schemas.openxmlformats.org/officeDocument/2006/relationships/hyperlink" Target="https://projecteuclid.org/journals/statistical-science/volume-25/issue-3/To-Explain-or-to-Predict/10.1214/10-STS330.full" TargetMode="External"/><Relationship Id="rId9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209.09056" TargetMode="Externa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209.09056" TargetMode="External"/><Relationship Id="rId5" Type="http://schemas.openxmlformats.org/officeDocument/2006/relationships/image" Target="../media/image149.png"/><Relationship Id="rId4" Type="http://schemas.openxmlformats.org/officeDocument/2006/relationships/image" Target="../media/image15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209.09056" TargetMode="External"/><Relationship Id="rId5" Type="http://schemas.openxmlformats.org/officeDocument/2006/relationships/image" Target="../media/image149.png"/><Relationship Id="rId4" Type="http://schemas.openxmlformats.org/officeDocument/2006/relationships/image" Target="../media/image15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209.09056" TargetMode="External"/><Relationship Id="rId5" Type="http://schemas.openxmlformats.org/officeDocument/2006/relationships/image" Target="../media/image149.png"/><Relationship Id="rId4" Type="http://schemas.openxmlformats.org/officeDocument/2006/relationships/image" Target="../media/image15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209.09056" TargetMode="External"/><Relationship Id="rId5" Type="http://schemas.openxmlformats.org/officeDocument/2006/relationships/image" Target="../media/image149.png"/><Relationship Id="rId4" Type="http://schemas.openxmlformats.org/officeDocument/2006/relationships/image" Target="../media/image15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209.09056" TargetMode="External"/><Relationship Id="rId4" Type="http://schemas.openxmlformats.org/officeDocument/2006/relationships/image" Target="../media/image14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209.09056" TargetMode="External"/><Relationship Id="rId4" Type="http://schemas.openxmlformats.org/officeDocument/2006/relationships/image" Target="../media/image149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97.png"/><Relationship Id="rId7" Type="http://schemas.openxmlformats.org/officeDocument/2006/relationships/image" Target="../media/image201.png"/><Relationship Id="rId12" Type="http://schemas.openxmlformats.org/officeDocument/2006/relationships/hyperlink" Target="https://arxiv.org/abs/2209.09056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11" Type="http://schemas.openxmlformats.org/officeDocument/2006/relationships/image" Target="../media/image149.png"/><Relationship Id="rId5" Type="http://schemas.openxmlformats.org/officeDocument/2006/relationships/image" Target="../media/image199.png"/><Relationship Id="rId10" Type="http://schemas.openxmlformats.org/officeDocument/2006/relationships/image" Target="../media/image204.png"/><Relationship Id="rId4" Type="http://schemas.openxmlformats.org/officeDocument/2006/relationships/image" Target="../media/image198.png"/><Relationship Id="rId9" Type="http://schemas.openxmlformats.org/officeDocument/2006/relationships/image" Target="../media/image203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13" Type="http://schemas.openxmlformats.org/officeDocument/2006/relationships/hyperlink" Target="https://arxiv.org/abs/2209.09056" TargetMode="External"/><Relationship Id="rId3" Type="http://schemas.openxmlformats.org/officeDocument/2006/relationships/image" Target="../media/image197.png"/><Relationship Id="rId7" Type="http://schemas.openxmlformats.org/officeDocument/2006/relationships/image" Target="../media/image201.png"/><Relationship Id="rId12" Type="http://schemas.openxmlformats.org/officeDocument/2006/relationships/image" Target="../media/image14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11" Type="http://schemas.openxmlformats.org/officeDocument/2006/relationships/image" Target="../media/image205.png"/><Relationship Id="rId5" Type="http://schemas.openxmlformats.org/officeDocument/2006/relationships/image" Target="../media/image199.png"/><Relationship Id="rId10" Type="http://schemas.openxmlformats.org/officeDocument/2006/relationships/image" Target="../media/image204.png"/><Relationship Id="rId4" Type="http://schemas.openxmlformats.org/officeDocument/2006/relationships/image" Target="../media/image198.png"/><Relationship Id="rId9" Type="http://schemas.openxmlformats.org/officeDocument/2006/relationships/image" Target="../media/image20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209.09056" TargetMode="External"/><Relationship Id="rId4" Type="http://schemas.openxmlformats.org/officeDocument/2006/relationships/image" Target="../media/image1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istill.pub/2020/circuits/zoom-in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7" Type="http://schemas.openxmlformats.org/officeDocument/2006/relationships/hyperlink" Target="https://arxiv.org/abs/2209.09056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2.png"/><Relationship Id="rId4" Type="http://schemas.openxmlformats.org/officeDocument/2006/relationships/image" Target="../media/image171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3.png"/><Relationship Id="rId4" Type="http://schemas.openxmlformats.org/officeDocument/2006/relationships/hyperlink" Target="https://www.nature.com/articles/s42256-020-00265-z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2256-020-00265-z" TargetMode="Externa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3.png"/><Relationship Id="rId4" Type="http://schemas.openxmlformats.org/officeDocument/2006/relationships/hyperlink" Target="https://www.nature.com/articles/s42256-020-00265-z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3.png"/><Relationship Id="rId4" Type="http://schemas.openxmlformats.org/officeDocument/2006/relationships/hyperlink" Target="https://www.nature.com/articles/s42256-020-00265-z" TargetMode="Externa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ture.com/articles/s42256-020-00265-z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6.png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notesSlide" Target="../notesSlides/notesSlide94.xml"/><Relationship Id="rId9" Type="http://schemas.openxmlformats.org/officeDocument/2006/relationships/image" Target="../media/image17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13" Type="http://schemas.openxmlformats.org/officeDocument/2006/relationships/image" Target="../media/image231.png"/><Relationship Id="rId3" Type="http://schemas.openxmlformats.org/officeDocument/2006/relationships/image" Target="../media/image221.png"/><Relationship Id="rId7" Type="http://schemas.openxmlformats.org/officeDocument/2006/relationships/image" Target="../media/image225.png"/><Relationship Id="rId12" Type="http://schemas.openxmlformats.org/officeDocument/2006/relationships/image" Target="../media/image230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png"/><Relationship Id="rId11" Type="http://schemas.openxmlformats.org/officeDocument/2006/relationships/image" Target="../media/image229.png"/><Relationship Id="rId5" Type="http://schemas.openxmlformats.org/officeDocument/2006/relationships/image" Target="../media/image223.png"/><Relationship Id="rId15" Type="http://schemas.openxmlformats.org/officeDocument/2006/relationships/image" Target="../media/image233.png"/><Relationship Id="rId10" Type="http://schemas.openxmlformats.org/officeDocument/2006/relationships/image" Target="../media/image228.png"/><Relationship Id="rId4" Type="http://schemas.openxmlformats.org/officeDocument/2006/relationships/image" Target="../media/image222.png"/><Relationship Id="rId9" Type="http://schemas.openxmlformats.org/officeDocument/2006/relationships/image" Target="../media/image227.png"/><Relationship Id="rId14" Type="http://schemas.openxmlformats.org/officeDocument/2006/relationships/image" Target="../media/image2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20FBD20-EC25-4BEE-AD5F-E459FA1E6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29FA31-6451-0C4F-AFC5-7DCC401D8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" t="6814" r="5" b="18186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7F1335F-97CE-4842-9A57-2B6A3F459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0880"/>
            <a:ext cx="12192000" cy="362712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5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58BABC-C4AA-F24A-A115-7056A8403E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8934" y="1772356"/>
            <a:ext cx="6028266" cy="2990144"/>
          </a:xfrm>
        </p:spPr>
        <p:txBody>
          <a:bodyPr>
            <a:normAutofit fontScale="90000"/>
          </a:bodyPr>
          <a:lstStyle/>
          <a:p>
            <a:pPr algn="ctr">
              <a:lnSpc>
                <a:spcPct val="110000"/>
              </a:lnSpc>
            </a:pPr>
            <a:r>
              <a:rPr lang="en-GB" sz="5400" noProof="0" dirty="0">
                <a:solidFill>
                  <a:schemeClr val="bg1"/>
                </a:solidFill>
                <a:ea typeface="Apple Color Emoji" pitchFamily="2" charset="0"/>
                <a:cs typeface="Calibri Light"/>
              </a:rPr>
              <a:t>Concept-based Interpretable Deep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AD733E-27B5-F541-98E8-EA35498CAF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800" y="4859020"/>
            <a:ext cx="5994400" cy="7250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2000" noProof="0" dirty="0">
                <a:latin typeface="+mj-lt"/>
                <a:cs typeface="Calibri Light"/>
              </a:rPr>
              <a:t>AAAI 2025 – Philadelphia, USA</a:t>
            </a:r>
            <a:endParaRPr lang="en-GB" sz="2000" noProof="0" dirty="0">
              <a:latin typeface="+mj-lt"/>
            </a:endParaRPr>
          </a:p>
        </p:txBody>
      </p:sp>
      <p:pic>
        <p:nvPicPr>
          <p:cNvPr id="1026" name="Picture 2" descr="AAAI-25 - AAAI">
            <a:extLst>
              <a:ext uri="{FF2B5EF4-FFF2-40B4-BE49-F238E27FC236}">
                <a16:creationId xmlns:a16="http://schemas.microsoft.com/office/drawing/2014/main" id="{FB80709B-81E7-1FC5-848E-36654B18B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00" b="97867" l="5043" r="96004">
                        <a14:foregroundMark x1="23121" y1="88133" x2="39581" y2="54667"/>
                        <a14:foregroundMark x1="10276" y1="93467" x2="37964" y2="27067"/>
                        <a14:foregroundMark x1="32160" y1="97867" x2="36917" y2="82267"/>
                        <a14:foregroundMark x1="6565" y1="97200" x2="9229" y2="89733"/>
                        <a14:foregroundMark x1="36441" y1="20267" x2="65557" y2="7733"/>
                        <a14:foregroundMark x1="65557" y1="7733" x2="69933" y2="9867"/>
                        <a14:foregroundMark x1="32636" y1="24800" x2="26832" y2="42000"/>
                        <a14:foregroundMark x1="42816" y1="38267" x2="20457" y2="91867"/>
                        <a14:foregroundMark x1="32160" y1="30000" x2="5043" y2="96400"/>
                        <a14:foregroundMark x1="85347" y1="72533" x2="89058" y2="42000"/>
                        <a14:foregroundMark x1="87536" y1="48667" x2="96004" y2="46400"/>
                        <a14:foregroundMark x1="92293" y1="32267" x2="92293" y2="32267"/>
                        <a14:foregroundMark x1="93340" y1="32267" x2="93340" y2="32267"/>
                        <a14:foregroundMark x1="93340" y1="33733" x2="93340" y2="33733"/>
                        <a14:foregroundMark x1="35300" y1="16267" x2="40343" y2="10133"/>
                        <a14:foregroundMark x1="94577" y1="33333" x2="95623" y2="31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894" y="5591985"/>
            <a:ext cx="1194472" cy="85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968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B7638-5810-9837-7A4D-AA2BAF7B2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0E4F0-4A6C-AE2A-9E5E-76CDCFD20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605503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What is this tutorial </a:t>
            </a:r>
            <a:r>
              <a:rPr lang="en-GB" b="1" noProof="0" dirty="0"/>
              <a:t>not</a:t>
            </a:r>
            <a:r>
              <a:rPr lang="en-GB" noProof="0" dirty="0"/>
              <a:t> about?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E50E3-E0B5-CDB2-A689-5CDD9AE92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GB" noProof="0" smtClean="0"/>
              <a:t>10</a:t>
            </a:fld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82AA8CB-8CB5-33AB-D483-9CFE63BC0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800" noProof="0" dirty="0"/>
              <a:t>We will </a:t>
            </a:r>
            <a:r>
              <a:rPr lang="en-GB" sz="2800" b="1" noProof="0" dirty="0">
                <a:solidFill>
                  <a:srgbClr val="C00000"/>
                </a:solidFill>
              </a:rPr>
              <a:t>not</a:t>
            </a:r>
            <a:r>
              <a:rPr lang="en-GB" sz="2800" noProof="0" dirty="0"/>
              <a:t> have time to dive deep into: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dirty="0">
                <a:solidFill>
                  <a:schemeClr val="tx1">
                    <a:alpha val="20000"/>
                  </a:schemeClr>
                </a:solidFill>
              </a:rPr>
              <a:t>“</a:t>
            </a:r>
            <a:r>
              <a:rPr lang="en-GB" sz="2800" b="1" dirty="0">
                <a:solidFill>
                  <a:srgbClr val="C00000">
                    <a:alpha val="20000"/>
                  </a:srgbClr>
                </a:solidFill>
              </a:rPr>
              <a:t>Traditional</a:t>
            </a:r>
            <a:r>
              <a:rPr lang="en-GB" sz="2800" dirty="0">
                <a:solidFill>
                  <a:schemeClr val="tx1">
                    <a:alpha val="20000"/>
                  </a:schemeClr>
                </a:solidFill>
              </a:rPr>
              <a:t>” </a:t>
            </a:r>
            <a:r>
              <a:rPr lang="en-GB" sz="2800" b="1" dirty="0">
                <a:solidFill>
                  <a:srgbClr val="C00000">
                    <a:alpha val="20000"/>
                  </a:srgbClr>
                </a:solidFill>
              </a:rPr>
              <a:t>explainable AI (XAI)</a:t>
            </a:r>
            <a:r>
              <a:rPr lang="en-GB" sz="2800" dirty="0">
                <a:solidFill>
                  <a:schemeClr val="tx1">
                    <a:alpha val="20000"/>
                  </a:schemeClr>
                </a:solidFill>
              </a:rPr>
              <a:t> methodologies</a:t>
            </a:r>
            <a:endParaRPr lang="en-GB" sz="2800" b="1" noProof="0" dirty="0">
              <a:solidFill>
                <a:srgbClr val="C00000">
                  <a:alpha val="20000"/>
                </a:srgbClr>
              </a:solidFill>
            </a:endParaRP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dirty="0">
                <a:solidFill>
                  <a:schemeClr val="tx1">
                    <a:alpha val="20000"/>
                  </a:schemeClr>
                </a:solidFill>
              </a:rPr>
              <a:t>Deep </a:t>
            </a:r>
            <a:r>
              <a:rPr lang="en-GB" sz="2800" b="1" dirty="0">
                <a:solidFill>
                  <a:srgbClr val="C00000">
                    <a:alpha val="20000"/>
                  </a:srgbClr>
                </a:solidFill>
              </a:rPr>
              <a:t>p</a:t>
            </a:r>
            <a:r>
              <a:rPr lang="en-GB" sz="2800" b="1" noProof="0" dirty="0" err="1">
                <a:solidFill>
                  <a:srgbClr val="C00000">
                    <a:alpha val="20000"/>
                  </a:srgbClr>
                </a:solidFill>
              </a:rPr>
              <a:t>hilosophical</a:t>
            </a:r>
            <a:r>
              <a:rPr lang="en-GB" sz="2800" b="1" noProof="0" dirty="0">
                <a:solidFill>
                  <a:srgbClr val="C00000">
                    <a:alpha val="20000"/>
                  </a:srgbClr>
                </a:solidFill>
              </a:rPr>
              <a:t> aspects</a:t>
            </a:r>
            <a:r>
              <a:rPr lang="en-GB" sz="2800" noProof="0" dirty="0">
                <a:solidFill>
                  <a:schemeClr val="tx1">
                    <a:alpha val="20000"/>
                  </a:schemeClr>
                </a:solidFill>
              </a:rPr>
              <a:t> of explaining models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noProof="0" dirty="0"/>
              <a:t>Connections with </a:t>
            </a:r>
            <a:r>
              <a:rPr lang="en-GB" sz="2800" b="1" noProof="0" dirty="0">
                <a:solidFill>
                  <a:srgbClr val="C00000"/>
                </a:solidFill>
              </a:rPr>
              <a:t>Mechanistic Interpretability</a:t>
            </a:r>
          </a:p>
          <a:p>
            <a:pPr marL="514350" indent="-514350">
              <a:buFont typeface="+mj-lt"/>
              <a:buAutoNum type="arabicPeriod"/>
            </a:pPr>
            <a:endParaRPr lang="en-GB" sz="2800" b="1" noProof="0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322660-9737-A3FF-94CD-7A0A0E0EC37A}"/>
              </a:ext>
            </a:extLst>
          </p:cNvPr>
          <p:cNvSpPr txBox="1"/>
          <p:nvPr/>
        </p:nvSpPr>
        <p:spPr>
          <a:xfrm>
            <a:off x="652371" y="6202232"/>
            <a:ext cx="10788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[1] </a:t>
            </a:r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Cammarata, Nick, et al. "Thread: circuits</a:t>
            </a:r>
            <a:r>
              <a:rPr lang="en-GB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." Distill</a:t>
            </a:r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5.3 (2020): </a:t>
            </a:r>
            <a:r>
              <a:rPr lang="en-GB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e24.</a:t>
            </a:r>
            <a:endParaRPr lang="en-GB" dirty="0"/>
          </a:p>
          <a:p>
            <a:r>
              <a:rPr lang="en-GB" dirty="0"/>
              <a:t>[2</a:t>
            </a:r>
            <a:r>
              <a:rPr lang="en-GB"/>
              <a:t>] </a:t>
            </a:r>
            <a:r>
              <a:rPr lang="en-GB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Anthropic “Transformer Circuits Thread” found at https://transformer-circuits.</a:t>
            </a:r>
            <a:r>
              <a:rPr lang="en-GB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pub/</a:t>
            </a:r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30E3D51-4230-D13C-827D-AD9927C7514A}"/>
              </a:ext>
            </a:extLst>
          </p:cNvPr>
          <p:cNvGrpSpPr/>
          <p:nvPr/>
        </p:nvGrpSpPr>
        <p:grpSpPr>
          <a:xfrm>
            <a:off x="3181712" y="4124579"/>
            <a:ext cx="5860722" cy="1992516"/>
            <a:chOff x="2110718" y="4132646"/>
            <a:chExt cx="5860722" cy="199251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B07BE5B-2BF8-7A82-1076-E3C2AE0959B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10718" y="4132646"/>
              <a:ext cx="1974338" cy="1992516"/>
              <a:chOff x="-285083" y="3154173"/>
              <a:chExt cx="2461988" cy="248465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3BA032B-76F8-4C83-82DD-0F29DCE377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5638" y="3154173"/>
                <a:ext cx="1943100" cy="1968500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C60B5B-C502-C2C5-F9B5-D24FCA9E2ECD}"/>
                  </a:ext>
                </a:extLst>
              </p:cNvPr>
              <p:cNvSpPr txBox="1"/>
              <p:nvPr/>
            </p:nvSpPr>
            <p:spPr>
              <a:xfrm>
                <a:off x="-285083" y="5255033"/>
                <a:ext cx="2461988" cy="383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 err="1"/>
                  <a:t>Distill</a:t>
                </a:r>
                <a:r>
                  <a:rPr lang="en-GB" sz="1400" dirty="0"/>
                  <a:t> Circuits Thread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DD19BAD-229C-827A-744F-98FE48B2B6D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97929" y="4132647"/>
              <a:ext cx="2273511" cy="1971828"/>
              <a:chOff x="6837471" y="3128615"/>
              <a:chExt cx="2835055" cy="245885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DE8E0BE-C92D-4E9E-CE43-D67B8F6E4C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83450" y="3128615"/>
                <a:ext cx="1943100" cy="194310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6D1E05-89B4-C660-29CF-3609DAA0B56D}"/>
                  </a:ext>
                </a:extLst>
              </p:cNvPr>
              <p:cNvSpPr txBox="1"/>
              <p:nvPr/>
            </p:nvSpPr>
            <p:spPr>
              <a:xfrm>
                <a:off x="6837471" y="5203677"/>
                <a:ext cx="2835055" cy="383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/>
                  <a:t>Anthropic Circuits Thread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761036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95B64-9580-4D5A-3F42-A95A8DB51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8544C-2BE4-D908-3640-E971B88B9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Training </a:t>
            </a:r>
            <a:r>
              <a:rPr lang="en-GB" noProof="0" dirty="0" err="1"/>
              <a:t>cw</a:t>
            </a:r>
            <a:r>
              <a:rPr lang="en-GB" noProof="0" dirty="0"/>
              <a:t>: concept alignment step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B6F665E-D9BF-358C-BBD2-C2953ED096C1}"/>
              </a:ext>
            </a:extLst>
          </p:cNvPr>
          <p:cNvSpPr/>
          <p:nvPr/>
        </p:nvSpPr>
        <p:spPr>
          <a:xfrm>
            <a:off x="499109" y="2555995"/>
            <a:ext cx="1700729" cy="19986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1961233-83C3-6402-7EF3-FFBDE1932CDA}"/>
              </a:ext>
            </a:extLst>
          </p:cNvPr>
          <p:cNvCxnSpPr>
            <a:cxnSpLocks/>
          </p:cNvCxnSpPr>
          <p:nvPr/>
        </p:nvCxnSpPr>
        <p:spPr>
          <a:xfrm>
            <a:off x="7272801" y="3555304"/>
            <a:ext cx="42436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BE43757-74EE-3299-5B87-45079B40A2FE}"/>
              </a:ext>
            </a:extLst>
          </p:cNvPr>
          <p:cNvSpPr/>
          <p:nvPr/>
        </p:nvSpPr>
        <p:spPr>
          <a:xfrm>
            <a:off x="4201838" y="3037573"/>
            <a:ext cx="236435" cy="11047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F275255-BB3B-1789-55C7-11F9FF4E7447}"/>
              </a:ext>
            </a:extLst>
          </p:cNvPr>
          <p:cNvSpPr txBox="1"/>
          <p:nvPr/>
        </p:nvSpPr>
        <p:spPr>
          <a:xfrm>
            <a:off x="585850" y="2207094"/>
            <a:ext cx="1613988" cy="262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Auxiliary Datasets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F2BECEC-BD88-1AA1-AAFF-7D230364E35A}"/>
              </a:ext>
            </a:extLst>
          </p:cNvPr>
          <p:cNvGrpSpPr/>
          <p:nvPr/>
        </p:nvGrpSpPr>
        <p:grpSpPr>
          <a:xfrm>
            <a:off x="2692013" y="2795903"/>
            <a:ext cx="1463357" cy="1588118"/>
            <a:chOff x="3061984" y="2387277"/>
            <a:chExt cx="1822533" cy="2083443"/>
          </a:xfrm>
        </p:grpSpPr>
        <p:sp>
          <p:nvSpPr>
            <p:cNvPr id="86" name="Trapezoid 85">
              <a:extLst>
                <a:ext uri="{FF2B5EF4-FFF2-40B4-BE49-F238E27FC236}">
                  <a16:creationId xmlns:a16="http://schemas.microsoft.com/office/drawing/2014/main" id="{80D9EDF9-6A42-5BC6-43B1-ED0DC6F287F6}"/>
                </a:ext>
              </a:extLst>
            </p:cNvPr>
            <p:cNvSpPr/>
            <p:nvPr/>
          </p:nvSpPr>
          <p:spPr>
            <a:xfrm rot="5400000">
              <a:off x="2931529" y="2517733"/>
              <a:ext cx="2083443" cy="1822532"/>
            </a:xfrm>
            <a:prstGeom prst="trapezoid">
              <a:avLst>
                <a:gd name="adj" fmla="val 2400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E1D0CE0D-BE7A-875F-3E20-ACC4916BCB17}"/>
                    </a:ext>
                  </a:extLst>
                </p:cNvPr>
                <p:cNvSpPr txBox="1"/>
                <p:nvPr/>
              </p:nvSpPr>
              <p:spPr>
                <a:xfrm>
                  <a:off x="3061984" y="3136611"/>
                  <a:ext cx="1822533" cy="5161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GB" sz="24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Φ</m:t>
                            </m:r>
                          </m:e>
                          <m:sub>
                            <m: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kumimoji="0" lang="en-GB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GB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E1D0CE0D-BE7A-875F-3E20-ACC4916BCB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1984" y="3136611"/>
                  <a:ext cx="1822533" cy="516147"/>
                </a:xfrm>
                <a:prstGeom prst="rect">
                  <a:avLst/>
                </a:prstGeom>
                <a:blipFill>
                  <a:blip r:embed="rId3"/>
                  <a:stretch>
                    <a:fillRect t="-23077" r="-2917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0C0640C-CA04-2AFF-DD95-C1BE6AA5594E}"/>
              </a:ext>
            </a:extLst>
          </p:cNvPr>
          <p:cNvGrpSpPr/>
          <p:nvPr/>
        </p:nvGrpSpPr>
        <p:grpSpPr>
          <a:xfrm>
            <a:off x="676197" y="2869235"/>
            <a:ext cx="597145" cy="633738"/>
            <a:chOff x="784773" y="3612264"/>
            <a:chExt cx="743712" cy="743639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04F983E1-DF12-8195-408F-0C5329D03909}"/>
                </a:ext>
              </a:extLst>
            </p:cNvPr>
            <p:cNvGrpSpPr/>
            <p:nvPr/>
          </p:nvGrpSpPr>
          <p:grpSpPr>
            <a:xfrm>
              <a:off x="784773" y="3612264"/>
              <a:ext cx="743712" cy="743639"/>
              <a:chOff x="664580" y="2407534"/>
              <a:chExt cx="1759351" cy="1669648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340B08E-2042-D011-EAA7-C30D4D9E805C}"/>
                  </a:ext>
                </a:extLst>
              </p:cNvPr>
              <p:cNvSpPr/>
              <p:nvPr/>
            </p:nvSpPr>
            <p:spPr>
              <a:xfrm>
                <a:off x="1058119" y="2407534"/>
                <a:ext cx="1365812" cy="12963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44E28B2C-CB3C-B528-50D9-6FAAAF5985D7}"/>
                  </a:ext>
                </a:extLst>
              </p:cNvPr>
              <p:cNvSpPr/>
              <p:nvPr/>
            </p:nvSpPr>
            <p:spPr>
              <a:xfrm>
                <a:off x="932726" y="2513635"/>
                <a:ext cx="1365812" cy="12963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E09BBA30-2017-4AD4-183D-5AE4D4AECB81}"/>
                  </a:ext>
                </a:extLst>
              </p:cNvPr>
              <p:cNvSpPr/>
              <p:nvPr/>
            </p:nvSpPr>
            <p:spPr>
              <a:xfrm>
                <a:off x="789973" y="2674716"/>
                <a:ext cx="1365812" cy="12963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14271A73-B1BC-F483-EBD5-306BD1B6EC42}"/>
                  </a:ext>
                </a:extLst>
              </p:cNvPr>
              <p:cNvSpPr/>
              <p:nvPr/>
            </p:nvSpPr>
            <p:spPr>
              <a:xfrm>
                <a:off x="664580" y="2780817"/>
                <a:ext cx="1365812" cy="12963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9F096151-D896-EA65-B633-2A81B2E3ED28}"/>
                    </a:ext>
                  </a:extLst>
                </p:cNvPr>
                <p:cNvSpPr txBox="1"/>
                <p:nvPr/>
              </p:nvSpPr>
              <p:spPr>
                <a:xfrm>
                  <a:off x="811275" y="3814821"/>
                  <a:ext cx="577356" cy="3597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GB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𝑋</m:t>
                            </m:r>
                          </m:e>
                          <m:sub>
                            <m:sSub>
                              <m:sSubPr>
                                <m:ctrlPr>
                                  <a:rPr kumimoji="0" lang="en-GB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GB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kumimoji="0" lang="en-GB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9F096151-D896-EA65-B633-2A81B2E3ED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275" y="3814821"/>
                  <a:ext cx="577356" cy="359714"/>
                </a:xfrm>
                <a:prstGeom prst="rect">
                  <a:avLst/>
                </a:prstGeom>
                <a:blipFill>
                  <a:blip r:embed="rId4"/>
                  <a:stretch>
                    <a:fillRect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5" name="Oval 94">
            <a:extLst>
              <a:ext uri="{FF2B5EF4-FFF2-40B4-BE49-F238E27FC236}">
                <a16:creationId xmlns:a16="http://schemas.microsoft.com/office/drawing/2014/main" id="{E4F0D1C7-32E0-9C69-FD23-8759C279E990}"/>
              </a:ext>
            </a:extLst>
          </p:cNvPr>
          <p:cNvSpPr/>
          <p:nvPr/>
        </p:nvSpPr>
        <p:spPr>
          <a:xfrm>
            <a:off x="4248306" y="3170736"/>
            <a:ext cx="139403" cy="145496"/>
          </a:xfrm>
          <a:prstGeom prst="ellipse">
            <a:avLst/>
          </a:prstGeom>
          <a:solidFill>
            <a:srgbClr val="0263A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A694C7C0-D375-BA92-A88F-4269F4581E5F}"/>
              </a:ext>
            </a:extLst>
          </p:cNvPr>
          <p:cNvSpPr/>
          <p:nvPr/>
        </p:nvSpPr>
        <p:spPr>
          <a:xfrm>
            <a:off x="4248306" y="3343357"/>
            <a:ext cx="139403" cy="145496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9FD2C6E4-F83C-3155-D076-3317F97EC72F}"/>
              </a:ext>
            </a:extLst>
          </p:cNvPr>
          <p:cNvSpPr/>
          <p:nvPr/>
        </p:nvSpPr>
        <p:spPr>
          <a:xfrm>
            <a:off x="4248306" y="3518446"/>
            <a:ext cx="139403" cy="145496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950EBD31-7196-2EFA-AF09-A16E4C57F86D}"/>
              </a:ext>
            </a:extLst>
          </p:cNvPr>
          <p:cNvSpPr/>
          <p:nvPr/>
        </p:nvSpPr>
        <p:spPr>
          <a:xfrm>
            <a:off x="4248306" y="3691068"/>
            <a:ext cx="139403" cy="145496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0E255F52-AB84-83D2-9742-490FC3A4F114}"/>
              </a:ext>
            </a:extLst>
          </p:cNvPr>
          <p:cNvSpPr/>
          <p:nvPr/>
        </p:nvSpPr>
        <p:spPr>
          <a:xfrm>
            <a:off x="4248306" y="3863689"/>
            <a:ext cx="139403" cy="145496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720A6BE0-C5E7-C9DE-9313-05443354A272}"/>
                  </a:ext>
                </a:extLst>
              </p:cNvPr>
              <p:cNvSpPr txBox="1"/>
              <p:nvPr/>
            </p:nvSpPr>
            <p:spPr>
              <a:xfrm>
                <a:off x="4105512" y="2613374"/>
                <a:ext cx="452871" cy="393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</m:acc>
                    </m:oMath>
                  </m:oMathPara>
                </a14:m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720A6BE0-C5E7-C9DE-9313-05443354A2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5512" y="2613374"/>
                <a:ext cx="452871" cy="393437"/>
              </a:xfrm>
              <a:prstGeom prst="rect">
                <a:avLst/>
              </a:prstGeom>
              <a:blipFill>
                <a:blip r:embed="rId5"/>
                <a:stretch>
                  <a:fillRect t="-23438" r="-36000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1" name="Group 100">
            <a:extLst>
              <a:ext uri="{FF2B5EF4-FFF2-40B4-BE49-F238E27FC236}">
                <a16:creationId xmlns:a16="http://schemas.microsoft.com/office/drawing/2014/main" id="{F6F5D54E-EDD1-4A66-676B-24C817E11007}"/>
              </a:ext>
            </a:extLst>
          </p:cNvPr>
          <p:cNvGrpSpPr/>
          <p:nvPr/>
        </p:nvGrpSpPr>
        <p:grpSpPr>
          <a:xfrm>
            <a:off x="4859408" y="2801655"/>
            <a:ext cx="1683596" cy="1073898"/>
            <a:chOff x="5671113" y="2736501"/>
            <a:chExt cx="1487346" cy="967398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C98111D3-B186-C8EA-FF66-7FEB3E828963}"/>
                </a:ext>
              </a:extLst>
            </p:cNvPr>
            <p:cNvSpPr/>
            <p:nvPr/>
          </p:nvSpPr>
          <p:spPr>
            <a:xfrm>
              <a:off x="5671113" y="3125163"/>
              <a:ext cx="1469984" cy="57873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DA45C169-2D4E-64A5-C974-03AC9409B5DC}"/>
                    </a:ext>
                  </a:extLst>
                </p:cNvPr>
                <p:cNvSpPr txBox="1"/>
                <p:nvPr/>
              </p:nvSpPr>
              <p:spPr>
                <a:xfrm>
                  <a:off x="5671114" y="3207699"/>
                  <a:ext cx="1469984" cy="3772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𝜓</m:t>
                            </m:r>
                          </m:e>
                          <m:sub>
                            <m:d>
                              <m:dPr>
                                <m:ctrlPr>
                                  <a:rPr kumimoji="0" lang="en-GB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GB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𝑊</m:t>
                                </m:r>
                                <m:r>
                                  <a:rPr kumimoji="0" lang="en-GB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 </m:t>
                                </m:r>
                                <m:r>
                                  <a:rPr kumimoji="0" lang="en-GB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</m:e>
                            </m:d>
                          </m:sub>
                        </m:sSub>
                        <m:d>
                          <m:dPr>
                            <m:ctrlP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kumimoji="0" lang="en-GB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GB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DA45C169-2D4E-64A5-C974-03AC9409B5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1114" y="3207699"/>
                  <a:ext cx="1469984" cy="377259"/>
                </a:xfrm>
                <a:prstGeom prst="rect">
                  <a:avLst/>
                </a:prstGeom>
                <a:blipFill>
                  <a:blip r:embed="rId6"/>
                  <a:stretch>
                    <a:fillRect t="-20290" r="-10623" b="-304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0B954448-F231-CCC9-D8C1-C30017937030}"/>
                </a:ext>
              </a:extLst>
            </p:cNvPr>
            <p:cNvSpPr txBox="1"/>
            <p:nvPr/>
          </p:nvSpPr>
          <p:spPr>
            <a:xfrm>
              <a:off x="5671114" y="2736501"/>
              <a:ext cx="14873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rPr>
                <a:t>Whitening</a:t>
              </a:r>
            </a:p>
          </p:txBody>
        </p:sp>
      </p:grp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EECAC7C5-277B-E50A-F24F-038BA7A87589}"/>
              </a:ext>
            </a:extLst>
          </p:cNvPr>
          <p:cNvCxnSpPr>
            <a:cxnSpLocks/>
          </p:cNvCxnSpPr>
          <p:nvPr/>
        </p:nvCxnSpPr>
        <p:spPr>
          <a:xfrm>
            <a:off x="4462059" y="3589963"/>
            <a:ext cx="397350" cy="79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2DF4CFFB-CBB8-88FB-B6DD-F7C85A8CFF30}"/>
              </a:ext>
            </a:extLst>
          </p:cNvPr>
          <p:cNvCxnSpPr>
            <a:cxnSpLocks/>
            <a:stCxn id="103" idx="3"/>
            <a:endCxn id="107" idx="2"/>
          </p:cNvCxnSpPr>
          <p:nvPr/>
        </p:nvCxnSpPr>
        <p:spPr>
          <a:xfrm flipV="1">
            <a:off x="6523352" y="3525599"/>
            <a:ext cx="444939" cy="852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Oval 106">
            <a:extLst>
              <a:ext uri="{FF2B5EF4-FFF2-40B4-BE49-F238E27FC236}">
                <a16:creationId xmlns:a16="http://schemas.microsoft.com/office/drawing/2014/main" id="{83FF7468-3BF0-B854-EF9A-0A7EDCCD0511}"/>
              </a:ext>
            </a:extLst>
          </p:cNvPr>
          <p:cNvSpPr/>
          <p:nvPr/>
        </p:nvSpPr>
        <p:spPr>
          <a:xfrm>
            <a:off x="6968291" y="3357644"/>
            <a:ext cx="315378" cy="33591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956EBAD-268F-C36F-5B09-67CF23A698CB}"/>
                  </a:ext>
                </a:extLst>
              </p:cNvPr>
              <p:cNvSpPr txBox="1"/>
              <p:nvPr/>
            </p:nvSpPr>
            <p:spPr>
              <a:xfrm>
                <a:off x="6932466" y="3272531"/>
                <a:ext cx="3870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</m:oMath>
                  </m:oMathPara>
                </a14:m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956EBAD-268F-C36F-5B09-67CF23A69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466" y="3272531"/>
                <a:ext cx="387031" cy="461665"/>
              </a:xfrm>
              <a:prstGeom prst="rect">
                <a:avLst/>
              </a:prstGeom>
              <a:blipFill>
                <a:blip r:embed="rId7"/>
                <a:stretch>
                  <a:fillRect r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54B18B71-87EA-A404-98DB-9087D5C421F5}"/>
              </a:ext>
            </a:extLst>
          </p:cNvPr>
          <p:cNvCxnSpPr>
            <a:cxnSpLocks/>
          </p:cNvCxnSpPr>
          <p:nvPr/>
        </p:nvCxnSpPr>
        <p:spPr>
          <a:xfrm flipH="1" flipV="1">
            <a:off x="7150949" y="3655394"/>
            <a:ext cx="1" cy="139351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0381529-74F8-B070-7969-F256738AE410}"/>
              </a:ext>
            </a:extLst>
          </p:cNvPr>
          <p:cNvGrpSpPr/>
          <p:nvPr/>
        </p:nvGrpSpPr>
        <p:grpSpPr>
          <a:xfrm>
            <a:off x="1341324" y="2899805"/>
            <a:ext cx="597145" cy="633738"/>
            <a:chOff x="784773" y="3612264"/>
            <a:chExt cx="743712" cy="743639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037F9E00-8CEF-E7FB-C172-3B2C00A3F0CA}"/>
                </a:ext>
              </a:extLst>
            </p:cNvPr>
            <p:cNvGrpSpPr/>
            <p:nvPr/>
          </p:nvGrpSpPr>
          <p:grpSpPr>
            <a:xfrm>
              <a:off x="784773" y="3612264"/>
              <a:ext cx="743712" cy="743639"/>
              <a:chOff x="664580" y="2407534"/>
              <a:chExt cx="1759351" cy="1669648"/>
            </a:xfrm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4AB98376-24E1-71B0-4399-5D614FB5196D}"/>
                  </a:ext>
                </a:extLst>
              </p:cNvPr>
              <p:cNvSpPr/>
              <p:nvPr/>
            </p:nvSpPr>
            <p:spPr>
              <a:xfrm>
                <a:off x="1058119" y="2407534"/>
                <a:ext cx="1365812" cy="12963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9BC0CCAC-95E1-64B8-BE73-063766384BCC}"/>
                  </a:ext>
                </a:extLst>
              </p:cNvPr>
              <p:cNvSpPr/>
              <p:nvPr/>
            </p:nvSpPr>
            <p:spPr>
              <a:xfrm>
                <a:off x="932726" y="2513635"/>
                <a:ext cx="1365812" cy="12963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570B1C7B-49FC-9239-6282-A456C0EFEAF9}"/>
                  </a:ext>
                </a:extLst>
              </p:cNvPr>
              <p:cNvSpPr/>
              <p:nvPr/>
            </p:nvSpPr>
            <p:spPr>
              <a:xfrm>
                <a:off x="789973" y="2674716"/>
                <a:ext cx="1365812" cy="12963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9847CF88-386D-3653-614B-76EEE589DF04}"/>
                  </a:ext>
                </a:extLst>
              </p:cNvPr>
              <p:cNvSpPr/>
              <p:nvPr/>
            </p:nvSpPr>
            <p:spPr>
              <a:xfrm>
                <a:off x="664580" y="2780817"/>
                <a:ext cx="1365812" cy="12963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E6780B2B-C139-4BD7-3B81-98AFE9D7F5D6}"/>
                    </a:ext>
                  </a:extLst>
                </p:cNvPr>
                <p:cNvSpPr txBox="1"/>
                <p:nvPr/>
              </p:nvSpPr>
              <p:spPr>
                <a:xfrm>
                  <a:off x="811275" y="3814821"/>
                  <a:ext cx="577356" cy="3597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GB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𝑋</m:t>
                            </m:r>
                          </m:e>
                          <m:sub>
                            <m:sSub>
                              <m:sSubPr>
                                <m:ctrlPr>
                                  <a:rPr kumimoji="0" lang="en-GB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GB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kumimoji="0" lang="en-GB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E6780B2B-C139-4BD7-3B81-98AFE9D7F5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275" y="3814821"/>
                  <a:ext cx="577356" cy="359714"/>
                </a:xfrm>
                <a:prstGeom prst="rect">
                  <a:avLst/>
                </a:prstGeom>
                <a:blipFill>
                  <a:blip r:embed="rId8"/>
                  <a:stretch>
                    <a:fillRect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BDFDF63-5781-687A-80B3-CAA28D2D0F59}"/>
              </a:ext>
            </a:extLst>
          </p:cNvPr>
          <p:cNvGrpSpPr/>
          <p:nvPr/>
        </p:nvGrpSpPr>
        <p:grpSpPr>
          <a:xfrm>
            <a:off x="645763" y="3623005"/>
            <a:ext cx="597145" cy="633738"/>
            <a:chOff x="784773" y="3612264"/>
            <a:chExt cx="743712" cy="743639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30D98338-2856-ABA2-2089-8D72DC0FE870}"/>
                </a:ext>
              </a:extLst>
            </p:cNvPr>
            <p:cNvGrpSpPr/>
            <p:nvPr/>
          </p:nvGrpSpPr>
          <p:grpSpPr>
            <a:xfrm>
              <a:off x="784773" y="3612264"/>
              <a:ext cx="743712" cy="743639"/>
              <a:chOff x="664580" y="2407534"/>
              <a:chExt cx="1759351" cy="1669648"/>
            </a:xfrm>
          </p:grpSpPr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3EFFD832-B7DD-56C3-DA6B-00AAE1E5E852}"/>
                  </a:ext>
                </a:extLst>
              </p:cNvPr>
              <p:cNvSpPr/>
              <p:nvPr/>
            </p:nvSpPr>
            <p:spPr>
              <a:xfrm>
                <a:off x="1058119" y="2407534"/>
                <a:ext cx="1365812" cy="12963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5A37DE48-F6FA-3BCD-6239-2DE5FBCD871E}"/>
                  </a:ext>
                </a:extLst>
              </p:cNvPr>
              <p:cNvSpPr/>
              <p:nvPr/>
            </p:nvSpPr>
            <p:spPr>
              <a:xfrm>
                <a:off x="932726" y="2513635"/>
                <a:ext cx="1365812" cy="12963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FD85453C-66D1-AF3B-2475-F54CA7C73FB5}"/>
                  </a:ext>
                </a:extLst>
              </p:cNvPr>
              <p:cNvSpPr/>
              <p:nvPr/>
            </p:nvSpPr>
            <p:spPr>
              <a:xfrm>
                <a:off x="789973" y="2674716"/>
                <a:ext cx="1365812" cy="12963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766DFF48-1B4F-FA95-4DD1-8F03213B6254}"/>
                  </a:ext>
                </a:extLst>
              </p:cNvPr>
              <p:cNvSpPr/>
              <p:nvPr/>
            </p:nvSpPr>
            <p:spPr>
              <a:xfrm>
                <a:off x="664580" y="2780817"/>
                <a:ext cx="1365812" cy="12963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25CF02E5-3286-54EB-9F0E-B6BB968326CD}"/>
                    </a:ext>
                  </a:extLst>
                </p:cNvPr>
                <p:cNvSpPr txBox="1"/>
                <p:nvPr/>
              </p:nvSpPr>
              <p:spPr>
                <a:xfrm>
                  <a:off x="811275" y="3814821"/>
                  <a:ext cx="577356" cy="3608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GB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𝑋</m:t>
                            </m:r>
                          </m:e>
                          <m:sub>
                            <m:sSub>
                              <m:sSubPr>
                                <m:ctrlPr>
                                  <a:rPr kumimoji="0" lang="en-GB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GB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kumimoji="0" lang="en-GB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25CF02E5-3286-54EB-9F0E-B6BB968326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275" y="3814821"/>
                  <a:ext cx="577356" cy="360804"/>
                </a:xfrm>
                <a:prstGeom prst="rect">
                  <a:avLst/>
                </a:prstGeom>
                <a:blipFill>
                  <a:blip r:embed="rId9"/>
                  <a:stretch>
                    <a:fillRect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7BFD129-B5FE-A83D-515F-B642486D1CC7}"/>
              </a:ext>
            </a:extLst>
          </p:cNvPr>
          <p:cNvGrpSpPr/>
          <p:nvPr/>
        </p:nvGrpSpPr>
        <p:grpSpPr>
          <a:xfrm>
            <a:off x="1313893" y="3611641"/>
            <a:ext cx="597145" cy="633738"/>
            <a:chOff x="784773" y="3612264"/>
            <a:chExt cx="743712" cy="743639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B628961F-3CEC-8357-6055-C8CD8E39C493}"/>
                </a:ext>
              </a:extLst>
            </p:cNvPr>
            <p:cNvGrpSpPr/>
            <p:nvPr/>
          </p:nvGrpSpPr>
          <p:grpSpPr>
            <a:xfrm>
              <a:off x="784773" y="3612264"/>
              <a:ext cx="743712" cy="743639"/>
              <a:chOff x="664580" y="2407534"/>
              <a:chExt cx="1759351" cy="1669648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2E470D74-83C6-8AB1-BAB1-4AE2E386AE81}"/>
                  </a:ext>
                </a:extLst>
              </p:cNvPr>
              <p:cNvSpPr/>
              <p:nvPr/>
            </p:nvSpPr>
            <p:spPr>
              <a:xfrm>
                <a:off x="1058119" y="2407534"/>
                <a:ext cx="1365812" cy="12963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F4A8FDE8-58A3-796C-8E58-18480B3C9C8E}"/>
                  </a:ext>
                </a:extLst>
              </p:cNvPr>
              <p:cNvSpPr/>
              <p:nvPr/>
            </p:nvSpPr>
            <p:spPr>
              <a:xfrm>
                <a:off x="932726" y="2513635"/>
                <a:ext cx="1365812" cy="12963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68B03E64-BF72-46E8-EBBB-16F8A6C3A48D}"/>
                  </a:ext>
                </a:extLst>
              </p:cNvPr>
              <p:cNvSpPr/>
              <p:nvPr/>
            </p:nvSpPr>
            <p:spPr>
              <a:xfrm>
                <a:off x="789973" y="2674716"/>
                <a:ext cx="1365812" cy="12963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79D57718-131B-5778-E742-F050E7706F17}"/>
                  </a:ext>
                </a:extLst>
              </p:cNvPr>
              <p:cNvSpPr/>
              <p:nvPr/>
            </p:nvSpPr>
            <p:spPr>
              <a:xfrm>
                <a:off x="664580" y="2780817"/>
                <a:ext cx="1365812" cy="12963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50DCA3AA-0BBD-58D7-3CCA-244BB9C1D65A}"/>
                    </a:ext>
                  </a:extLst>
                </p:cNvPr>
                <p:cNvSpPr txBox="1"/>
                <p:nvPr/>
              </p:nvSpPr>
              <p:spPr>
                <a:xfrm>
                  <a:off x="811275" y="3814821"/>
                  <a:ext cx="577356" cy="3597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GB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𝑋</m:t>
                            </m:r>
                          </m:e>
                          <m:sub>
                            <m:sSub>
                              <m:sSubPr>
                                <m:ctrlPr>
                                  <a:rPr kumimoji="0" lang="en-GB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GB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kumimoji="0" lang="en-GB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50DCA3AA-0BBD-58D7-3CCA-244BB9C1D6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275" y="3814821"/>
                  <a:ext cx="577356" cy="359714"/>
                </a:xfrm>
                <a:prstGeom prst="rect">
                  <a:avLst/>
                </a:prstGeom>
                <a:blipFill>
                  <a:blip r:embed="rId10"/>
                  <a:stretch>
                    <a:fillRect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A733D249-5D00-E1C4-F7B0-AF95561A18D0}"/>
              </a:ext>
            </a:extLst>
          </p:cNvPr>
          <p:cNvCxnSpPr>
            <a:cxnSpLocks/>
            <a:stCxn id="3" idx="3"/>
            <a:endCxn id="87" idx="1"/>
          </p:cNvCxnSpPr>
          <p:nvPr/>
        </p:nvCxnSpPr>
        <p:spPr>
          <a:xfrm>
            <a:off x="2199838" y="3555304"/>
            <a:ext cx="492175" cy="850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2" name="Picture 131">
            <a:extLst>
              <a:ext uri="{FF2B5EF4-FFF2-40B4-BE49-F238E27FC236}">
                <a16:creationId xmlns:a16="http://schemas.microsoft.com/office/drawing/2014/main" id="{B779CE4A-9F51-DDA4-D5F4-DA52219B92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28611" y="2966139"/>
            <a:ext cx="4124651" cy="12104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33" name="Group 132">
            <a:extLst>
              <a:ext uri="{FF2B5EF4-FFF2-40B4-BE49-F238E27FC236}">
                <a16:creationId xmlns:a16="http://schemas.microsoft.com/office/drawing/2014/main" id="{E58B78B0-FE99-0B4B-85BF-B9CA08354E2A}"/>
              </a:ext>
            </a:extLst>
          </p:cNvPr>
          <p:cNvGrpSpPr/>
          <p:nvPr/>
        </p:nvGrpSpPr>
        <p:grpSpPr>
          <a:xfrm>
            <a:off x="4859408" y="1939040"/>
            <a:ext cx="7125147" cy="1185954"/>
            <a:chOff x="4859408" y="1939040"/>
            <a:chExt cx="7125147" cy="1185954"/>
          </a:xfrm>
        </p:grpSpPr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29115BB5-5ADB-D670-138A-8882E10455E9}"/>
                </a:ext>
              </a:extLst>
            </p:cNvPr>
            <p:cNvCxnSpPr>
              <a:cxnSpLocks/>
              <a:stCxn id="135" idx="2"/>
            </p:cNvCxnSpPr>
            <p:nvPr/>
          </p:nvCxnSpPr>
          <p:spPr>
            <a:xfrm>
              <a:off x="8421982" y="2246817"/>
              <a:ext cx="2018383" cy="87817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726C3D27-1BE5-E165-7369-FF69E0658F35}"/>
                </a:ext>
              </a:extLst>
            </p:cNvPr>
            <p:cNvSpPr txBox="1"/>
            <p:nvPr/>
          </p:nvSpPr>
          <p:spPr>
            <a:xfrm>
              <a:off x="4859408" y="1939040"/>
              <a:ext cx="712514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rPr>
                <a:t>Maximize effect of aligning the j-</a:t>
              </a:r>
              <a:r>
                <a:rPr kumimoji="0" lang="en-GB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rPr>
                <a:t>th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rPr>
                <a:t> activation with samples from the j-</a:t>
              </a:r>
              <a:r>
                <a:rPr kumimoji="0" lang="en-GB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rPr>
                <a:t>th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rPr>
                <a:t> concept</a:t>
              </a:r>
              <a:endParaRPr kumimoji="0" lang="en-GB" sz="1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864CECE-CE43-63B8-AEA8-03BC40973A31}"/>
              </a:ext>
            </a:extLst>
          </p:cNvPr>
          <p:cNvGrpSpPr/>
          <p:nvPr/>
        </p:nvGrpSpPr>
        <p:grpSpPr>
          <a:xfrm>
            <a:off x="8467459" y="4070178"/>
            <a:ext cx="2859210" cy="1439278"/>
            <a:chOff x="8467459" y="4070178"/>
            <a:chExt cx="2859210" cy="1439278"/>
          </a:xfrm>
        </p:grpSpPr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48389CD0-00C2-6AE2-B09A-13A31C2FC4C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77782" y="4070178"/>
              <a:ext cx="913154" cy="113187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5A6FFDF2-6407-3CA1-E0B2-1F1F71350949}"/>
                </a:ext>
              </a:extLst>
            </p:cNvPr>
            <p:cNvSpPr txBox="1"/>
            <p:nvPr/>
          </p:nvSpPr>
          <p:spPr>
            <a:xfrm rot="19386214">
              <a:off x="8467459" y="5201679"/>
              <a:ext cx="285921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rPr>
                <a:t>keep the Q matrix orthogonal</a:t>
              </a:r>
              <a:endParaRPr kumimoji="0" lang="en-GB" sz="1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0C05F5D6-1E62-2F22-11E7-7229B3A90B27}"/>
              </a:ext>
            </a:extLst>
          </p:cNvPr>
          <p:cNvSpPr/>
          <p:nvPr/>
        </p:nvSpPr>
        <p:spPr>
          <a:xfrm>
            <a:off x="6791178" y="5057224"/>
            <a:ext cx="678467" cy="649239"/>
          </a:xfrm>
          <a:prstGeom prst="rect">
            <a:avLst/>
          </a:prstGeom>
          <a:solidFill>
            <a:srgbClr val="F9D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27ACA142-C03F-CE85-DC6C-5DA24ED94FCE}"/>
                  </a:ext>
                </a:extLst>
              </p:cNvPr>
              <p:cNvSpPr txBox="1"/>
              <p:nvPr/>
            </p:nvSpPr>
            <p:spPr>
              <a:xfrm>
                <a:off x="6858446" y="5181787"/>
                <a:ext cx="535068" cy="400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𝑄</m:t>
                      </m:r>
                    </m:oMath>
                  </m:oMathPara>
                </a14:m>
                <a:endPara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27ACA142-C03F-CE85-DC6C-5DA24ED94F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446" y="5181787"/>
                <a:ext cx="535068" cy="400111"/>
              </a:xfrm>
              <a:prstGeom prst="rect">
                <a:avLst/>
              </a:prstGeom>
              <a:blipFill>
                <a:blip r:embed="rId12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80662A7-2871-0D80-BDF2-3DF94A77D8A4}"/>
              </a:ext>
            </a:extLst>
          </p:cNvPr>
          <p:cNvSpPr txBox="1"/>
          <p:nvPr/>
        </p:nvSpPr>
        <p:spPr>
          <a:xfrm>
            <a:off x="6384967" y="5739628"/>
            <a:ext cx="148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(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Learnable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!)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84DD2A-E81C-9FF7-7DEE-05C7BD2E8D35}"/>
              </a:ext>
            </a:extLst>
          </p:cNvPr>
          <p:cNvSpPr txBox="1"/>
          <p:nvPr/>
        </p:nvSpPr>
        <p:spPr>
          <a:xfrm>
            <a:off x="7469645" y="523132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Rotation Matrix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8382D3-98AD-855F-C630-0394BDBD1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8140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36760-00E7-66D9-2B8D-ACD085DEE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E1058-9CDC-9DC0-37FA-9CB78CA13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745" y="1765462"/>
            <a:ext cx="10620855" cy="3848100"/>
          </a:xfrm>
        </p:spPr>
        <p:txBody>
          <a:bodyPr/>
          <a:lstStyle/>
          <a:p>
            <a:pPr marL="0" indent="0">
              <a:buNone/>
            </a:pPr>
            <a:r>
              <a:rPr lang="en-GB" noProof="0" dirty="0"/>
              <a:t>CW supports the hypothesis that </a:t>
            </a:r>
            <a:r>
              <a:rPr lang="en-GB" b="1" noProof="0" dirty="0">
                <a:solidFill>
                  <a:srgbClr val="C00000"/>
                </a:solidFill>
              </a:rPr>
              <a:t>DNNs learn more complex concepts in later layers</a:t>
            </a:r>
            <a:r>
              <a:rPr lang="en-GB" noProof="0" dirty="0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AB535-39BE-B9F6-D280-D45245B52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FD29C3-2E0A-83E6-D571-E1CEA1B110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541"/>
          <a:stretch/>
        </p:blipFill>
        <p:spPr>
          <a:xfrm>
            <a:off x="3380013" y="2229696"/>
            <a:ext cx="5169944" cy="3687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4EE11BB-5F93-89B9-1117-829E78B16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1147053"/>
          </a:xfrm>
        </p:spPr>
        <p:txBody>
          <a:bodyPr anchor="t">
            <a:normAutofit/>
          </a:bodyPr>
          <a:lstStyle/>
          <a:p>
            <a:r>
              <a:rPr lang="en-GB" sz="4000" noProof="0" dirty="0"/>
              <a:t>Found prototypes</a:t>
            </a:r>
            <a:endParaRPr lang="en-GB" sz="2400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E579EF-9BE0-3DFF-C2DA-9B7BB3CF341F}"/>
              </a:ext>
            </a:extLst>
          </p:cNvPr>
          <p:cNvSpPr txBox="1"/>
          <p:nvPr/>
        </p:nvSpPr>
        <p:spPr>
          <a:xfrm>
            <a:off x="604188" y="6352402"/>
            <a:ext cx="1098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[1]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Chen et al. "Concept whitening for interpretable image recognition." Nature Machine Intelligence 2.12 (2020).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B92FA8-E829-A2B1-8AC1-CA8813184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9708" y="5755664"/>
            <a:ext cx="868100" cy="87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4448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DE7C3-0833-4AA4-12FF-3D93D195F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FA660-EF90-FBCE-5438-1360D7372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/>
              <a:t>Speed-dating with CBM’s Friends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F4952-66BA-2DF1-B6D9-6669D9BFB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66061D3-3022-E2BA-724A-CB885038D588}"/>
              </a:ext>
            </a:extLst>
          </p:cNvPr>
          <p:cNvSpPr>
            <a:spLocks noChangeAspect="1"/>
          </p:cNvSpPr>
          <p:nvPr/>
        </p:nvSpPr>
        <p:spPr>
          <a:xfrm>
            <a:off x="5024864" y="1794753"/>
            <a:ext cx="2142272" cy="2142272"/>
          </a:xfrm>
          <a:custGeom>
            <a:avLst/>
            <a:gdLst>
              <a:gd name="connsiteX0" fmla="*/ 0 w 2142272"/>
              <a:gd name="connsiteY0" fmla="*/ 1071136 h 2142272"/>
              <a:gd name="connsiteX1" fmla="*/ 1071136 w 2142272"/>
              <a:gd name="connsiteY1" fmla="*/ 0 h 2142272"/>
              <a:gd name="connsiteX2" fmla="*/ 2142272 w 2142272"/>
              <a:gd name="connsiteY2" fmla="*/ 1071136 h 2142272"/>
              <a:gd name="connsiteX3" fmla="*/ 1071136 w 2142272"/>
              <a:gd name="connsiteY3" fmla="*/ 2142272 h 2142272"/>
              <a:gd name="connsiteX4" fmla="*/ 0 w 2142272"/>
              <a:gd name="connsiteY4" fmla="*/ 1071136 h 2142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2272" h="2142272" fill="none" extrusionOk="0">
                <a:moveTo>
                  <a:pt x="0" y="1071136"/>
                </a:moveTo>
                <a:cubicBezTo>
                  <a:pt x="29101" y="483016"/>
                  <a:pt x="533858" y="-111737"/>
                  <a:pt x="1071136" y="0"/>
                </a:cubicBezTo>
                <a:cubicBezTo>
                  <a:pt x="1576857" y="-13147"/>
                  <a:pt x="2125254" y="495586"/>
                  <a:pt x="2142272" y="1071136"/>
                </a:cubicBezTo>
                <a:cubicBezTo>
                  <a:pt x="2125829" y="1505899"/>
                  <a:pt x="1650751" y="2158889"/>
                  <a:pt x="1071136" y="2142272"/>
                </a:cubicBezTo>
                <a:cubicBezTo>
                  <a:pt x="535094" y="2173360"/>
                  <a:pt x="71651" y="1679936"/>
                  <a:pt x="0" y="1071136"/>
                </a:cubicBezTo>
                <a:close/>
              </a:path>
              <a:path w="2142272" h="2142272" stroke="0" extrusionOk="0">
                <a:moveTo>
                  <a:pt x="0" y="1071136"/>
                </a:moveTo>
                <a:cubicBezTo>
                  <a:pt x="-58016" y="443778"/>
                  <a:pt x="444054" y="13328"/>
                  <a:pt x="1071136" y="0"/>
                </a:cubicBezTo>
                <a:cubicBezTo>
                  <a:pt x="1678187" y="3259"/>
                  <a:pt x="2071644" y="481810"/>
                  <a:pt x="2142272" y="1071136"/>
                </a:cubicBezTo>
                <a:cubicBezTo>
                  <a:pt x="2106390" y="1697749"/>
                  <a:pt x="1650369" y="2210473"/>
                  <a:pt x="1071136" y="2142272"/>
                </a:cubicBezTo>
                <a:cubicBezTo>
                  <a:pt x="396471" y="2096810"/>
                  <a:pt x="119311" y="1719716"/>
                  <a:pt x="0" y="107113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noProof="0"/>
              <a:t>CBMs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DFB531-C3B5-922E-A95D-4C838B24BCC8}"/>
              </a:ext>
            </a:extLst>
          </p:cNvPr>
          <p:cNvSpPr>
            <a:spLocks noChangeAspect="1"/>
          </p:cNvSpPr>
          <p:nvPr/>
        </p:nvSpPr>
        <p:spPr>
          <a:xfrm>
            <a:off x="652370" y="5063247"/>
            <a:ext cx="1518279" cy="1518279"/>
          </a:xfrm>
          <a:custGeom>
            <a:avLst/>
            <a:gdLst>
              <a:gd name="connsiteX0" fmla="*/ 0 w 1518279"/>
              <a:gd name="connsiteY0" fmla="*/ 759140 h 1518279"/>
              <a:gd name="connsiteX1" fmla="*/ 759140 w 1518279"/>
              <a:gd name="connsiteY1" fmla="*/ 0 h 1518279"/>
              <a:gd name="connsiteX2" fmla="*/ 1518280 w 1518279"/>
              <a:gd name="connsiteY2" fmla="*/ 759140 h 1518279"/>
              <a:gd name="connsiteX3" fmla="*/ 759140 w 1518279"/>
              <a:gd name="connsiteY3" fmla="*/ 1518280 h 1518279"/>
              <a:gd name="connsiteX4" fmla="*/ 0 w 1518279"/>
              <a:gd name="connsiteY4" fmla="*/ 759140 h 151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8279" h="1518279" fill="none" extrusionOk="0">
                <a:moveTo>
                  <a:pt x="0" y="759140"/>
                </a:moveTo>
                <a:cubicBezTo>
                  <a:pt x="62557" y="392158"/>
                  <a:pt x="264070" y="-95069"/>
                  <a:pt x="759140" y="0"/>
                </a:cubicBezTo>
                <a:cubicBezTo>
                  <a:pt x="1053383" y="7850"/>
                  <a:pt x="1494499" y="435979"/>
                  <a:pt x="1518280" y="759140"/>
                </a:cubicBezTo>
                <a:cubicBezTo>
                  <a:pt x="1518478" y="1119396"/>
                  <a:pt x="1167133" y="1522136"/>
                  <a:pt x="759140" y="1518280"/>
                </a:cubicBezTo>
                <a:cubicBezTo>
                  <a:pt x="296798" y="1462539"/>
                  <a:pt x="87706" y="1129210"/>
                  <a:pt x="0" y="759140"/>
                </a:cubicBezTo>
                <a:close/>
              </a:path>
              <a:path w="1518279" h="1518279" stroke="0" extrusionOk="0">
                <a:moveTo>
                  <a:pt x="0" y="759140"/>
                </a:moveTo>
                <a:cubicBezTo>
                  <a:pt x="-50679" y="246426"/>
                  <a:pt x="374201" y="-15306"/>
                  <a:pt x="759140" y="0"/>
                </a:cubicBezTo>
                <a:cubicBezTo>
                  <a:pt x="1224940" y="98660"/>
                  <a:pt x="1437861" y="377373"/>
                  <a:pt x="1518280" y="759140"/>
                </a:cubicBezTo>
                <a:cubicBezTo>
                  <a:pt x="1478833" y="1144170"/>
                  <a:pt x="1226229" y="1500504"/>
                  <a:pt x="759140" y="1518280"/>
                </a:cubicBezTo>
                <a:cubicBezTo>
                  <a:pt x="273257" y="1448843"/>
                  <a:pt x="100021" y="1254192"/>
                  <a:pt x="0" y="75914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30000"/>
            </a:schemeClr>
          </a:solidFill>
          <a:ln>
            <a:solidFill>
              <a:schemeClr val="accent3">
                <a:lumMod val="75000"/>
                <a:alpha val="30000"/>
              </a:schemeClr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noProof="0" dirty="0">
                <a:solidFill>
                  <a:sysClr val="windowText" lastClr="000000">
                    <a:alpha val="30000"/>
                  </a:sysClr>
                </a:solidFill>
              </a:rPr>
              <a:t>Concept Embedding Models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BBCF104-20EC-0F1F-2D77-EDDAE1E5CBC3}"/>
              </a:ext>
            </a:extLst>
          </p:cNvPr>
          <p:cNvSpPr>
            <a:spLocks noChangeAspect="1"/>
          </p:cNvSpPr>
          <p:nvPr/>
        </p:nvSpPr>
        <p:spPr>
          <a:xfrm>
            <a:off x="2953484" y="5339224"/>
            <a:ext cx="1463964" cy="1463964"/>
          </a:xfrm>
          <a:custGeom>
            <a:avLst/>
            <a:gdLst>
              <a:gd name="connsiteX0" fmla="*/ 0 w 1463964"/>
              <a:gd name="connsiteY0" fmla="*/ 731982 h 1463964"/>
              <a:gd name="connsiteX1" fmla="*/ 731982 w 1463964"/>
              <a:gd name="connsiteY1" fmla="*/ 0 h 1463964"/>
              <a:gd name="connsiteX2" fmla="*/ 1463964 w 1463964"/>
              <a:gd name="connsiteY2" fmla="*/ 731982 h 1463964"/>
              <a:gd name="connsiteX3" fmla="*/ 731982 w 1463964"/>
              <a:gd name="connsiteY3" fmla="*/ 1463964 h 1463964"/>
              <a:gd name="connsiteX4" fmla="*/ 0 w 1463964"/>
              <a:gd name="connsiteY4" fmla="*/ 731982 h 1463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964" h="1463964" fill="none" extrusionOk="0">
                <a:moveTo>
                  <a:pt x="0" y="731982"/>
                </a:moveTo>
                <a:cubicBezTo>
                  <a:pt x="71460" y="259800"/>
                  <a:pt x="364972" y="2458"/>
                  <a:pt x="731982" y="0"/>
                </a:cubicBezTo>
                <a:cubicBezTo>
                  <a:pt x="1167112" y="52762"/>
                  <a:pt x="1361010" y="325508"/>
                  <a:pt x="1463964" y="731982"/>
                </a:cubicBezTo>
                <a:cubicBezTo>
                  <a:pt x="1523629" y="1144896"/>
                  <a:pt x="1105042" y="1449724"/>
                  <a:pt x="731982" y="1463964"/>
                </a:cubicBezTo>
                <a:cubicBezTo>
                  <a:pt x="233835" y="1491980"/>
                  <a:pt x="37605" y="1085266"/>
                  <a:pt x="0" y="731982"/>
                </a:cubicBezTo>
                <a:close/>
              </a:path>
              <a:path w="1463964" h="1463964" stroke="0" extrusionOk="0">
                <a:moveTo>
                  <a:pt x="0" y="731982"/>
                </a:moveTo>
                <a:cubicBezTo>
                  <a:pt x="-8039" y="341825"/>
                  <a:pt x="218973" y="-44906"/>
                  <a:pt x="731982" y="0"/>
                </a:cubicBezTo>
                <a:cubicBezTo>
                  <a:pt x="1156254" y="-2954"/>
                  <a:pt x="1449605" y="353872"/>
                  <a:pt x="1463964" y="731982"/>
                </a:cubicBezTo>
                <a:cubicBezTo>
                  <a:pt x="1351493" y="1173835"/>
                  <a:pt x="1107653" y="1497773"/>
                  <a:pt x="731982" y="1463964"/>
                </a:cubicBezTo>
                <a:cubicBezTo>
                  <a:pt x="351972" y="1448269"/>
                  <a:pt x="-117115" y="1163109"/>
                  <a:pt x="0" y="731982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solidFill>
              <a:schemeClr val="accent3">
                <a:lumMod val="75000"/>
                <a:alpha val="30000"/>
              </a:schemeClr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noProof="0" dirty="0">
                <a:solidFill>
                  <a:sysClr val="windowText" lastClr="000000">
                    <a:alpha val="30000"/>
                  </a:sysClr>
                </a:solidFill>
              </a:rPr>
              <a:t>Concept Whitening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127311-4D35-787F-9B6E-ADF8671F3F7F}"/>
              </a:ext>
            </a:extLst>
          </p:cNvPr>
          <p:cNvSpPr>
            <a:spLocks noChangeAspect="1"/>
          </p:cNvSpPr>
          <p:nvPr/>
        </p:nvSpPr>
        <p:spPr>
          <a:xfrm>
            <a:off x="9813636" y="5063248"/>
            <a:ext cx="1463964" cy="1463964"/>
          </a:xfrm>
          <a:custGeom>
            <a:avLst/>
            <a:gdLst>
              <a:gd name="connsiteX0" fmla="*/ 0 w 1463964"/>
              <a:gd name="connsiteY0" fmla="*/ 731982 h 1463964"/>
              <a:gd name="connsiteX1" fmla="*/ 731982 w 1463964"/>
              <a:gd name="connsiteY1" fmla="*/ 0 h 1463964"/>
              <a:gd name="connsiteX2" fmla="*/ 1463964 w 1463964"/>
              <a:gd name="connsiteY2" fmla="*/ 731982 h 1463964"/>
              <a:gd name="connsiteX3" fmla="*/ 731982 w 1463964"/>
              <a:gd name="connsiteY3" fmla="*/ 1463964 h 1463964"/>
              <a:gd name="connsiteX4" fmla="*/ 0 w 1463964"/>
              <a:gd name="connsiteY4" fmla="*/ 731982 h 1463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964" h="1463964" fill="none" extrusionOk="0">
                <a:moveTo>
                  <a:pt x="0" y="731982"/>
                </a:moveTo>
                <a:cubicBezTo>
                  <a:pt x="-62191" y="269222"/>
                  <a:pt x="316735" y="-21780"/>
                  <a:pt x="731982" y="0"/>
                </a:cubicBezTo>
                <a:cubicBezTo>
                  <a:pt x="1210712" y="91353"/>
                  <a:pt x="1546504" y="384735"/>
                  <a:pt x="1463964" y="731982"/>
                </a:cubicBezTo>
                <a:cubicBezTo>
                  <a:pt x="1468404" y="1102468"/>
                  <a:pt x="1116917" y="1447896"/>
                  <a:pt x="731982" y="1463964"/>
                </a:cubicBezTo>
                <a:cubicBezTo>
                  <a:pt x="269065" y="1497226"/>
                  <a:pt x="30713" y="1220906"/>
                  <a:pt x="0" y="731982"/>
                </a:cubicBezTo>
                <a:close/>
              </a:path>
              <a:path w="1463964" h="1463964" stroke="0" extrusionOk="0">
                <a:moveTo>
                  <a:pt x="0" y="731982"/>
                </a:moveTo>
                <a:cubicBezTo>
                  <a:pt x="-18670" y="357365"/>
                  <a:pt x="361634" y="-29616"/>
                  <a:pt x="731982" y="0"/>
                </a:cubicBezTo>
                <a:cubicBezTo>
                  <a:pt x="1163823" y="39276"/>
                  <a:pt x="1483320" y="313403"/>
                  <a:pt x="1463964" y="731982"/>
                </a:cubicBezTo>
                <a:cubicBezTo>
                  <a:pt x="1469811" y="1106976"/>
                  <a:pt x="1173242" y="1495727"/>
                  <a:pt x="731982" y="1463964"/>
                </a:cubicBezTo>
                <a:cubicBezTo>
                  <a:pt x="314944" y="1548219"/>
                  <a:pt x="-18658" y="1117906"/>
                  <a:pt x="0" y="73198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30000"/>
            </a:schemeClr>
          </a:solidFill>
          <a:ln>
            <a:solidFill>
              <a:schemeClr val="accent3">
                <a:lumMod val="75000"/>
                <a:alpha val="30000"/>
              </a:schemeClr>
            </a:solidFill>
            <a:extLst>
              <a:ext uri="{C807C97D-BFC1-408E-A445-0C87EB9F89A2}">
                <ask:lineSketchStyleProps xmlns:ask="http://schemas.microsoft.com/office/drawing/2018/sketchyshapes" sd="3809068511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noProof="0" dirty="0">
                <a:solidFill>
                  <a:sysClr val="windowText" lastClr="000000">
                    <a:alpha val="30000"/>
                  </a:sysClr>
                </a:solidFill>
              </a:rPr>
              <a:t>Probabilistic CBMs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D54D0CF-F214-7718-3513-9D82F66BF99C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 flipH="1">
            <a:off x="1411510" y="2865889"/>
            <a:ext cx="3613354" cy="2197358"/>
          </a:xfrm>
          <a:prstGeom prst="straightConnector1">
            <a:avLst/>
          </a:prstGeom>
          <a:ln w="57150">
            <a:solidFill>
              <a:schemeClr val="accent3">
                <a:lumMod val="75000"/>
                <a:alpha val="3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ECF491-831D-E8D2-B011-225B2FFE34AF}"/>
              </a:ext>
            </a:extLst>
          </p:cNvPr>
          <p:cNvCxnSpPr>
            <a:cxnSpLocks/>
            <a:stCxn id="6" idx="3"/>
            <a:endCxn id="13" idx="0"/>
          </p:cNvCxnSpPr>
          <p:nvPr/>
        </p:nvCxnSpPr>
        <p:spPr>
          <a:xfrm flipH="1">
            <a:off x="3685466" y="3623297"/>
            <a:ext cx="1653126" cy="1715927"/>
          </a:xfrm>
          <a:prstGeom prst="straightConnector1">
            <a:avLst/>
          </a:prstGeom>
          <a:ln w="57150">
            <a:solidFill>
              <a:schemeClr val="accent3">
                <a:lumMod val="75000"/>
                <a:alpha val="3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95FDB75-A452-7912-5BEA-2F94DB6C99BC}"/>
              </a:ext>
            </a:extLst>
          </p:cNvPr>
          <p:cNvCxnSpPr>
            <a:cxnSpLocks/>
            <a:stCxn id="6" idx="6"/>
            <a:endCxn id="14" idx="0"/>
          </p:cNvCxnSpPr>
          <p:nvPr/>
        </p:nvCxnSpPr>
        <p:spPr>
          <a:xfrm>
            <a:off x="7167136" y="2865889"/>
            <a:ext cx="3378482" cy="2197359"/>
          </a:xfrm>
          <a:prstGeom prst="straightConnector1">
            <a:avLst/>
          </a:prstGeom>
          <a:ln w="57150">
            <a:solidFill>
              <a:schemeClr val="accent3">
                <a:lumMod val="75000"/>
                <a:alpha val="3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72BF5B2-883A-5D6C-8BA0-C835E9F108E6}"/>
              </a:ext>
            </a:extLst>
          </p:cNvPr>
          <p:cNvSpPr txBox="1"/>
          <p:nvPr/>
        </p:nvSpPr>
        <p:spPr>
          <a:xfrm rot="19718185">
            <a:off x="1093259" y="3652327"/>
            <a:ext cx="4247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noProof="0" dirty="0">
                <a:solidFill>
                  <a:schemeClr val="accent6">
                    <a:lumMod val="75000"/>
                    <a:alpha val="30000"/>
                  </a:schemeClr>
                </a:solidFill>
              </a:rPr>
              <a:t>Interpretability-accuracy </a:t>
            </a:r>
            <a:r>
              <a:rPr lang="en-GB" sz="1400" b="1" noProof="0" dirty="0" err="1">
                <a:solidFill>
                  <a:schemeClr val="accent6">
                    <a:lumMod val="75000"/>
                    <a:alpha val="30000"/>
                  </a:schemeClr>
                </a:solidFill>
              </a:rPr>
              <a:t>Tradeoff</a:t>
            </a:r>
            <a:endParaRPr lang="en-GB" sz="1400" b="1" noProof="0" dirty="0">
              <a:solidFill>
                <a:schemeClr val="accent6">
                  <a:lumMod val="75000"/>
                  <a:alpha val="3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7D9B56-601D-9DE1-7020-00A45A5B0F0E}"/>
              </a:ext>
            </a:extLst>
          </p:cNvPr>
          <p:cNvSpPr txBox="1"/>
          <p:nvPr/>
        </p:nvSpPr>
        <p:spPr>
          <a:xfrm rot="18928131">
            <a:off x="3371906" y="4117042"/>
            <a:ext cx="2250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noProof="0" dirty="0">
                <a:solidFill>
                  <a:schemeClr val="accent5">
                    <a:lumMod val="75000"/>
                    <a:alpha val="30000"/>
                  </a:schemeClr>
                </a:solidFill>
              </a:rPr>
              <a:t>Architectural Constraints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9497BA-1225-185D-D432-1B45B3D499F5}"/>
              </a:ext>
            </a:extLst>
          </p:cNvPr>
          <p:cNvSpPr txBox="1"/>
          <p:nvPr/>
        </p:nvSpPr>
        <p:spPr>
          <a:xfrm rot="1961384">
            <a:off x="6922102" y="3655076"/>
            <a:ext cx="393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noProof="0" dirty="0">
                <a:solidFill>
                  <a:schemeClr val="accent3">
                    <a:lumMod val="75000"/>
                    <a:alpha val="30000"/>
                  </a:schemeClr>
                </a:solidFill>
              </a:rPr>
              <a:t>Ambiguity in concept predictions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5429909-C2C1-A877-3972-A272DCF276A3}"/>
              </a:ext>
            </a:extLst>
          </p:cNvPr>
          <p:cNvSpPr>
            <a:spLocks noChangeAspect="1"/>
          </p:cNvSpPr>
          <p:nvPr/>
        </p:nvSpPr>
        <p:spPr>
          <a:xfrm>
            <a:off x="7512523" y="5254316"/>
            <a:ext cx="1463964" cy="1463964"/>
          </a:xfrm>
          <a:custGeom>
            <a:avLst/>
            <a:gdLst>
              <a:gd name="connsiteX0" fmla="*/ 0 w 1463964"/>
              <a:gd name="connsiteY0" fmla="*/ 731982 h 1463964"/>
              <a:gd name="connsiteX1" fmla="*/ 731982 w 1463964"/>
              <a:gd name="connsiteY1" fmla="*/ 0 h 1463964"/>
              <a:gd name="connsiteX2" fmla="*/ 1463964 w 1463964"/>
              <a:gd name="connsiteY2" fmla="*/ 731982 h 1463964"/>
              <a:gd name="connsiteX3" fmla="*/ 731982 w 1463964"/>
              <a:gd name="connsiteY3" fmla="*/ 1463964 h 1463964"/>
              <a:gd name="connsiteX4" fmla="*/ 0 w 1463964"/>
              <a:gd name="connsiteY4" fmla="*/ 731982 h 1463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964" h="1463964" fill="none" extrusionOk="0">
                <a:moveTo>
                  <a:pt x="0" y="731982"/>
                </a:moveTo>
                <a:cubicBezTo>
                  <a:pt x="71460" y="259800"/>
                  <a:pt x="364972" y="2458"/>
                  <a:pt x="731982" y="0"/>
                </a:cubicBezTo>
                <a:cubicBezTo>
                  <a:pt x="1167112" y="52762"/>
                  <a:pt x="1361010" y="325508"/>
                  <a:pt x="1463964" y="731982"/>
                </a:cubicBezTo>
                <a:cubicBezTo>
                  <a:pt x="1523629" y="1144896"/>
                  <a:pt x="1105042" y="1449724"/>
                  <a:pt x="731982" y="1463964"/>
                </a:cubicBezTo>
                <a:cubicBezTo>
                  <a:pt x="233835" y="1491980"/>
                  <a:pt x="37605" y="1085266"/>
                  <a:pt x="0" y="731982"/>
                </a:cubicBezTo>
                <a:close/>
              </a:path>
              <a:path w="1463964" h="1463964" stroke="0" extrusionOk="0">
                <a:moveTo>
                  <a:pt x="0" y="731982"/>
                </a:moveTo>
                <a:cubicBezTo>
                  <a:pt x="-8039" y="341825"/>
                  <a:pt x="218973" y="-44906"/>
                  <a:pt x="731982" y="0"/>
                </a:cubicBezTo>
                <a:cubicBezTo>
                  <a:pt x="1156254" y="-2954"/>
                  <a:pt x="1449605" y="353872"/>
                  <a:pt x="1463964" y="731982"/>
                </a:cubicBezTo>
                <a:cubicBezTo>
                  <a:pt x="1351493" y="1173835"/>
                  <a:pt x="1107653" y="1497773"/>
                  <a:pt x="731982" y="1463964"/>
                </a:cubicBezTo>
                <a:cubicBezTo>
                  <a:pt x="351972" y="1448269"/>
                  <a:pt x="-117115" y="1163109"/>
                  <a:pt x="0" y="7319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noProof="0" dirty="0">
                <a:solidFill>
                  <a:sysClr val="windowText" lastClr="000000"/>
                </a:solidFill>
              </a:rPr>
              <a:t>Post-hoc CBMs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CA530A-17AE-34C6-F313-4695C8CFFD52}"/>
              </a:ext>
            </a:extLst>
          </p:cNvPr>
          <p:cNvSpPr txBox="1"/>
          <p:nvPr/>
        </p:nvSpPr>
        <p:spPr>
          <a:xfrm rot="2915833">
            <a:off x="6674858" y="4080703"/>
            <a:ext cx="1883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noProof="0" dirty="0">
                <a:solidFill>
                  <a:schemeClr val="accent1">
                    <a:lumMod val="75000"/>
                  </a:schemeClr>
                </a:solidFill>
              </a:rPr>
              <a:t>Training  Constraints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B628938-6ED7-E735-7418-F18B364C419D}"/>
              </a:ext>
            </a:extLst>
          </p:cNvPr>
          <p:cNvCxnSpPr>
            <a:cxnSpLocks/>
            <a:stCxn id="6" idx="5"/>
            <a:endCxn id="22" idx="0"/>
          </p:cNvCxnSpPr>
          <p:nvPr/>
        </p:nvCxnSpPr>
        <p:spPr>
          <a:xfrm>
            <a:off x="6853408" y="3623297"/>
            <a:ext cx="1391097" cy="1631019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42232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B0E709-F4C3-3A54-8998-C620E7E27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151" y="5759040"/>
            <a:ext cx="908476" cy="9025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2D0CD35-5663-4227-EB67-226689521CAB}"/>
              </a:ext>
            </a:extLst>
          </p:cNvPr>
          <p:cNvSpPr txBox="1"/>
          <p:nvPr/>
        </p:nvSpPr>
        <p:spPr>
          <a:xfrm>
            <a:off x="604189" y="2761394"/>
            <a:ext cx="10115519" cy="127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noProof="0" dirty="0"/>
              <a:t>CW is great but is has some key limitations: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000" noProof="0" dirty="0"/>
              <a:t>It requires </a:t>
            </a:r>
            <a:r>
              <a:rPr lang="en-GB" sz="2000" b="1" noProof="0" dirty="0">
                <a:solidFill>
                  <a:srgbClr val="C00000"/>
                </a:solidFill>
              </a:rPr>
              <a:t>a batch norm layer </a:t>
            </a:r>
            <a:r>
              <a:rPr lang="en-GB" sz="2000" noProof="0" dirty="0"/>
              <a:t>in the pretrained model (read: </a:t>
            </a:r>
            <a:r>
              <a:rPr lang="en-GB" sz="2000" b="1" noProof="0" dirty="0">
                <a:solidFill>
                  <a:srgbClr val="C00000"/>
                </a:solidFill>
              </a:rPr>
              <a:t>architecture-specific</a:t>
            </a:r>
            <a:r>
              <a:rPr lang="en-GB" sz="2000" noProof="0" dirty="0"/>
              <a:t>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/>
              <a:t>It requires fine-tuning of </a:t>
            </a:r>
            <a:r>
              <a:rPr lang="en-GB" sz="2000" b="1" dirty="0">
                <a:solidFill>
                  <a:srgbClr val="C00000"/>
                </a:solidFill>
              </a:rPr>
              <a:t>all the of the model’s weights </a:t>
            </a:r>
            <a:r>
              <a:rPr lang="en-GB" sz="2000" dirty="0"/>
              <a:t>(read: </a:t>
            </a:r>
            <a:r>
              <a:rPr lang="en-GB" sz="2000" b="1" dirty="0">
                <a:solidFill>
                  <a:srgbClr val="C00000"/>
                </a:solidFill>
              </a:rPr>
              <a:t>could be expensive</a:t>
            </a:r>
            <a:r>
              <a:rPr lang="en-GB" sz="2000" dirty="0"/>
              <a:t>)</a:t>
            </a:r>
            <a:endParaRPr lang="en-GB" sz="20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20ADDB-03B7-8B47-83ED-26306F4AA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Post-hoc CBMs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02C2D-8B48-FBBE-AD0B-056BAE80B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A9A10E-39CF-AEF8-7D93-8C0EE8B67814}"/>
              </a:ext>
            </a:extLst>
          </p:cNvPr>
          <p:cNvSpPr txBox="1"/>
          <p:nvPr/>
        </p:nvSpPr>
        <p:spPr>
          <a:xfrm>
            <a:off x="604189" y="6362027"/>
            <a:ext cx="1098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[1</a:t>
            </a:r>
            <a:r>
              <a:rPr lang="en-GB"/>
              <a:t>] </a:t>
            </a:r>
            <a:r>
              <a:rPr lang="en-GB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Yuksekgonul et al</a:t>
            </a:r>
            <a:r>
              <a:rPr lang="en-GB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"</a:t>
            </a:r>
            <a:r>
              <a:rPr lang="en-GB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Post-hoc concept bottleneck models." ICLR (</a:t>
            </a:r>
            <a:r>
              <a:rPr lang="en-GB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2023).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FC49E0-4B18-619F-1E13-5503E343F7C0}"/>
              </a:ext>
            </a:extLst>
          </p:cNvPr>
          <p:cNvSpPr txBox="1"/>
          <p:nvPr/>
        </p:nvSpPr>
        <p:spPr>
          <a:xfrm>
            <a:off x="604189" y="182536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Limitation Being Addressed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460F46-0F77-58DD-46AB-602C328BBABE}"/>
              </a:ext>
            </a:extLst>
          </p:cNvPr>
          <p:cNvCxnSpPr>
            <a:cxnSpLocks/>
          </p:cNvCxnSpPr>
          <p:nvPr/>
        </p:nvCxnSpPr>
        <p:spPr>
          <a:xfrm>
            <a:off x="4969946" y="246061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30504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B5024-EB3A-8376-F20F-C7BB3ECBC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8A2E8D4-5FF2-E78D-A727-1DD30FEEC428}"/>
              </a:ext>
            </a:extLst>
          </p:cNvPr>
          <p:cNvSpPr txBox="1"/>
          <p:nvPr/>
        </p:nvSpPr>
        <p:spPr>
          <a:xfrm>
            <a:off x="604189" y="2771019"/>
            <a:ext cx="10115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noProof="0" dirty="0"/>
              <a:t>Given a bank of concept </a:t>
            </a:r>
            <a:r>
              <a:rPr lang="en-GB" sz="2000" dirty="0"/>
              <a:t>activation vectors in </a:t>
            </a:r>
            <a:r>
              <a:rPr lang="en-GB" sz="2000" noProof="0" dirty="0"/>
              <a:t>a pre-trained model, we </a:t>
            </a:r>
            <a:r>
              <a:rPr lang="en-GB" sz="2000" b="1" noProof="0" dirty="0">
                <a:solidFill>
                  <a:srgbClr val="C00000"/>
                </a:solidFill>
              </a:rPr>
              <a:t>learn an interpretable mapping projected concept scores</a:t>
            </a:r>
            <a:r>
              <a:rPr lang="en-GB" sz="2000" noProof="0" dirty="0"/>
              <a:t> and </a:t>
            </a:r>
            <a:r>
              <a:rPr lang="en-GB" sz="2000" b="1" noProof="0" dirty="0">
                <a:solidFill>
                  <a:srgbClr val="C00000"/>
                </a:solidFill>
              </a:rPr>
              <a:t>a downstream task </a:t>
            </a:r>
            <a:r>
              <a:rPr lang="en-GB" sz="2000" noProof="0" dirty="0"/>
              <a:t>of interest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55EC0-63B9-0E8A-2003-9051A6D72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Post-hoc CBMs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BC5B9-F772-A27F-6B12-6B5F43EE0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881FE-35B2-7D6D-590B-FE233746AE4C}"/>
              </a:ext>
            </a:extLst>
          </p:cNvPr>
          <p:cNvSpPr txBox="1"/>
          <p:nvPr/>
        </p:nvSpPr>
        <p:spPr>
          <a:xfrm>
            <a:off x="604189" y="182536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EBA1F66-D0F1-3834-6257-10C3E4DD5D14}"/>
              </a:ext>
            </a:extLst>
          </p:cNvPr>
          <p:cNvCxnSpPr>
            <a:cxnSpLocks/>
          </p:cNvCxnSpPr>
          <p:nvPr/>
        </p:nvCxnSpPr>
        <p:spPr>
          <a:xfrm>
            <a:off x="4969946" y="246061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E6DD37E-C3B9-AF92-FC0B-A31BD3B97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151" y="5759040"/>
            <a:ext cx="908476" cy="9025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D0BA30-3816-9F45-9322-198247DEAC00}"/>
              </a:ext>
            </a:extLst>
          </p:cNvPr>
          <p:cNvSpPr txBox="1"/>
          <p:nvPr/>
        </p:nvSpPr>
        <p:spPr>
          <a:xfrm>
            <a:off x="604189" y="6362027"/>
            <a:ext cx="1098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[1</a:t>
            </a:r>
            <a:r>
              <a:rPr lang="en-GB"/>
              <a:t>] </a:t>
            </a:r>
            <a:r>
              <a:rPr lang="en-GB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Yuksekgonul et al</a:t>
            </a:r>
            <a:r>
              <a:rPr lang="en-GB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"</a:t>
            </a:r>
            <a:r>
              <a:rPr lang="en-GB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Post-hoc concept bottleneck models." ICLR (</a:t>
            </a:r>
            <a:r>
              <a:rPr lang="en-GB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2023).</a:t>
            </a: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427C1B-DF40-5B2F-D214-CE147A4A98FA}"/>
              </a:ext>
            </a:extLst>
          </p:cNvPr>
          <p:cNvGrpSpPr>
            <a:grpSpLocks noChangeAspect="1"/>
          </p:cNvGrpSpPr>
          <p:nvPr/>
        </p:nvGrpSpPr>
        <p:grpSpPr>
          <a:xfrm>
            <a:off x="1123745" y="4081893"/>
            <a:ext cx="2122520" cy="1734266"/>
            <a:chOff x="582891" y="2731944"/>
            <a:chExt cx="2875826" cy="2349776"/>
          </a:xfrm>
        </p:grpSpPr>
        <p:pic>
          <p:nvPicPr>
            <p:cNvPr id="5" name="Picture 4" descr="Deep learning - Free electronics icons">
              <a:extLst>
                <a:ext uri="{FF2B5EF4-FFF2-40B4-BE49-F238E27FC236}">
                  <a16:creationId xmlns:a16="http://schemas.microsoft.com/office/drawing/2014/main" id="{89CB8197-C345-9F91-6CD7-C396F73B8E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5527" y="3331167"/>
              <a:ext cx="1750553" cy="1750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19D45F-0C80-0A80-62BD-97F61A9CAACF}"/>
                </a:ext>
              </a:extLst>
            </p:cNvPr>
            <p:cNvSpPr txBox="1"/>
            <p:nvPr/>
          </p:nvSpPr>
          <p:spPr>
            <a:xfrm>
              <a:off x="582891" y="2731944"/>
              <a:ext cx="2875826" cy="406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dirty="0"/>
                <a:t>A </a:t>
              </a:r>
              <a:r>
                <a:rPr lang="en-GB" sz="1600" b="1" i="1" dirty="0">
                  <a:solidFill>
                    <a:srgbClr val="C00000"/>
                  </a:solidFill>
                </a:rPr>
                <a:t>trained</a:t>
              </a:r>
              <a:r>
                <a:rPr lang="en-GB" sz="1600" i="1" dirty="0"/>
                <a:t> DNN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B104CDC-55C6-9333-0881-A02ABC75EA9A}"/>
              </a:ext>
            </a:extLst>
          </p:cNvPr>
          <p:cNvSpPr txBox="1"/>
          <p:nvPr/>
        </p:nvSpPr>
        <p:spPr>
          <a:xfrm>
            <a:off x="3595298" y="4083978"/>
            <a:ext cx="3288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>
                <a:solidFill>
                  <a:srgbClr val="C00000"/>
                </a:solidFill>
              </a:rPr>
              <a:t>Concept Activation Vector </a:t>
            </a:r>
            <a:r>
              <a:rPr lang="en-GB" sz="1600" i="1" dirty="0"/>
              <a:t>Bank</a:t>
            </a:r>
            <a:endParaRPr lang="en-GB" sz="1600" b="1" i="1" dirty="0">
              <a:solidFill>
                <a:srgbClr val="C0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44B783-C539-5D85-D358-39BCD83B03EA}"/>
              </a:ext>
            </a:extLst>
          </p:cNvPr>
          <p:cNvSpPr txBox="1"/>
          <p:nvPr/>
        </p:nvSpPr>
        <p:spPr>
          <a:xfrm>
            <a:off x="2932771" y="4839248"/>
            <a:ext cx="890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+</a:t>
            </a:r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2271360-AF1D-C51D-FEB3-6960DE267BB5}"/>
              </a:ext>
            </a:extLst>
          </p:cNvPr>
          <p:cNvSpPr txBox="1"/>
          <p:nvPr/>
        </p:nvSpPr>
        <p:spPr>
          <a:xfrm>
            <a:off x="6883643" y="4879791"/>
            <a:ext cx="805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=</a:t>
            </a:r>
            <a:endParaRPr lang="en-GB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BD85E49-7BDA-3A9A-3459-8DCB5FE532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7227" y="4753259"/>
            <a:ext cx="2084485" cy="83379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9DAA638-EFBB-A229-2D1D-6D343382D45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8713" b="8115"/>
          <a:stretch/>
        </p:blipFill>
        <p:spPr>
          <a:xfrm>
            <a:off x="7771484" y="4591621"/>
            <a:ext cx="2164254" cy="116741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CE0B3E3-EB72-193C-084A-DB372241DED0}"/>
              </a:ext>
            </a:extLst>
          </p:cNvPr>
          <p:cNvSpPr txBox="1"/>
          <p:nvPr/>
        </p:nvSpPr>
        <p:spPr>
          <a:xfrm>
            <a:off x="7771484" y="4035305"/>
            <a:ext cx="2164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>
                <a:solidFill>
                  <a:srgbClr val="C00000"/>
                </a:solidFill>
              </a:rPr>
              <a:t>Post-hoc CBMs!</a:t>
            </a:r>
          </a:p>
        </p:txBody>
      </p:sp>
    </p:spTree>
    <p:extLst>
      <p:ext uri="{BB962C8B-B14F-4D97-AF65-F5344CB8AC3E}">
        <p14:creationId xmlns:p14="http://schemas.microsoft.com/office/powerpoint/2010/main" val="36813407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A08FE-42AA-FF4D-20B0-3A4491621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80A83F-8046-C672-60A1-AF0FC915A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B2A0C2-9A6D-6D50-8BCD-F6EB4ABC2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379" y="3222982"/>
            <a:ext cx="5915211" cy="24754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D3493A-73B8-58A3-9C4E-F0CE0741A875}"/>
              </a:ext>
            </a:extLst>
          </p:cNvPr>
          <p:cNvSpPr/>
          <p:nvPr/>
        </p:nvSpPr>
        <p:spPr>
          <a:xfrm>
            <a:off x="4656667" y="4582847"/>
            <a:ext cx="4326466" cy="111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AE4BC6-16A5-0344-F410-C212FB3C7D56}"/>
              </a:ext>
            </a:extLst>
          </p:cNvPr>
          <p:cNvSpPr txBox="1"/>
          <p:nvPr/>
        </p:nvSpPr>
        <p:spPr>
          <a:xfrm>
            <a:off x="9251497" y="3757690"/>
            <a:ext cx="2545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noProof="0"/>
              <a:t>Make the final prediction with an </a:t>
            </a:r>
            <a:r>
              <a:rPr lang="en-GB" sz="1400" b="1" noProof="0">
                <a:solidFill>
                  <a:srgbClr val="C00000"/>
                </a:solidFill>
              </a:rPr>
              <a:t>interpretable predictor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B9D638-BE27-FD0A-EA03-8556525F8068}"/>
              </a:ext>
            </a:extLst>
          </p:cNvPr>
          <p:cNvSpPr/>
          <p:nvPr/>
        </p:nvSpPr>
        <p:spPr>
          <a:xfrm>
            <a:off x="3997217" y="3326795"/>
            <a:ext cx="659450" cy="1399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9190A1-8F68-4195-0D35-BDD44DD2B320}"/>
              </a:ext>
            </a:extLst>
          </p:cNvPr>
          <p:cNvSpPr/>
          <p:nvPr/>
        </p:nvSpPr>
        <p:spPr>
          <a:xfrm>
            <a:off x="3906867" y="3329970"/>
            <a:ext cx="93199" cy="320040"/>
          </a:xfrm>
          <a:prstGeom prst="rect">
            <a:avLst/>
          </a:prstGeom>
          <a:solidFill>
            <a:srgbClr val="FCE4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1855A38-DBD8-3A2A-DCEE-C9E64B1D2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1147053"/>
          </a:xfrm>
        </p:spPr>
        <p:txBody>
          <a:bodyPr anchor="t">
            <a:normAutofit/>
          </a:bodyPr>
          <a:lstStyle/>
          <a:p>
            <a:r>
              <a:rPr lang="en-GB" noProof="0" dirty="0"/>
              <a:t>Post-hoc CBMs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058150-FEB0-6517-0246-D2232D0F2FED}"/>
              </a:ext>
            </a:extLst>
          </p:cNvPr>
          <p:cNvSpPr txBox="1"/>
          <p:nvPr/>
        </p:nvSpPr>
        <p:spPr>
          <a:xfrm>
            <a:off x="604189" y="182536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FE3DF3B-793C-53E0-5703-F3B4ADF18F7F}"/>
              </a:ext>
            </a:extLst>
          </p:cNvPr>
          <p:cNvCxnSpPr>
            <a:cxnSpLocks/>
          </p:cNvCxnSpPr>
          <p:nvPr/>
        </p:nvCxnSpPr>
        <p:spPr>
          <a:xfrm>
            <a:off x="4969946" y="246061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B786172-202F-D232-CEFF-97F2D965E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1151" y="5759040"/>
            <a:ext cx="908476" cy="9025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DC9291A-3EC8-B202-6DA6-66D534F8591E}"/>
              </a:ext>
            </a:extLst>
          </p:cNvPr>
          <p:cNvSpPr txBox="1"/>
          <p:nvPr/>
        </p:nvSpPr>
        <p:spPr>
          <a:xfrm>
            <a:off x="604189" y="6362027"/>
            <a:ext cx="1098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[1</a:t>
            </a:r>
            <a:r>
              <a:rPr lang="en-GB"/>
              <a:t>] </a:t>
            </a:r>
            <a:r>
              <a:rPr lang="en-GB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Yuksekgonul et al</a:t>
            </a:r>
            <a:r>
              <a:rPr lang="en-GB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"</a:t>
            </a:r>
            <a:r>
              <a:rPr lang="en-GB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Post-hoc concept bottleneck models." ICLR (</a:t>
            </a:r>
            <a:r>
              <a:rPr lang="en-GB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2023).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6D42B4-8651-7BA7-4814-C1F38050E730}"/>
              </a:ext>
            </a:extLst>
          </p:cNvPr>
          <p:cNvSpPr/>
          <p:nvPr/>
        </p:nvSpPr>
        <p:spPr>
          <a:xfrm>
            <a:off x="5934774" y="3862070"/>
            <a:ext cx="2926651" cy="720777"/>
          </a:xfrm>
          <a:prstGeom prst="rect">
            <a:avLst/>
          </a:prstGeom>
          <a:solidFill>
            <a:srgbClr val="F1F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B963F0-43A7-D292-E138-D8813AA21912}"/>
              </a:ext>
            </a:extLst>
          </p:cNvPr>
          <p:cNvSpPr/>
          <p:nvPr/>
        </p:nvSpPr>
        <p:spPr>
          <a:xfrm>
            <a:off x="4714320" y="4524210"/>
            <a:ext cx="1259524" cy="58637"/>
          </a:xfrm>
          <a:prstGeom prst="rect">
            <a:avLst/>
          </a:prstGeom>
          <a:solidFill>
            <a:srgbClr val="F1F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FDC713-3D64-A2FC-53BA-8E6D232AD045}"/>
              </a:ext>
            </a:extLst>
          </p:cNvPr>
          <p:cNvSpPr/>
          <p:nvPr/>
        </p:nvSpPr>
        <p:spPr>
          <a:xfrm>
            <a:off x="6275811" y="3507933"/>
            <a:ext cx="2585614" cy="411334"/>
          </a:xfrm>
          <a:prstGeom prst="rect">
            <a:avLst/>
          </a:prstGeom>
          <a:solidFill>
            <a:srgbClr val="F1F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7C0126-CD4C-79EA-B753-6A138BA2921A}"/>
              </a:ext>
            </a:extLst>
          </p:cNvPr>
          <p:cNvSpPr/>
          <p:nvPr/>
        </p:nvSpPr>
        <p:spPr>
          <a:xfrm>
            <a:off x="7296345" y="3302266"/>
            <a:ext cx="1565079" cy="411334"/>
          </a:xfrm>
          <a:prstGeom prst="rect">
            <a:avLst/>
          </a:prstGeom>
          <a:solidFill>
            <a:srgbClr val="F1F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5489DA-832D-AB0F-6885-02FAC0CEC487}"/>
              </a:ext>
            </a:extLst>
          </p:cNvPr>
          <p:cNvSpPr txBox="1"/>
          <p:nvPr/>
        </p:nvSpPr>
        <p:spPr>
          <a:xfrm>
            <a:off x="604189" y="2703642"/>
            <a:ext cx="10115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noProof="0" dirty="0">
                <a:solidFill>
                  <a:srgbClr val="C00000"/>
                </a:solidFill>
              </a:rPr>
              <a:t>Goal</a:t>
            </a:r>
            <a:r>
              <a:rPr lang="en-GB" sz="2000" noProof="0" dirty="0"/>
              <a:t>: learn an </a:t>
            </a:r>
            <a:r>
              <a:rPr lang="en-GB" sz="2000" b="1" noProof="0" dirty="0">
                <a:solidFill>
                  <a:srgbClr val="C00000"/>
                </a:solidFill>
              </a:rPr>
              <a:t>interpretable model </a:t>
            </a:r>
            <a:r>
              <a:rPr lang="en-GB" sz="2000" noProof="0" dirty="0"/>
              <a:t>mapping </a:t>
            </a:r>
            <a:r>
              <a:rPr lang="en-GB" sz="2000" b="1" noProof="0" dirty="0">
                <a:solidFill>
                  <a:srgbClr val="C00000"/>
                </a:solidFill>
              </a:rPr>
              <a:t>concept similarity scores</a:t>
            </a:r>
            <a:r>
              <a:rPr lang="en-GB" sz="2000" noProof="0" dirty="0"/>
              <a:t> to </a:t>
            </a:r>
            <a:r>
              <a:rPr lang="en-GB" sz="2000" b="1" noProof="0" dirty="0">
                <a:solidFill>
                  <a:srgbClr val="C00000"/>
                </a:solidFill>
              </a:rPr>
              <a:t>task labels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369D2F-3E06-B788-C67E-948320606570}"/>
              </a:ext>
            </a:extLst>
          </p:cNvPr>
          <p:cNvSpPr txBox="1"/>
          <p:nvPr/>
        </p:nvSpPr>
        <p:spPr>
          <a:xfrm>
            <a:off x="739361" y="5875868"/>
            <a:ext cx="1084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Step 1</a:t>
            </a:r>
            <a:r>
              <a:rPr lang="en-GB" dirty="0"/>
              <a:t>: learn CAVs from the frozen latent space of the pre-trained DNN</a:t>
            </a:r>
          </a:p>
        </p:txBody>
      </p:sp>
    </p:spTree>
    <p:extLst>
      <p:ext uri="{BB962C8B-B14F-4D97-AF65-F5344CB8AC3E}">
        <p14:creationId xmlns:p14="http://schemas.microsoft.com/office/powerpoint/2010/main" val="372848503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28DE8-A89B-EFAE-5FDF-37705787A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B1ED2-41B3-3AC4-C6CE-68405F8F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9AE095-A378-4674-C611-5C73E6EBC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379" y="3222982"/>
            <a:ext cx="5915211" cy="24754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2B74361-83B4-52AA-5BDC-E437FA4497B8}"/>
              </a:ext>
            </a:extLst>
          </p:cNvPr>
          <p:cNvSpPr/>
          <p:nvPr/>
        </p:nvSpPr>
        <p:spPr>
          <a:xfrm>
            <a:off x="4656667" y="4582847"/>
            <a:ext cx="4326466" cy="111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5FEE69-993B-40F1-DC3F-7C2C5D4FC837}"/>
              </a:ext>
            </a:extLst>
          </p:cNvPr>
          <p:cNvSpPr/>
          <p:nvPr/>
        </p:nvSpPr>
        <p:spPr>
          <a:xfrm>
            <a:off x="3997217" y="3326795"/>
            <a:ext cx="659450" cy="1399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6F4276-1F99-19FA-CC20-BCCBCB348B32}"/>
              </a:ext>
            </a:extLst>
          </p:cNvPr>
          <p:cNvSpPr/>
          <p:nvPr/>
        </p:nvSpPr>
        <p:spPr>
          <a:xfrm>
            <a:off x="3906867" y="3329970"/>
            <a:ext cx="93199" cy="320040"/>
          </a:xfrm>
          <a:prstGeom prst="rect">
            <a:avLst/>
          </a:prstGeom>
          <a:solidFill>
            <a:srgbClr val="FCE4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D94FB98-7125-A6DA-65F2-177C8442C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1147053"/>
          </a:xfrm>
        </p:spPr>
        <p:txBody>
          <a:bodyPr anchor="t">
            <a:normAutofit/>
          </a:bodyPr>
          <a:lstStyle/>
          <a:p>
            <a:r>
              <a:rPr lang="en-GB" noProof="0" dirty="0"/>
              <a:t>Post-hoc CBMs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981CC0-4168-AFB3-A993-E6D03B2092F3}"/>
              </a:ext>
            </a:extLst>
          </p:cNvPr>
          <p:cNvSpPr txBox="1"/>
          <p:nvPr/>
        </p:nvSpPr>
        <p:spPr>
          <a:xfrm>
            <a:off x="604189" y="182536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33EEDE-81AC-E671-0A92-2AEEB3A3C751}"/>
              </a:ext>
            </a:extLst>
          </p:cNvPr>
          <p:cNvCxnSpPr>
            <a:cxnSpLocks/>
          </p:cNvCxnSpPr>
          <p:nvPr/>
        </p:nvCxnSpPr>
        <p:spPr>
          <a:xfrm>
            <a:off x="4969946" y="246061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948DB6D6-267A-267D-C014-9BF141116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1151" y="5759040"/>
            <a:ext cx="908476" cy="9025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806B37-C24A-B4A3-25B1-5CBFD5C8D4E5}"/>
              </a:ext>
            </a:extLst>
          </p:cNvPr>
          <p:cNvSpPr txBox="1"/>
          <p:nvPr/>
        </p:nvSpPr>
        <p:spPr>
          <a:xfrm>
            <a:off x="604189" y="6362027"/>
            <a:ext cx="1098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[1</a:t>
            </a:r>
            <a:r>
              <a:rPr lang="en-GB"/>
              <a:t>] </a:t>
            </a:r>
            <a:r>
              <a:rPr lang="en-GB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Yuksekgonul et al</a:t>
            </a:r>
            <a:r>
              <a:rPr lang="en-GB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"</a:t>
            </a:r>
            <a:r>
              <a:rPr lang="en-GB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Post-hoc concept bottleneck models." ICLR (</a:t>
            </a:r>
            <a:r>
              <a:rPr lang="en-GB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2023).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E0F4BE-8CC7-01F8-17DA-5FA8E2427830}"/>
              </a:ext>
            </a:extLst>
          </p:cNvPr>
          <p:cNvSpPr/>
          <p:nvPr/>
        </p:nvSpPr>
        <p:spPr>
          <a:xfrm>
            <a:off x="4714320" y="4524210"/>
            <a:ext cx="1259524" cy="58637"/>
          </a:xfrm>
          <a:prstGeom prst="rect">
            <a:avLst/>
          </a:prstGeom>
          <a:solidFill>
            <a:srgbClr val="F1F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FE4E3E-30D5-756A-346D-7055074C4DE4}"/>
              </a:ext>
            </a:extLst>
          </p:cNvPr>
          <p:cNvSpPr/>
          <p:nvPr/>
        </p:nvSpPr>
        <p:spPr>
          <a:xfrm>
            <a:off x="7752374" y="4535573"/>
            <a:ext cx="123826" cy="45719"/>
          </a:xfrm>
          <a:prstGeom prst="rect">
            <a:avLst/>
          </a:prstGeom>
          <a:solidFill>
            <a:srgbClr val="F1F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BFC4C2-75A8-64F2-E87B-8822F9652D83}"/>
              </a:ext>
            </a:extLst>
          </p:cNvPr>
          <p:cNvSpPr txBox="1"/>
          <p:nvPr/>
        </p:nvSpPr>
        <p:spPr>
          <a:xfrm>
            <a:off x="604189" y="2703642"/>
            <a:ext cx="10115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noProof="0" dirty="0">
                <a:solidFill>
                  <a:srgbClr val="C00000"/>
                </a:solidFill>
              </a:rPr>
              <a:t>Goal</a:t>
            </a:r>
            <a:r>
              <a:rPr lang="en-GB" sz="2000" noProof="0" dirty="0"/>
              <a:t>: learn an </a:t>
            </a:r>
            <a:r>
              <a:rPr lang="en-GB" sz="2000" b="1" noProof="0" dirty="0">
                <a:solidFill>
                  <a:srgbClr val="C00000"/>
                </a:solidFill>
              </a:rPr>
              <a:t>interpretable model </a:t>
            </a:r>
            <a:r>
              <a:rPr lang="en-GB" sz="2000" noProof="0" dirty="0"/>
              <a:t>mapping </a:t>
            </a:r>
            <a:r>
              <a:rPr lang="en-GB" sz="2000" b="1" noProof="0" dirty="0">
                <a:solidFill>
                  <a:srgbClr val="C00000"/>
                </a:solidFill>
              </a:rPr>
              <a:t>concept similarity scores</a:t>
            </a:r>
            <a:r>
              <a:rPr lang="en-GB" sz="2000" noProof="0" dirty="0"/>
              <a:t> to </a:t>
            </a:r>
            <a:r>
              <a:rPr lang="en-GB" sz="2000" b="1" noProof="0" dirty="0">
                <a:solidFill>
                  <a:srgbClr val="C00000"/>
                </a:solidFill>
              </a:rPr>
              <a:t>task labels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DACD67-6838-3E3E-32CC-67CA55CE6ED1}"/>
              </a:ext>
            </a:extLst>
          </p:cNvPr>
          <p:cNvSpPr txBox="1"/>
          <p:nvPr/>
        </p:nvSpPr>
        <p:spPr>
          <a:xfrm>
            <a:off x="739361" y="5875868"/>
            <a:ext cx="1084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Step 2</a:t>
            </a:r>
            <a:r>
              <a:rPr lang="en-GB" dirty="0"/>
              <a:t>: project all training samples to the concept activation space using the </a:t>
            </a:r>
            <a:r>
              <a:rPr lang="en-GB" dirty="0" err="1"/>
              <a:t>cavs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857093-1DB9-F1F9-551A-9C98002F3ED5}"/>
              </a:ext>
            </a:extLst>
          </p:cNvPr>
          <p:cNvSpPr/>
          <p:nvPr/>
        </p:nvSpPr>
        <p:spPr>
          <a:xfrm>
            <a:off x="7334942" y="3520360"/>
            <a:ext cx="1512386" cy="1039954"/>
          </a:xfrm>
          <a:prstGeom prst="rect">
            <a:avLst/>
          </a:prstGeom>
          <a:solidFill>
            <a:srgbClr val="F1F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A4F900-E665-517B-4471-5189FA43BFB8}"/>
              </a:ext>
            </a:extLst>
          </p:cNvPr>
          <p:cNvSpPr/>
          <p:nvPr/>
        </p:nvSpPr>
        <p:spPr>
          <a:xfrm>
            <a:off x="7025582" y="3885449"/>
            <a:ext cx="1512386" cy="562786"/>
          </a:xfrm>
          <a:prstGeom prst="rect">
            <a:avLst/>
          </a:prstGeom>
          <a:solidFill>
            <a:srgbClr val="F1F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9143236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A9AA3-A493-233E-6171-E0D6EDE8B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7301E-7BEF-C9D0-A818-40F9540D7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F0F41A-B248-70EB-3530-467DCB92E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379" y="3222982"/>
            <a:ext cx="5915211" cy="24754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5871592-0B1B-FF5E-AA55-5545C2E9B088}"/>
              </a:ext>
            </a:extLst>
          </p:cNvPr>
          <p:cNvSpPr/>
          <p:nvPr/>
        </p:nvSpPr>
        <p:spPr>
          <a:xfrm>
            <a:off x="4656667" y="4582847"/>
            <a:ext cx="4326466" cy="111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E3F234-BCA1-9925-FAF9-FD6ABE015CAC}"/>
              </a:ext>
            </a:extLst>
          </p:cNvPr>
          <p:cNvSpPr/>
          <p:nvPr/>
        </p:nvSpPr>
        <p:spPr>
          <a:xfrm>
            <a:off x="3997217" y="3326795"/>
            <a:ext cx="659450" cy="1399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81E76-5589-F446-3497-8632240EEC1D}"/>
              </a:ext>
            </a:extLst>
          </p:cNvPr>
          <p:cNvSpPr/>
          <p:nvPr/>
        </p:nvSpPr>
        <p:spPr>
          <a:xfrm>
            <a:off x="3906867" y="3329970"/>
            <a:ext cx="93199" cy="320040"/>
          </a:xfrm>
          <a:prstGeom prst="rect">
            <a:avLst/>
          </a:prstGeom>
          <a:solidFill>
            <a:srgbClr val="FCE4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ACB355B-42FE-FD60-4703-389511B7D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1147053"/>
          </a:xfrm>
        </p:spPr>
        <p:txBody>
          <a:bodyPr anchor="t">
            <a:normAutofit/>
          </a:bodyPr>
          <a:lstStyle/>
          <a:p>
            <a:r>
              <a:rPr lang="en-GB" noProof="0" dirty="0"/>
              <a:t>Post-hoc CBMs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673D79-4927-280B-45B6-6C8A670C36E6}"/>
              </a:ext>
            </a:extLst>
          </p:cNvPr>
          <p:cNvSpPr txBox="1"/>
          <p:nvPr/>
        </p:nvSpPr>
        <p:spPr>
          <a:xfrm>
            <a:off x="604189" y="182536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915D7AC-1346-BFFD-0441-33ADED786ED5}"/>
              </a:ext>
            </a:extLst>
          </p:cNvPr>
          <p:cNvCxnSpPr>
            <a:cxnSpLocks/>
          </p:cNvCxnSpPr>
          <p:nvPr/>
        </p:nvCxnSpPr>
        <p:spPr>
          <a:xfrm>
            <a:off x="4969946" y="246061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0B79924D-97C4-E681-8EEF-0D68105C8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1151" y="5759040"/>
            <a:ext cx="908476" cy="9025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F86F23B-D1F8-5EBE-CEBA-8F75CA2F2243}"/>
              </a:ext>
            </a:extLst>
          </p:cNvPr>
          <p:cNvSpPr txBox="1"/>
          <p:nvPr/>
        </p:nvSpPr>
        <p:spPr>
          <a:xfrm>
            <a:off x="604189" y="6362027"/>
            <a:ext cx="1098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[1</a:t>
            </a:r>
            <a:r>
              <a:rPr lang="en-GB"/>
              <a:t>] </a:t>
            </a:r>
            <a:r>
              <a:rPr lang="en-GB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Yuksekgonul et al</a:t>
            </a:r>
            <a:r>
              <a:rPr lang="en-GB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"</a:t>
            </a:r>
            <a:r>
              <a:rPr lang="en-GB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Post-hoc concept bottleneck models." ICLR (</a:t>
            </a:r>
            <a:r>
              <a:rPr lang="en-GB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2023).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76B264-086A-796C-B23D-BCF125D8D2AF}"/>
              </a:ext>
            </a:extLst>
          </p:cNvPr>
          <p:cNvSpPr/>
          <p:nvPr/>
        </p:nvSpPr>
        <p:spPr>
          <a:xfrm>
            <a:off x="4714320" y="4524210"/>
            <a:ext cx="1259524" cy="58637"/>
          </a:xfrm>
          <a:prstGeom prst="rect">
            <a:avLst/>
          </a:prstGeom>
          <a:solidFill>
            <a:srgbClr val="F1F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C1792C-1466-4F69-B7CD-4CEBEF8629CA}"/>
              </a:ext>
            </a:extLst>
          </p:cNvPr>
          <p:cNvSpPr/>
          <p:nvPr/>
        </p:nvSpPr>
        <p:spPr>
          <a:xfrm>
            <a:off x="7752374" y="4535573"/>
            <a:ext cx="123826" cy="45719"/>
          </a:xfrm>
          <a:prstGeom prst="rect">
            <a:avLst/>
          </a:prstGeom>
          <a:solidFill>
            <a:srgbClr val="F1F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CC4689-5341-C490-9D9D-57DD6E1914E4}"/>
              </a:ext>
            </a:extLst>
          </p:cNvPr>
          <p:cNvSpPr txBox="1"/>
          <p:nvPr/>
        </p:nvSpPr>
        <p:spPr>
          <a:xfrm>
            <a:off x="604189" y="2703642"/>
            <a:ext cx="10115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noProof="0" dirty="0">
                <a:solidFill>
                  <a:srgbClr val="C00000"/>
                </a:solidFill>
              </a:rPr>
              <a:t>Goal</a:t>
            </a:r>
            <a:r>
              <a:rPr lang="en-GB" sz="2000" noProof="0" dirty="0"/>
              <a:t>: learn an </a:t>
            </a:r>
            <a:r>
              <a:rPr lang="en-GB" sz="2000" b="1" noProof="0" dirty="0">
                <a:solidFill>
                  <a:srgbClr val="C00000"/>
                </a:solidFill>
              </a:rPr>
              <a:t>interpretable model </a:t>
            </a:r>
            <a:r>
              <a:rPr lang="en-GB" sz="2000" noProof="0" dirty="0"/>
              <a:t>mapping </a:t>
            </a:r>
            <a:r>
              <a:rPr lang="en-GB" sz="2000" b="1" noProof="0" dirty="0">
                <a:solidFill>
                  <a:srgbClr val="C00000"/>
                </a:solidFill>
              </a:rPr>
              <a:t>concept similarity scores</a:t>
            </a:r>
            <a:r>
              <a:rPr lang="en-GB" sz="2000" noProof="0" dirty="0"/>
              <a:t> to </a:t>
            </a:r>
            <a:r>
              <a:rPr lang="en-GB" sz="2000" b="1" noProof="0" dirty="0">
                <a:solidFill>
                  <a:srgbClr val="C00000"/>
                </a:solidFill>
              </a:rPr>
              <a:t>task labels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86D3A9-DEB2-F377-2A96-9AF1578C6FC1}"/>
              </a:ext>
            </a:extLst>
          </p:cNvPr>
          <p:cNvSpPr txBox="1"/>
          <p:nvPr/>
        </p:nvSpPr>
        <p:spPr>
          <a:xfrm>
            <a:off x="739361" y="5875868"/>
            <a:ext cx="1084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Step 3</a:t>
            </a:r>
            <a:r>
              <a:rPr lang="en-GB" dirty="0"/>
              <a:t>: learn an interpretable predictor from the concept scores to the task labels</a:t>
            </a:r>
          </a:p>
        </p:txBody>
      </p:sp>
    </p:spTree>
    <p:extLst>
      <p:ext uri="{BB962C8B-B14F-4D97-AF65-F5344CB8AC3E}">
        <p14:creationId xmlns:p14="http://schemas.microsoft.com/office/powerpoint/2010/main" val="23063786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944D9-1BB4-657D-D855-6B8F449CC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97DCD-7CD4-F508-90EF-6A1F6CD4A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27189B-CD8D-B87C-47A0-567A95F50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379" y="3222984"/>
            <a:ext cx="5915211" cy="24754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A5D132-6042-F162-FB33-A1B29C296C0A}"/>
              </a:ext>
            </a:extLst>
          </p:cNvPr>
          <p:cNvSpPr/>
          <p:nvPr/>
        </p:nvSpPr>
        <p:spPr>
          <a:xfrm>
            <a:off x="4656667" y="4582849"/>
            <a:ext cx="4326466" cy="111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EE7231-B6F7-CFCF-1394-3614F3F6A38A}"/>
              </a:ext>
            </a:extLst>
          </p:cNvPr>
          <p:cNvSpPr/>
          <p:nvPr/>
        </p:nvSpPr>
        <p:spPr>
          <a:xfrm>
            <a:off x="3997217" y="3326797"/>
            <a:ext cx="659450" cy="1399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E40221-7C2E-A47E-B369-D5B17E9E044A}"/>
              </a:ext>
            </a:extLst>
          </p:cNvPr>
          <p:cNvSpPr/>
          <p:nvPr/>
        </p:nvSpPr>
        <p:spPr>
          <a:xfrm>
            <a:off x="3906867" y="3329972"/>
            <a:ext cx="93199" cy="320040"/>
          </a:xfrm>
          <a:prstGeom prst="rect">
            <a:avLst/>
          </a:prstGeom>
          <a:solidFill>
            <a:srgbClr val="FCE4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DCA2F-AC9C-B318-9180-F0F0AD77CDF9}"/>
              </a:ext>
            </a:extLst>
          </p:cNvPr>
          <p:cNvSpPr txBox="1"/>
          <p:nvPr/>
        </p:nvSpPr>
        <p:spPr>
          <a:xfrm>
            <a:off x="4615887" y="4869919"/>
            <a:ext cx="7576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C00000"/>
                </a:solidFill>
              </a:rPr>
              <a:t>If the concepts are incomplete, the performance will drop significantly!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8843870-5C37-E404-C9F2-760AF46C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1147053"/>
          </a:xfrm>
        </p:spPr>
        <p:txBody>
          <a:bodyPr anchor="t">
            <a:normAutofit/>
          </a:bodyPr>
          <a:lstStyle/>
          <a:p>
            <a:r>
              <a:rPr lang="en-GB" noProof="0" dirty="0"/>
              <a:t>Post-hoc CBMs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D71AFA-2970-C728-9311-17AD4EEEF02F}"/>
              </a:ext>
            </a:extLst>
          </p:cNvPr>
          <p:cNvSpPr txBox="1"/>
          <p:nvPr/>
        </p:nvSpPr>
        <p:spPr>
          <a:xfrm>
            <a:off x="604189" y="182536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33FB562-CC1F-B82E-FA4F-6A887F775061}"/>
              </a:ext>
            </a:extLst>
          </p:cNvPr>
          <p:cNvCxnSpPr>
            <a:cxnSpLocks/>
          </p:cNvCxnSpPr>
          <p:nvPr/>
        </p:nvCxnSpPr>
        <p:spPr>
          <a:xfrm>
            <a:off x="4969946" y="246061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81577CC3-7552-5124-0866-FFAE18483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1151" y="5759040"/>
            <a:ext cx="908476" cy="90251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3B012F1-A598-CC05-687D-F9ADF1724DE7}"/>
              </a:ext>
            </a:extLst>
          </p:cNvPr>
          <p:cNvSpPr txBox="1"/>
          <p:nvPr/>
        </p:nvSpPr>
        <p:spPr>
          <a:xfrm>
            <a:off x="604189" y="6362027"/>
            <a:ext cx="1098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[1</a:t>
            </a:r>
            <a:r>
              <a:rPr lang="en-GB"/>
              <a:t>] </a:t>
            </a:r>
            <a:r>
              <a:rPr lang="en-GB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Yuksekgonul et al</a:t>
            </a:r>
            <a:r>
              <a:rPr lang="en-GB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"</a:t>
            </a:r>
            <a:r>
              <a:rPr lang="en-GB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Post-hoc concept bottleneck models." ICLR (</a:t>
            </a:r>
            <a:r>
              <a:rPr lang="en-GB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2023).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C96838-DBEF-8F3D-A9E9-C1AB12B18C93}"/>
              </a:ext>
            </a:extLst>
          </p:cNvPr>
          <p:cNvSpPr txBox="1"/>
          <p:nvPr/>
        </p:nvSpPr>
        <p:spPr>
          <a:xfrm>
            <a:off x="604189" y="2703642"/>
            <a:ext cx="10115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noProof="0" dirty="0">
                <a:solidFill>
                  <a:srgbClr val="C00000"/>
                </a:solidFill>
              </a:rPr>
              <a:t>Goal</a:t>
            </a:r>
            <a:r>
              <a:rPr lang="en-GB" sz="2000" noProof="0" dirty="0"/>
              <a:t>: learn an </a:t>
            </a:r>
            <a:r>
              <a:rPr lang="en-GB" sz="2000" b="1" noProof="0" dirty="0">
                <a:solidFill>
                  <a:srgbClr val="C00000"/>
                </a:solidFill>
              </a:rPr>
              <a:t>interpretable model </a:t>
            </a:r>
            <a:r>
              <a:rPr lang="en-GB" sz="2000" noProof="0" dirty="0"/>
              <a:t>mapping </a:t>
            </a:r>
            <a:r>
              <a:rPr lang="en-GB" sz="2000" b="1" noProof="0" dirty="0">
                <a:solidFill>
                  <a:srgbClr val="C00000"/>
                </a:solidFill>
              </a:rPr>
              <a:t>concept similarity scores</a:t>
            </a:r>
            <a:r>
              <a:rPr lang="en-GB" sz="2000" noProof="0" dirty="0"/>
              <a:t> to </a:t>
            </a:r>
            <a:r>
              <a:rPr lang="en-GB" sz="2000" b="1" noProof="0" dirty="0">
                <a:solidFill>
                  <a:srgbClr val="C00000"/>
                </a:solidFill>
              </a:rPr>
              <a:t>task labels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8DA2C7-6A82-0DF0-3511-F18E0632A2E5}"/>
              </a:ext>
            </a:extLst>
          </p:cNvPr>
          <p:cNvSpPr txBox="1"/>
          <p:nvPr/>
        </p:nvSpPr>
        <p:spPr>
          <a:xfrm>
            <a:off x="739361" y="5875868"/>
            <a:ext cx="1084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Step 3</a:t>
            </a:r>
            <a:r>
              <a:rPr lang="en-GB" dirty="0"/>
              <a:t>: learn an interpretable predictor from the concept scores to the task labels</a:t>
            </a:r>
          </a:p>
        </p:txBody>
      </p:sp>
    </p:spTree>
    <p:extLst>
      <p:ext uri="{BB962C8B-B14F-4D97-AF65-F5344CB8AC3E}">
        <p14:creationId xmlns:p14="http://schemas.microsoft.com/office/powerpoint/2010/main" val="21092954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4CAB7-88AF-DDAA-6CEF-D882989B9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072A8B-28F8-0E6B-1919-8EB994479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A0FA88-C8F4-C027-5F66-F5ADA3BF7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379" y="3222981"/>
            <a:ext cx="5915211" cy="24754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9B76C3-9944-CEB3-BCC5-6E5DEF761E70}"/>
              </a:ext>
            </a:extLst>
          </p:cNvPr>
          <p:cNvSpPr/>
          <p:nvPr/>
        </p:nvSpPr>
        <p:spPr>
          <a:xfrm>
            <a:off x="3997217" y="3326794"/>
            <a:ext cx="659450" cy="1399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F11A78-F076-7D0A-582E-86E7F5EF77C2}"/>
              </a:ext>
            </a:extLst>
          </p:cNvPr>
          <p:cNvSpPr/>
          <p:nvPr/>
        </p:nvSpPr>
        <p:spPr>
          <a:xfrm>
            <a:off x="3906867" y="3329969"/>
            <a:ext cx="93199" cy="320040"/>
          </a:xfrm>
          <a:prstGeom prst="rect">
            <a:avLst/>
          </a:prstGeom>
          <a:solidFill>
            <a:srgbClr val="FCE4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B73071C-65EF-BA26-94BB-9570CE803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1147053"/>
          </a:xfrm>
        </p:spPr>
        <p:txBody>
          <a:bodyPr anchor="t">
            <a:normAutofit/>
          </a:bodyPr>
          <a:lstStyle/>
          <a:p>
            <a:r>
              <a:rPr lang="en-GB" noProof="0" dirty="0"/>
              <a:t>Post-hoc CBMs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B6B0DE-A1A1-A583-D820-CDAB7EC44321}"/>
              </a:ext>
            </a:extLst>
          </p:cNvPr>
          <p:cNvSpPr txBox="1"/>
          <p:nvPr/>
        </p:nvSpPr>
        <p:spPr>
          <a:xfrm>
            <a:off x="604189" y="182536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427944D-7543-EEC0-9C7D-089C2ACB9758}"/>
              </a:ext>
            </a:extLst>
          </p:cNvPr>
          <p:cNvCxnSpPr>
            <a:cxnSpLocks/>
          </p:cNvCxnSpPr>
          <p:nvPr/>
        </p:nvCxnSpPr>
        <p:spPr>
          <a:xfrm>
            <a:off x="4969946" y="246061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70C2A992-CFE6-933C-D6BA-43251B2C8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1151" y="5759040"/>
            <a:ext cx="908476" cy="9025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9613FCF-D3D7-AAD2-0F18-9033AE113CF5}"/>
              </a:ext>
            </a:extLst>
          </p:cNvPr>
          <p:cNvSpPr txBox="1"/>
          <p:nvPr/>
        </p:nvSpPr>
        <p:spPr>
          <a:xfrm>
            <a:off x="604189" y="6362027"/>
            <a:ext cx="1098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[1</a:t>
            </a:r>
            <a:r>
              <a:rPr lang="en-GB"/>
              <a:t>] </a:t>
            </a:r>
            <a:r>
              <a:rPr lang="en-GB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Yuksekgonul et al</a:t>
            </a:r>
            <a:r>
              <a:rPr lang="en-GB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"</a:t>
            </a:r>
            <a:r>
              <a:rPr lang="en-GB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Post-hoc concept bottleneck models." ICLR (</a:t>
            </a:r>
            <a:r>
              <a:rPr lang="en-GB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2023).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FA543B-2981-040C-4510-D30FA6ED67E0}"/>
              </a:ext>
            </a:extLst>
          </p:cNvPr>
          <p:cNvSpPr txBox="1"/>
          <p:nvPr/>
        </p:nvSpPr>
        <p:spPr>
          <a:xfrm>
            <a:off x="604189" y="2703642"/>
            <a:ext cx="10115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noProof="0" dirty="0">
                <a:solidFill>
                  <a:srgbClr val="C00000"/>
                </a:solidFill>
              </a:rPr>
              <a:t>Goal</a:t>
            </a:r>
            <a:r>
              <a:rPr lang="en-GB" sz="2000" noProof="0" dirty="0"/>
              <a:t>: learn an </a:t>
            </a:r>
            <a:r>
              <a:rPr lang="en-GB" sz="2000" b="1" noProof="0" dirty="0">
                <a:solidFill>
                  <a:srgbClr val="C00000"/>
                </a:solidFill>
              </a:rPr>
              <a:t>interpretable model </a:t>
            </a:r>
            <a:r>
              <a:rPr lang="en-GB" sz="2000" noProof="0" dirty="0"/>
              <a:t>mapping </a:t>
            </a:r>
            <a:r>
              <a:rPr lang="en-GB" sz="2000" b="1" noProof="0" dirty="0">
                <a:solidFill>
                  <a:srgbClr val="C00000"/>
                </a:solidFill>
              </a:rPr>
              <a:t>concept similarity scores</a:t>
            </a:r>
            <a:r>
              <a:rPr lang="en-GB" sz="2000" noProof="0" dirty="0"/>
              <a:t> to </a:t>
            </a:r>
            <a:r>
              <a:rPr lang="en-GB" sz="2000" b="1" noProof="0" dirty="0">
                <a:solidFill>
                  <a:srgbClr val="C00000"/>
                </a:solidFill>
              </a:rPr>
              <a:t>task labels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EBFD42-6B1C-6273-357F-F03E1F31B1F3}"/>
              </a:ext>
            </a:extLst>
          </p:cNvPr>
          <p:cNvSpPr txBox="1"/>
          <p:nvPr/>
        </p:nvSpPr>
        <p:spPr>
          <a:xfrm>
            <a:off x="739361" y="5875868"/>
            <a:ext cx="1084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Step 4 (optional)</a:t>
            </a:r>
            <a:r>
              <a:rPr lang="en-GB" dirty="0"/>
              <a:t>: fit a residual model if the concepts are incomplete</a:t>
            </a:r>
          </a:p>
        </p:txBody>
      </p:sp>
    </p:spTree>
    <p:extLst>
      <p:ext uri="{BB962C8B-B14F-4D97-AF65-F5344CB8AC3E}">
        <p14:creationId xmlns:p14="http://schemas.microsoft.com/office/powerpoint/2010/main" val="4057217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02538-9C52-E598-A99D-8ED6EA13A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0F1EA2-DCD4-4412-5386-0C5CE5F317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80" cy="6858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967518-807D-BD4C-6F19-6107D673F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dirty="0"/>
              <a:t>Tutorial outline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B4591-7CED-FAC1-1339-0CA90DC23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/>
              <a:t>Introduction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/>
              <a:t>Supervised Concept Learning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/>
              <a:t>Concept Interventions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rgbClr val="C00000"/>
                </a:solidFill>
              </a:rPr>
              <a:t>Q&amp;A + Break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/>
              <a:t>Unsupervised Concept Learning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/>
              <a:t>Reasoning With Concepts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/>
              <a:t>Future Directions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rgbClr val="C00000"/>
                </a:solidFill>
              </a:rPr>
              <a:t>Q&amp;A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C46BF-4C74-87AA-DAB1-A9C3BECB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91741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C2495-CE1B-E891-FD61-9D4CFB070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EC120-8621-ECA9-0278-868A530F5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2B161A-8552-696D-4E87-48B409560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997" y="2786498"/>
            <a:ext cx="7823421" cy="327403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D93BD9F-3BD9-48A6-668A-590AB42C92BD}"/>
              </a:ext>
            </a:extLst>
          </p:cNvPr>
          <p:cNvSpPr/>
          <p:nvPr/>
        </p:nvSpPr>
        <p:spPr>
          <a:xfrm>
            <a:off x="3384833" y="2786498"/>
            <a:ext cx="872645" cy="202500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D677378-ECC1-995B-D51E-D2866CB3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1147053"/>
          </a:xfrm>
        </p:spPr>
        <p:txBody>
          <a:bodyPr anchor="t">
            <a:normAutofit/>
          </a:bodyPr>
          <a:lstStyle/>
          <a:p>
            <a:r>
              <a:rPr lang="en-GB" noProof="0" dirty="0"/>
              <a:t>Post-hoc CBMs without concept sets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5E7655D-BDBA-745F-B27D-980C70586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1151" y="5759040"/>
            <a:ext cx="908476" cy="9025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C31DA31-02B5-04E8-19B7-810D9D2A9F08}"/>
              </a:ext>
            </a:extLst>
          </p:cNvPr>
          <p:cNvSpPr txBox="1"/>
          <p:nvPr/>
        </p:nvSpPr>
        <p:spPr>
          <a:xfrm>
            <a:off x="604189" y="6362027"/>
            <a:ext cx="1098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[1</a:t>
            </a:r>
            <a:r>
              <a:rPr lang="en-GB"/>
              <a:t>] </a:t>
            </a:r>
            <a:r>
              <a:rPr lang="en-GB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Yuksekgonul et al</a:t>
            </a:r>
            <a:r>
              <a:rPr lang="en-GB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"</a:t>
            </a:r>
            <a:r>
              <a:rPr lang="en-GB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Post-hoc concept bottleneck models." ICLR (</a:t>
            </a:r>
            <a:r>
              <a:rPr lang="en-GB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2023).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7A5FE9-74C0-EDD8-BF7A-E15372FBFC80}"/>
              </a:ext>
            </a:extLst>
          </p:cNvPr>
          <p:cNvSpPr txBox="1"/>
          <p:nvPr/>
        </p:nvSpPr>
        <p:spPr>
          <a:xfrm>
            <a:off x="652371" y="1824122"/>
            <a:ext cx="10115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noProof="0" dirty="0"/>
              <a:t>Post-hoc CBMs can be learnt </a:t>
            </a:r>
            <a:r>
              <a:rPr lang="en-GB" sz="2400" b="1" noProof="0" dirty="0">
                <a:solidFill>
                  <a:srgbClr val="C00000"/>
                </a:solidFill>
              </a:rPr>
              <a:t>without concept sets </a:t>
            </a:r>
            <a:r>
              <a:rPr lang="en-GB" sz="2400" noProof="0" dirty="0"/>
              <a:t>if we have access to </a:t>
            </a:r>
            <a:r>
              <a:rPr lang="en-GB" sz="2400" b="1" noProof="0" dirty="0">
                <a:solidFill>
                  <a:srgbClr val="C00000"/>
                </a:solidFill>
              </a:rPr>
              <a:t>language-based concepts </a:t>
            </a:r>
            <a:r>
              <a:rPr lang="en-GB" sz="2400" noProof="0" dirty="0"/>
              <a:t>together with a </a:t>
            </a:r>
            <a:r>
              <a:rPr lang="en-GB" sz="2400" b="1" noProof="0" dirty="0">
                <a:solidFill>
                  <a:srgbClr val="C00000"/>
                </a:solidFill>
              </a:rPr>
              <a:t>multimodal model</a:t>
            </a:r>
            <a:endParaRPr lang="en-GB" sz="2400" noProof="0" dirty="0"/>
          </a:p>
        </p:txBody>
      </p:sp>
    </p:spTree>
    <p:extLst>
      <p:ext uri="{BB962C8B-B14F-4D97-AF65-F5344CB8AC3E}">
        <p14:creationId xmlns:p14="http://schemas.microsoft.com/office/powerpoint/2010/main" val="306433533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727B0-8CBB-2411-C4B6-0A10D053D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949A0-70DF-5626-B74A-453BFF8FA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/>
              <a:t>Speed-dating with CBM’s Friends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F6446-9659-489A-9A48-3B1EB7E65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F62AC57-E7F5-EAD1-32A1-C2F9C29DA89B}"/>
              </a:ext>
            </a:extLst>
          </p:cNvPr>
          <p:cNvSpPr>
            <a:spLocks noChangeAspect="1"/>
          </p:cNvSpPr>
          <p:nvPr/>
        </p:nvSpPr>
        <p:spPr>
          <a:xfrm>
            <a:off x="5024864" y="1794753"/>
            <a:ext cx="2142272" cy="2142272"/>
          </a:xfrm>
          <a:custGeom>
            <a:avLst/>
            <a:gdLst>
              <a:gd name="connsiteX0" fmla="*/ 0 w 2142272"/>
              <a:gd name="connsiteY0" fmla="*/ 1071136 h 2142272"/>
              <a:gd name="connsiteX1" fmla="*/ 1071136 w 2142272"/>
              <a:gd name="connsiteY1" fmla="*/ 0 h 2142272"/>
              <a:gd name="connsiteX2" fmla="*/ 2142272 w 2142272"/>
              <a:gd name="connsiteY2" fmla="*/ 1071136 h 2142272"/>
              <a:gd name="connsiteX3" fmla="*/ 1071136 w 2142272"/>
              <a:gd name="connsiteY3" fmla="*/ 2142272 h 2142272"/>
              <a:gd name="connsiteX4" fmla="*/ 0 w 2142272"/>
              <a:gd name="connsiteY4" fmla="*/ 1071136 h 2142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2272" h="2142272" fill="none" extrusionOk="0">
                <a:moveTo>
                  <a:pt x="0" y="1071136"/>
                </a:moveTo>
                <a:cubicBezTo>
                  <a:pt x="29101" y="483016"/>
                  <a:pt x="533858" y="-111737"/>
                  <a:pt x="1071136" y="0"/>
                </a:cubicBezTo>
                <a:cubicBezTo>
                  <a:pt x="1576857" y="-13147"/>
                  <a:pt x="2125254" y="495586"/>
                  <a:pt x="2142272" y="1071136"/>
                </a:cubicBezTo>
                <a:cubicBezTo>
                  <a:pt x="2125829" y="1505899"/>
                  <a:pt x="1650751" y="2158889"/>
                  <a:pt x="1071136" y="2142272"/>
                </a:cubicBezTo>
                <a:cubicBezTo>
                  <a:pt x="535094" y="2173360"/>
                  <a:pt x="71651" y="1679936"/>
                  <a:pt x="0" y="1071136"/>
                </a:cubicBezTo>
                <a:close/>
              </a:path>
              <a:path w="2142272" h="2142272" stroke="0" extrusionOk="0">
                <a:moveTo>
                  <a:pt x="0" y="1071136"/>
                </a:moveTo>
                <a:cubicBezTo>
                  <a:pt x="-58016" y="443778"/>
                  <a:pt x="444054" y="13328"/>
                  <a:pt x="1071136" y="0"/>
                </a:cubicBezTo>
                <a:cubicBezTo>
                  <a:pt x="1678187" y="3259"/>
                  <a:pt x="2071644" y="481810"/>
                  <a:pt x="2142272" y="1071136"/>
                </a:cubicBezTo>
                <a:cubicBezTo>
                  <a:pt x="2106390" y="1697749"/>
                  <a:pt x="1650369" y="2210473"/>
                  <a:pt x="1071136" y="2142272"/>
                </a:cubicBezTo>
                <a:cubicBezTo>
                  <a:pt x="396471" y="2096810"/>
                  <a:pt x="119311" y="1719716"/>
                  <a:pt x="0" y="107113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noProof="0"/>
              <a:t>CBMs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7ABEFD4-392D-4A80-0F2A-4E032ABD124D}"/>
              </a:ext>
            </a:extLst>
          </p:cNvPr>
          <p:cNvSpPr>
            <a:spLocks noChangeAspect="1"/>
          </p:cNvSpPr>
          <p:nvPr/>
        </p:nvSpPr>
        <p:spPr>
          <a:xfrm>
            <a:off x="652370" y="5063247"/>
            <a:ext cx="1518279" cy="1518279"/>
          </a:xfrm>
          <a:custGeom>
            <a:avLst/>
            <a:gdLst>
              <a:gd name="connsiteX0" fmla="*/ 0 w 1518279"/>
              <a:gd name="connsiteY0" fmla="*/ 759140 h 1518279"/>
              <a:gd name="connsiteX1" fmla="*/ 759140 w 1518279"/>
              <a:gd name="connsiteY1" fmla="*/ 0 h 1518279"/>
              <a:gd name="connsiteX2" fmla="*/ 1518280 w 1518279"/>
              <a:gd name="connsiteY2" fmla="*/ 759140 h 1518279"/>
              <a:gd name="connsiteX3" fmla="*/ 759140 w 1518279"/>
              <a:gd name="connsiteY3" fmla="*/ 1518280 h 1518279"/>
              <a:gd name="connsiteX4" fmla="*/ 0 w 1518279"/>
              <a:gd name="connsiteY4" fmla="*/ 759140 h 151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8279" h="1518279" fill="none" extrusionOk="0">
                <a:moveTo>
                  <a:pt x="0" y="759140"/>
                </a:moveTo>
                <a:cubicBezTo>
                  <a:pt x="62557" y="392158"/>
                  <a:pt x="264070" y="-95069"/>
                  <a:pt x="759140" y="0"/>
                </a:cubicBezTo>
                <a:cubicBezTo>
                  <a:pt x="1053383" y="7850"/>
                  <a:pt x="1494499" y="435979"/>
                  <a:pt x="1518280" y="759140"/>
                </a:cubicBezTo>
                <a:cubicBezTo>
                  <a:pt x="1518478" y="1119396"/>
                  <a:pt x="1167133" y="1522136"/>
                  <a:pt x="759140" y="1518280"/>
                </a:cubicBezTo>
                <a:cubicBezTo>
                  <a:pt x="296798" y="1462539"/>
                  <a:pt x="87706" y="1129210"/>
                  <a:pt x="0" y="759140"/>
                </a:cubicBezTo>
                <a:close/>
              </a:path>
              <a:path w="1518279" h="1518279" stroke="0" extrusionOk="0">
                <a:moveTo>
                  <a:pt x="0" y="759140"/>
                </a:moveTo>
                <a:cubicBezTo>
                  <a:pt x="-50679" y="246426"/>
                  <a:pt x="374201" y="-15306"/>
                  <a:pt x="759140" y="0"/>
                </a:cubicBezTo>
                <a:cubicBezTo>
                  <a:pt x="1224940" y="98660"/>
                  <a:pt x="1437861" y="377373"/>
                  <a:pt x="1518280" y="759140"/>
                </a:cubicBezTo>
                <a:cubicBezTo>
                  <a:pt x="1478833" y="1144170"/>
                  <a:pt x="1226229" y="1500504"/>
                  <a:pt x="759140" y="1518280"/>
                </a:cubicBezTo>
                <a:cubicBezTo>
                  <a:pt x="273257" y="1448843"/>
                  <a:pt x="100021" y="1254192"/>
                  <a:pt x="0" y="75914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30000"/>
            </a:schemeClr>
          </a:solidFill>
          <a:ln>
            <a:solidFill>
              <a:schemeClr val="accent3">
                <a:lumMod val="75000"/>
                <a:alpha val="30000"/>
              </a:schemeClr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noProof="0" dirty="0">
                <a:solidFill>
                  <a:sysClr val="windowText" lastClr="000000">
                    <a:alpha val="30000"/>
                  </a:sysClr>
                </a:solidFill>
              </a:rPr>
              <a:t>Concept Embedding Models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B6CDFEF-9A27-D6DD-E05D-8B4D43FA4D1C}"/>
              </a:ext>
            </a:extLst>
          </p:cNvPr>
          <p:cNvSpPr>
            <a:spLocks noChangeAspect="1"/>
          </p:cNvSpPr>
          <p:nvPr/>
        </p:nvSpPr>
        <p:spPr>
          <a:xfrm>
            <a:off x="2953484" y="5339224"/>
            <a:ext cx="1463964" cy="1463964"/>
          </a:xfrm>
          <a:custGeom>
            <a:avLst/>
            <a:gdLst>
              <a:gd name="connsiteX0" fmla="*/ 0 w 1463964"/>
              <a:gd name="connsiteY0" fmla="*/ 731982 h 1463964"/>
              <a:gd name="connsiteX1" fmla="*/ 731982 w 1463964"/>
              <a:gd name="connsiteY1" fmla="*/ 0 h 1463964"/>
              <a:gd name="connsiteX2" fmla="*/ 1463964 w 1463964"/>
              <a:gd name="connsiteY2" fmla="*/ 731982 h 1463964"/>
              <a:gd name="connsiteX3" fmla="*/ 731982 w 1463964"/>
              <a:gd name="connsiteY3" fmla="*/ 1463964 h 1463964"/>
              <a:gd name="connsiteX4" fmla="*/ 0 w 1463964"/>
              <a:gd name="connsiteY4" fmla="*/ 731982 h 1463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964" h="1463964" fill="none" extrusionOk="0">
                <a:moveTo>
                  <a:pt x="0" y="731982"/>
                </a:moveTo>
                <a:cubicBezTo>
                  <a:pt x="71460" y="259800"/>
                  <a:pt x="364972" y="2458"/>
                  <a:pt x="731982" y="0"/>
                </a:cubicBezTo>
                <a:cubicBezTo>
                  <a:pt x="1167112" y="52762"/>
                  <a:pt x="1361010" y="325508"/>
                  <a:pt x="1463964" y="731982"/>
                </a:cubicBezTo>
                <a:cubicBezTo>
                  <a:pt x="1523629" y="1144896"/>
                  <a:pt x="1105042" y="1449724"/>
                  <a:pt x="731982" y="1463964"/>
                </a:cubicBezTo>
                <a:cubicBezTo>
                  <a:pt x="233835" y="1491980"/>
                  <a:pt x="37605" y="1085266"/>
                  <a:pt x="0" y="731982"/>
                </a:cubicBezTo>
                <a:close/>
              </a:path>
              <a:path w="1463964" h="1463964" stroke="0" extrusionOk="0">
                <a:moveTo>
                  <a:pt x="0" y="731982"/>
                </a:moveTo>
                <a:cubicBezTo>
                  <a:pt x="-8039" y="341825"/>
                  <a:pt x="218973" y="-44906"/>
                  <a:pt x="731982" y="0"/>
                </a:cubicBezTo>
                <a:cubicBezTo>
                  <a:pt x="1156254" y="-2954"/>
                  <a:pt x="1449605" y="353872"/>
                  <a:pt x="1463964" y="731982"/>
                </a:cubicBezTo>
                <a:cubicBezTo>
                  <a:pt x="1351493" y="1173835"/>
                  <a:pt x="1107653" y="1497773"/>
                  <a:pt x="731982" y="1463964"/>
                </a:cubicBezTo>
                <a:cubicBezTo>
                  <a:pt x="351972" y="1448269"/>
                  <a:pt x="-117115" y="1163109"/>
                  <a:pt x="0" y="731982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solidFill>
              <a:schemeClr val="accent3">
                <a:lumMod val="75000"/>
                <a:alpha val="30000"/>
              </a:schemeClr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noProof="0" dirty="0">
                <a:solidFill>
                  <a:sysClr val="windowText" lastClr="000000">
                    <a:alpha val="30000"/>
                  </a:sysClr>
                </a:solidFill>
              </a:rPr>
              <a:t>Concept Whitening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1BFD1CC-1FB2-A5D4-3D11-913F67818339}"/>
              </a:ext>
            </a:extLst>
          </p:cNvPr>
          <p:cNvSpPr>
            <a:spLocks noChangeAspect="1"/>
          </p:cNvSpPr>
          <p:nvPr/>
        </p:nvSpPr>
        <p:spPr>
          <a:xfrm>
            <a:off x="9813636" y="5063248"/>
            <a:ext cx="1463964" cy="1463964"/>
          </a:xfrm>
          <a:custGeom>
            <a:avLst/>
            <a:gdLst>
              <a:gd name="connsiteX0" fmla="*/ 0 w 1463964"/>
              <a:gd name="connsiteY0" fmla="*/ 731982 h 1463964"/>
              <a:gd name="connsiteX1" fmla="*/ 731982 w 1463964"/>
              <a:gd name="connsiteY1" fmla="*/ 0 h 1463964"/>
              <a:gd name="connsiteX2" fmla="*/ 1463964 w 1463964"/>
              <a:gd name="connsiteY2" fmla="*/ 731982 h 1463964"/>
              <a:gd name="connsiteX3" fmla="*/ 731982 w 1463964"/>
              <a:gd name="connsiteY3" fmla="*/ 1463964 h 1463964"/>
              <a:gd name="connsiteX4" fmla="*/ 0 w 1463964"/>
              <a:gd name="connsiteY4" fmla="*/ 731982 h 1463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964" h="1463964" fill="none" extrusionOk="0">
                <a:moveTo>
                  <a:pt x="0" y="731982"/>
                </a:moveTo>
                <a:cubicBezTo>
                  <a:pt x="-62191" y="269222"/>
                  <a:pt x="316735" y="-21780"/>
                  <a:pt x="731982" y="0"/>
                </a:cubicBezTo>
                <a:cubicBezTo>
                  <a:pt x="1210712" y="91353"/>
                  <a:pt x="1546504" y="384735"/>
                  <a:pt x="1463964" y="731982"/>
                </a:cubicBezTo>
                <a:cubicBezTo>
                  <a:pt x="1468404" y="1102468"/>
                  <a:pt x="1116917" y="1447896"/>
                  <a:pt x="731982" y="1463964"/>
                </a:cubicBezTo>
                <a:cubicBezTo>
                  <a:pt x="269065" y="1497226"/>
                  <a:pt x="30713" y="1220906"/>
                  <a:pt x="0" y="731982"/>
                </a:cubicBezTo>
                <a:close/>
              </a:path>
              <a:path w="1463964" h="1463964" stroke="0" extrusionOk="0">
                <a:moveTo>
                  <a:pt x="0" y="731982"/>
                </a:moveTo>
                <a:cubicBezTo>
                  <a:pt x="-18670" y="357365"/>
                  <a:pt x="361634" y="-29616"/>
                  <a:pt x="731982" y="0"/>
                </a:cubicBezTo>
                <a:cubicBezTo>
                  <a:pt x="1163823" y="39276"/>
                  <a:pt x="1483320" y="313403"/>
                  <a:pt x="1463964" y="731982"/>
                </a:cubicBezTo>
                <a:cubicBezTo>
                  <a:pt x="1469811" y="1106976"/>
                  <a:pt x="1173242" y="1495727"/>
                  <a:pt x="731982" y="1463964"/>
                </a:cubicBezTo>
                <a:cubicBezTo>
                  <a:pt x="314944" y="1548219"/>
                  <a:pt x="-18658" y="1117906"/>
                  <a:pt x="0" y="73198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809068511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noProof="0" dirty="0">
                <a:solidFill>
                  <a:sysClr val="windowText" lastClr="000000"/>
                </a:solidFill>
              </a:rPr>
              <a:t>Probabilistic CBMs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5FBC1FF-C678-4370-B99A-BFF99CFD0EF7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 flipH="1">
            <a:off x="1411510" y="2865889"/>
            <a:ext cx="3613354" cy="2197358"/>
          </a:xfrm>
          <a:prstGeom prst="straightConnector1">
            <a:avLst/>
          </a:prstGeom>
          <a:ln w="57150">
            <a:solidFill>
              <a:schemeClr val="accent3">
                <a:lumMod val="75000"/>
                <a:alpha val="3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1632715-9DC5-3BBD-4F9F-1D10E61DBCFD}"/>
              </a:ext>
            </a:extLst>
          </p:cNvPr>
          <p:cNvCxnSpPr>
            <a:cxnSpLocks/>
            <a:stCxn id="6" idx="3"/>
            <a:endCxn id="13" idx="0"/>
          </p:cNvCxnSpPr>
          <p:nvPr/>
        </p:nvCxnSpPr>
        <p:spPr>
          <a:xfrm flipH="1">
            <a:off x="3685466" y="3623297"/>
            <a:ext cx="1653126" cy="1715927"/>
          </a:xfrm>
          <a:prstGeom prst="straightConnector1">
            <a:avLst/>
          </a:prstGeom>
          <a:ln w="57150">
            <a:solidFill>
              <a:schemeClr val="accent3">
                <a:lumMod val="75000"/>
                <a:alpha val="3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68B95C-CA0C-65A7-31A2-D8279EA4A065}"/>
              </a:ext>
            </a:extLst>
          </p:cNvPr>
          <p:cNvCxnSpPr>
            <a:cxnSpLocks/>
            <a:stCxn id="6" idx="6"/>
            <a:endCxn id="14" idx="0"/>
          </p:cNvCxnSpPr>
          <p:nvPr/>
        </p:nvCxnSpPr>
        <p:spPr>
          <a:xfrm>
            <a:off x="7167136" y="2865889"/>
            <a:ext cx="3378482" cy="2197359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83EA99B-D107-8B63-45DB-A19077F095D1}"/>
              </a:ext>
            </a:extLst>
          </p:cNvPr>
          <p:cNvSpPr txBox="1"/>
          <p:nvPr/>
        </p:nvSpPr>
        <p:spPr>
          <a:xfrm rot="19718185">
            <a:off x="1093259" y="3652327"/>
            <a:ext cx="4247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noProof="0" dirty="0">
                <a:solidFill>
                  <a:schemeClr val="accent6">
                    <a:lumMod val="75000"/>
                    <a:alpha val="30000"/>
                  </a:schemeClr>
                </a:solidFill>
              </a:rPr>
              <a:t>Interpretability-accuracy </a:t>
            </a:r>
            <a:r>
              <a:rPr lang="en-GB" sz="1400" b="1" noProof="0" dirty="0" err="1">
                <a:solidFill>
                  <a:schemeClr val="accent6">
                    <a:lumMod val="75000"/>
                    <a:alpha val="30000"/>
                  </a:schemeClr>
                </a:solidFill>
              </a:rPr>
              <a:t>Tradeoff</a:t>
            </a:r>
            <a:endParaRPr lang="en-GB" sz="1400" b="1" noProof="0" dirty="0">
              <a:solidFill>
                <a:schemeClr val="accent6">
                  <a:lumMod val="75000"/>
                  <a:alpha val="3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BFE7B3-8900-5CB6-21DD-A46710E776D7}"/>
              </a:ext>
            </a:extLst>
          </p:cNvPr>
          <p:cNvSpPr txBox="1"/>
          <p:nvPr/>
        </p:nvSpPr>
        <p:spPr>
          <a:xfrm rot="18928131">
            <a:off x="3371906" y="4117042"/>
            <a:ext cx="2250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noProof="0" dirty="0">
                <a:solidFill>
                  <a:schemeClr val="accent5">
                    <a:lumMod val="75000"/>
                    <a:alpha val="30000"/>
                  </a:schemeClr>
                </a:solidFill>
              </a:rPr>
              <a:t>Architectural Constraints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F6E706-1B84-EE9E-78D4-330C770B5432}"/>
              </a:ext>
            </a:extLst>
          </p:cNvPr>
          <p:cNvSpPr txBox="1"/>
          <p:nvPr/>
        </p:nvSpPr>
        <p:spPr>
          <a:xfrm rot="1961384">
            <a:off x="6922102" y="3655076"/>
            <a:ext cx="393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noProof="0" dirty="0">
                <a:solidFill>
                  <a:schemeClr val="accent3">
                    <a:lumMod val="75000"/>
                  </a:schemeClr>
                </a:solidFill>
              </a:rPr>
              <a:t>Ambiguity in concept predictions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0EAAACD-4834-9498-62EC-FBF394010A3B}"/>
              </a:ext>
            </a:extLst>
          </p:cNvPr>
          <p:cNvSpPr>
            <a:spLocks noChangeAspect="1"/>
          </p:cNvSpPr>
          <p:nvPr/>
        </p:nvSpPr>
        <p:spPr>
          <a:xfrm>
            <a:off x="7512523" y="5254316"/>
            <a:ext cx="1463964" cy="1463964"/>
          </a:xfrm>
          <a:custGeom>
            <a:avLst/>
            <a:gdLst>
              <a:gd name="connsiteX0" fmla="*/ 0 w 1463964"/>
              <a:gd name="connsiteY0" fmla="*/ 731982 h 1463964"/>
              <a:gd name="connsiteX1" fmla="*/ 731982 w 1463964"/>
              <a:gd name="connsiteY1" fmla="*/ 0 h 1463964"/>
              <a:gd name="connsiteX2" fmla="*/ 1463964 w 1463964"/>
              <a:gd name="connsiteY2" fmla="*/ 731982 h 1463964"/>
              <a:gd name="connsiteX3" fmla="*/ 731982 w 1463964"/>
              <a:gd name="connsiteY3" fmla="*/ 1463964 h 1463964"/>
              <a:gd name="connsiteX4" fmla="*/ 0 w 1463964"/>
              <a:gd name="connsiteY4" fmla="*/ 731982 h 1463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964" h="1463964" fill="none" extrusionOk="0">
                <a:moveTo>
                  <a:pt x="0" y="731982"/>
                </a:moveTo>
                <a:cubicBezTo>
                  <a:pt x="71460" y="259800"/>
                  <a:pt x="364972" y="2458"/>
                  <a:pt x="731982" y="0"/>
                </a:cubicBezTo>
                <a:cubicBezTo>
                  <a:pt x="1167112" y="52762"/>
                  <a:pt x="1361010" y="325508"/>
                  <a:pt x="1463964" y="731982"/>
                </a:cubicBezTo>
                <a:cubicBezTo>
                  <a:pt x="1523629" y="1144896"/>
                  <a:pt x="1105042" y="1449724"/>
                  <a:pt x="731982" y="1463964"/>
                </a:cubicBezTo>
                <a:cubicBezTo>
                  <a:pt x="233835" y="1491980"/>
                  <a:pt x="37605" y="1085266"/>
                  <a:pt x="0" y="731982"/>
                </a:cubicBezTo>
                <a:close/>
              </a:path>
              <a:path w="1463964" h="1463964" stroke="0" extrusionOk="0">
                <a:moveTo>
                  <a:pt x="0" y="731982"/>
                </a:moveTo>
                <a:cubicBezTo>
                  <a:pt x="-8039" y="341825"/>
                  <a:pt x="218973" y="-44906"/>
                  <a:pt x="731982" y="0"/>
                </a:cubicBezTo>
                <a:cubicBezTo>
                  <a:pt x="1156254" y="-2954"/>
                  <a:pt x="1449605" y="353872"/>
                  <a:pt x="1463964" y="731982"/>
                </a:cubicBezTo>
                <a:cubicBezTo>
                  <a:pt x="1351493" y="1173835"/>
                  <a:pt x="1107653" y="1497773"/>
                  <a:pt x="731982" y="1463964"/>
                </a:cubicBezTo>
                <a:cubicBezTo>
                  <a:pt x="351972" y="1448269"/>
                  <a:pt x="-117115" y="1163109"/>
                  <a:pt x="0" y="7319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30000"/>
            </a:schemeClr>
          </a:solidFill>
          <a:ln>
            <a:solidFill>
              <a:schemeClr val="accent3">
                <a:lumMod val="75000"/>
                <a:alpha val="30000"/>
              </a:schemeClr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noProof="0" dirty="0">
                <a:solidFill>
                  <a:sysClr val="windowText" lastClr="000000">
                    <a:alpha val="30000"/>
                  </a:sysClr>
                </a:solidFill>
              </a:rPr>
              <a:t>Post-hoc CBMs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0DD29C-F64B-2785-B2F8-D2A02E76726A}"/>
              </a:ext>
            </a:extLst>
          </p:cNvPr>
          <p:cNvSpPr txBox="1"/>
          <p:nvPr/>
        </p:nvSpPr>
        <p:spPr>
          <a:xfrm rot="2915833">
            <a:off x="6674858" y="4080703"/>
            <a:ext cx="1883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noProof="0" dirty="0">
                <a:solidFill>
                  <a:schemeClr val="accent1">
                    <a:lumMod val="75000"/>
                    <a:alpha val="30000"/>
                  </a:schemeClr>
                </a:solidFill>
              </a:rPr>
              <a:t>Training  Constraints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940451B-9F84-A0DF-66B6-C4A86E2E1D7A}"/>
              </a:ext>
            </a:extLst>
          </p:cNvPr>
          <p:cNvCxnSpPr>
            <a:cxnSpLocks/>
            <a:stCxn id="6" idx="5"/>
            <a:endCxn id="22" idx="0"/>
          </p:cNvCxnSpPr>
          <p:nvPr/>
        </p:nvCxnSpPr>
        <p:spPr>
          <a:xfrm>
            <a:off x="6853408" y="3623297"/>
            <a:ext cx="1391097" cy="1631019"/>
          </a:xfrm>
          <a:prstGeom prst="straightConnector1">
            <a:avLst/>
          </a:prstGeom>
          <a:ln w="57150">
            <a:solidFill>
              <a:schemeClr val="accent3">
                <a:lumMod val="75000"/>
                <a:alpha val="3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14685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EED48E-3A69-21B5-06E3-091ADD0B4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828" y="5727955"/>
            <a:ext cx="908476" cy="9084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EA1927A-02D8-2F3D-F9AA-5EC281B797B4}"/>
              </a:ext>
            </a:extLst>
          </p:cNvPr>
          <p:cNvSpPr txBox="1"/>
          <p:nvPr/>
        </p:nvSpPr>
        <p:spPr>
          <a:xfrm>
            <a:off x="604189" y="2703645"/>
            <a:ext cx="1011551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noProof="0" dirty="0"/>
              <a:t>CBMs </a:t>
            </a:r>
            <a:r>
              <a:rPr lang="en-GB" sz="2000" b="1" noProof="0" dirty="0">
                <a:solidFill>
                  <a:schemeClr val="accent2">
                    <a:lumMod val="75000"/>
                  </a:schemeClr>
                </a:solidFill>
              </a:rPr>
              <a:t>must predict concepts </a:t>
            </a:r>
            <a:r>
              <a:rPr lang="en-GB" sz="2000" noProof="0" dirty="0"/>
              <a:t>for all samples even they are </a:t>
            </a:r>
            <a:r>
              <a:rPr lang="en-GB" sz="2000" b="1" noProof="0" dirty="0">
                <a:solidFill>
                  <a:schemeClr val="accent2">
                    <a:lumMod val="75000"/>
                  </a:schemeClr>
                </a:solidFill>
              </a:rPr>
              <a:t>ambiguous</a:t>
            </a:r>
            <a:endParaRPr lang="en-GB" sz="2000" noProof="0" dirty="0"/>
          </a:p>
          <a:p>
            <a:endParaRPr lang="en-GB" sz="2000" noProof="0" dirty="0"/>
          </a:p>
          <a:p>
            <a:endParaRPr lang="en-GB" sz="2000" noProof="0" dirty="0"/>
          </a:p>
          <a:p>
            <a:endParaRPr lang="en-GB" sz="2000" noProof="0" dirty="0"/>
          </a:p>
          <a:p>
            <a:endParaRPr lang="en-GB" sz="2000" noProof="0" dirty="0"/>
          </a:p>
          <a:p>
            <a:endParaRPr lang="en-GB" sz="2000" noProof="0" dirty="0"/>
          </a:p>
          <a:p>
            <a:endParaRPr lang="en-GB" sz="2000" noProof="0" dirty="0"/>
          </a:p>
          <a:p>
            <a:endParaRPr lang="en-GB" sz="2000" noProof="0" dirty="0"/>
          </a:p>
          <a:p>
            <a:endParaRPr lang="en-GB" sz="2000" noProof="0" dirty="0"/>
          </a:p>
          <a:p>
            <a:endParaRPr lang="en-GB" sz="2000" noProof="0" dirty="0"/>
          </a:p>
          <a:p>
            <a:r>
              <a:rPr lang="en-GB" sz="2000" noProof="0" dirty="0"/>
              <a:t>The cross-entropy loss </a:t>
            </a:r>
            <a:r>
              <a:rPr lang="en-GB" sz="2000" b="1" noProof="0" dirty="0">
                <a:solidFill>
                  <a:srgbClr val="C00000"/>
                </a:solidFill>
              </a:rPr>
              <a:t>does not encourage the concept predictor to be uncertain</a:t>
            </a:r>
            <a:endParaRPr lang="en-GB" sz="20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20ADDB-03B7-8B47-83ED-26306F4AA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Probabilistic CBMs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02C2D-8B48-FBBE-AD0B-056BAE80B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8C3A3B-EC84-32B5-48C5-BA2313C0C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259" y="3222985"/>
            <a:ext cx="3367478" cy="24559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A47818-1635-A9A5-8FB0-1973A4FFD33E}"/>
              </a:ext>
            </a:extLst>
          </p:cNvPr>
          <p:cNvSpPr txBox="1"/>
          <p:nvPr/>
        </p:nvSpPr>
        <p:spPr>
          <a:xfrm>
            <a:off x="652371" y="6411781"/>
            <a:ext cx="1098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[1</a:t>
            </a:r>
            <a:r>
              <a:rPr lang="en-GB"/>
              <a:t>] </a:t>
            </a:r>
            <a:r>
              <a:rPr lang="en-GB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Kim </a:t>
            </a:r>
            <a:r>
              <a:rPr lang="en-GB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 al. "Probabilistic Concept Bottleneck Models." ICML (</a:t>
            </a:r>
            <a:r>
              <a:rPr lang="en-GB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2023).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35F61E-581D-71B4-B492-EA92EC69CF0C}"/>
              </a:ext>
            </a:extLst>
          </p:cNvPr>
          <p:cNvSpPr txBox="1"/>
          <p:nvPr/>
        </p:nvSpPr>
        <p:spPr>
          <a:xfrm>
            <a:off x="604189" y="182536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Limitation being addressed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6BBC9C-8340-4996-3444-4B127B358B79}"/>
              </a:ext>
            </a:extLst>
          </p:cNvPr>
          <p:cNvCxnSpPr>
            <a:cxnSpLocks/>
          </p:cNvCxnSpPr>
          <p:nvPr/>
        </p:nvCxnSpPr>
        <p:spPr>
          <a:xfrm>
            <a:off x="4969946" y="246061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00826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8CB81-0736-23AB-3D49-BA283C756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8FCA719-AC3A-E0DD-A617-2D927C26FA28}"/>
              </a:ext>
            </a:extLst>
          </p:cNvPr>
          <p:cNvSpPr txBox="1"/>
          <p:nvPr/>
        </p:nvSpPr>
        <p:spPr>
          <a:xfrm>
            <a:off x="604189" y="2703643"/>
            <a:ext cx="105790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noProof="0" dirty="0"/>
              <a:t>Use </a:t>
            </a:r>
            <a:r>
              <a:rPr lang="en-GB" sz="2000" b="1" noProof="0" dirty="0">
                <a:solidFill>
                  <a:srgbClr val="C00000"/>
                </a:solidFill>
              </a:rPr>
              <a:t>probabilistic embeddings </a:t>
            </a:r>
            <a:r>
              <a:rPr lang="en-GB" sz="2000" noProof="0" dirty="0"/>
              <a:t>that enable </a:t>
            </a:r>
            <a:r>
              <a:rPr lang="en-GB" sz="2000" b="1" noProof="0" dirty="0">
                <a:solidFill>
                  <a:srgbClr val="C00000"/>
                </a:solidFill>
              </a:rPr>
              <a:t>uncertainty estimation </a:t>
            </a:r>
            <a:r>
              <a:rPr lang="en-GB" sz="2000" noProof="0" dirty="0"/>
              <a:t>of each concept!</a:t>
            </a:r>
          </a:p>
          <a:p>
            <a:endParaRPr lang="en-GB" sz="2000" noProof="0" dirty="0"/>
          </a:p>
          <a:p>
            <a:r>
              <a:rPr lang="en-GB" sz="2000" noProof="0" dirty="0"/>
              <a:t>Learn a </a:t>
            </a:r>
            <a:r>
              <a:rPr lang="en-GB" sz="2000" b="1" noProof="0" dirty="0">
                <a:solidFill>
                  <a:srgbClr val="C00000"/>
                </a:solidFill>
              </a:rPr>
              <a:t>distribution over concept embeddings </a:t>
            </a:r>
            <a:r>
              <a:rPr lang="en-GB" sz="2000" noProof="0" dirty="0"/>
              <a:t>and use its</a:t>
            </a:r>
            <a:r>
              <a:rPr lang="en-GB" sz="2000" b="1" noProof="0" dirty="0">
                <a:solidFill>
                  <a:srgbClr val="C00000"/>
                </a:solidFill>
              </a:rPr>
              <a:t> variance </a:t>
            </a:r>
            <a:r>
              <a:rPr lang="en-GB" sz="2000" noProof="0" dirty="0"/>
              <a:t>to estimate </a:t>
            </a:r>
            <a:r>
              <a:rPr lang="en-GB" sz="2000" b="1" noProof="0" dirty="0">
                <a:solidFill>
                  <a:srgbClr val="C00000"/>
                </a:solidFill>
              </a:rPr>
              <a:t>uncertainty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FC239F-F5AE-1E97-9653-0138A3330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7C4427-3E25-1CB3-BEE6-7A5A77E89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641" y="3913700"/>
            <a:ext cx="7589892" cy="228512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973BCF0-4A37-3402-DAD0-021079E5B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1147053"/>
          </a:xfrm>
        </p:spPr>
        <p:txBody>
          <a:bodyPr anchor="t">
            <a:normAutofit/>
          </a:bodyPr>
          <a:lstStyle/>
          <a:p>
            <a:r>
              <a:rPr lang="en-GB" noProof="0" dirty="0"/>
              <a:t>Probabilistic CBMs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A4E063-48FE-B510-4CFD-BBD819CD8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828" y="5727955"/>
            <a:ext cx="908476" cy="9084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7BC6AE-DBF2-23C7-0D12-77A7D77F0FBA}"/>
              </a:ext>
            </a:extLst>
          </p:cNvPr>
          <p:cNvSpPr txBox="1"/>
          <p:nvPr/>
        </p:nvSpPr>
        <p:spPr>
          <a:xfrm>
            <a:off x="652371" y="6411781"/>
            <a:ext cx="1098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[1</a:t>
            </a:r>
            <a:r>
              <a:rPr lang="en-GB"/>
              <a:t>] </a:t>
            </a:r>
            <a:r>
              <a:rPr lang="en-GB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Kim </a:t>
            </a:r>
            <a:r>
              <a:rPr lang="en-GB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 al. "Probabilistic Concept Bottleneck Models." ICML (</a:t>
            </a:r>
            <a:r>
              <a:rPr lang="en-GB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2023).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7DAF3E-795E-3EEE-6E19-B25733C40A38}"/>
              </a:ext>
            </a:extLst>
          </p:cNvPr>
          <p:cNvSpPr txBox="1"/>
          <p:nvPr/>
        </p:nvSpPr>
        <p:spPr>
          <a:xfrm>
            <a:off x="604189" y="182536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680952-A429-6693-CF78-3371CC6972DB}"/>
              </a:ext>
            </a:extLst>
          </p:cNvPr>
          <p:cNvCxnSpPr>
            <a:cxnSpLocks/>
          </p:cNvCxnSpPr>
          <p:nvPr/>
        </p:nvCxnSpPr>
        <p:spPr>
          <a:xfrm>
            <a:off x="4969946" y="246061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64613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5E25F-B3D4-6752-305C-E3C8F6A32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9EFCD37-9E55-02B0-09D1-C4A97E56C3EC}"/>
                  </a:ext>
                </a:extLst>
              </p:cNvPr>
              <p:cNvSpPr txBox="1"/>
              <p:nvPr/>
            </p:nvSpPr>
            <p:spPr>
              <a:xfrm>
                <a:off x="604189" y="2703642"/>
                <a:ext cx="10115519" cy="767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noProof="0" dirty="0"/>
                  <a:t>Each </a:t>
                </a:r>
                <a:r>
                  <a:rPr lang="en-GB" sz="2000" b="1" noProof="0" dirty="0">
                    <a:solidFill>
                      <a:srgbClr val="C00000"/>
                    </a:solidFill>
                  </a:rPr>
                  <a:t>Probabilistic Embedding Module (PEM) </a:t>
                </a:r>
                <a:r>
                  <a:rPr lang="en-GB" sz="2000" noProof="0" dirty="0"/>
                  <a:t>generates a </a:t>
                </a:r>
                <a:r>
                  <a:rPr lang="en-GB" sz="2000" b="1" noProof="0" dirty="0">
                    <a:solidFill>
                      <a:srgbClr val="C00000"/>
                    </a:solidFill>
                  </a:rPr>
                  <a:t>mean</a:t>
                </a:r>
                <a:r>
                  <a:rPr lang="en-GB" sz="2000" noProof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noProof="0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sSub>
                          <m:sSubPr>
                            <m:ctrlPr>
                              <a:rPr lang="en-GB" sz="2000" b="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noProof="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GB" sz="2000" b="0" i="1" noProof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sz="2000" noProof="0" dirty="0"/>
                  <a:t> and a </a:t>
                </a:r>
                <a:r>
                  <a:rPr lang="en-GB" sz="2000" b="1" noProof="0" dirty="0">
                    <a:solidFill>
                      <a:srgbClr val="C00000"/>
                    </a:solidFill>
                  </a:rPr>
                  <a:t>variance</a:t>
                </a:r>
                <a:r>
                  <a:rPr lang="en-GB" sz="2000" noProof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noProof="0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GB" sz="200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i="1" noProof="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GB" sz="2000" i="1" noProof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GB" sz="2000" i="1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noProof="0" dirty="0"/>
                  <a:t>for the concept embedding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9EFCD37-9E55-02B0-09D1-C4A97E56C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89" y="2703642"/>
                <a:ext cx="10115519" cy="767518"/>
              </a:xfrm>
              <a:prstGeom prst="rect">
                <a:avLst/>
              </a:prstGeom>
              <a:blipFill>
                <a:blip r:embed="rId3"/>
                <a:stretch>
                  <a:fillRect l="-603" t="-4000" b="-10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3125EB-A876-E73A-3488-9A85938BF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A0359DD-14AA-E5D7-5DC0-C7ABDA70C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935" y="5822969"/>
            <a:ext cx="3086100" cy="5715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3DAD8DB-5A95-B835-106E-08CCB0E61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1147053"/>
          </a:xfrm>
        </p:spPr>
        <p:txBody>
          <a:bodyPr anchor="t">
            <a:normAutofit/>
          </a:bodyPr>
          <a:lstStyle/>
          <a:p>
            <a:r>
              <a:rPr lang="en-GB" noProof="0" dirty="0"/>
              <a:t>Probabilistic CBMs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178440-1ECF-768E-7D41-A19B9DF7F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4828" y="5727955"/>
            <a:ext cx="908476" cy="9084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7646D4-0ABA-72DC-99CB-5AA39C1074F6}"/>
              </a:ext>
            </a:extLst>
          </p:cNvPr>
          <p:cNvSpPr txBox="1"/>
          <p:nvPr/>
        </p:nvSpPr>
        <p:spPr>
          <a:xfrm>
            <a:off x="652371" y="6411781"/>
            <a:ext cx="1098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[1</a:t>
            </a:r>
            <a:r>
              <a:rPr lang="en-GB"/>
              <a:t>] </a:t>
            </a:r>
            <a:r>
              <a:rPr lang="en-GB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Kim </a:t>
            </a:r>
            <a:r>
              <a:rPr lang="en-GB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 al. "Probabilistic Concept Bottleneck Models." ICML (</a:t>
            </a:r>
            <a:r>
              <a:rPr lang="en-GB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2023).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6396DB-37D1-6881-5A18-F012D465B445}"/>
              </a:ext>
            </a:extLst>
          </p:cNvPr>
          <p:cNvSpPr txBox="1"/>
          <p:nvPr/>
        </p:nvSpPr>
        <p:spPr>
          <a:xfrm>
            <a:off x="604189" y="182536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3C440AD-1AEB-7928-1B85-E5F7C71913F0}"/>
              </a:ext>
            </a:extLst>
          </p:cNvPr>
          <p:cNvCxnSpPr>
            <a:cxnSpLocks/>
          </p:cNvCxnSpPr>
          <p:nvPr/>
        </p:nvCxnSpPr>
        <p:spPr>
          <a:xfrm>
            <a:off x="4969946" y="246061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37CE987-E89B-471D-BACB-3F2575CF69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0393" y="3445407"/>
            <a:ext cx="7713463" cy="232233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C86B9DB-5B45-832E-A213-65DBA45D1E9B}"/>
              </a:ext>
            </a:extLst>
          </p:cNvPr>
          <p:cNvSpPr/>
          <p:nvPr/>
        </p:nvSpPr>
        <p:spPr>
          <a:xfrm>
            <a:off x="3592286" y="3667597"/>
            <a:ext cx="1828800" cy="76751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9709912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11164-6259-1B78-0BC0-902B7446E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B3DBA17-1409-3D65-2EED-3176F2830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393" y="3445407"/>
            <a:ext cx="7713463" cy="23223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0FA80-BAE0-9197-A80A-2E20C2DD6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393" y="3445407"/>
            <a:ext cx="7713463" cy="232233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8DE77-358C-790F-4BC6-F26448E6F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20D70B5-7359-A244-92F6-189B98CE2261}"/>
              </a:ext>
            </a:extLst>
          </p:cNvPr>
          <p:cNvSpPr/>
          <p:nvPr/>
        </p:nvSpPr>
        <p:spPr>
          <a:xfrm>
            <a:off x="6498200" y="3758961"/>
            <a:ext cx="250520" cy="24425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6FC5BB-F955-035E-FBD1-42A0E9DF9422}"/>
              </a:ext>
            </a:extLst>
          </p:cNvPr>
          <p:cNvSpPr txBox="1"/>
          <p:nvPr/>
        </p:nvSpPr>
        <p:spPr>
          <a:xfrm>
            <a:off x="7620817" y="3203503"/>
            <a:ext cx="4261103" cy="2769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noProof="0"/>
              <a:t>“Anchor” embedding representing the concept when it is “</a:t>
            </a:r>
            <a:r>
              <a:rPr lang="en-GB" sz="1200" b="1" noProof="0">
                <a:solidFill>
                  <a:srgbClr val="0070C0"/>
                </a:solidFill>
              </a:rPr>
              <a:t>on</a:t>
            </a:r>
            <a:r>
              <a:rPr lang="en-GB" sz="1200" noProof="0"/>
              <a:t>”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D1B3F81-88B8-34A4-9731-510D75ECC23B}"/>
              </a:ext>
            </a:extLst>
          </p:cNvPr>
          <p:cNvCxnSpPr>
            <a:cxnSpLocks/>
            <a:stCxn id="7" idx="1"/>
            <a:endCxn id="6" idx="7"/>
          </p:cNvCxnSpPr>
          <p:nvPr/>
        </p:nvCxnSpPr>
        <p:spPr>
          <a:xfrm flipH="1">
            <a:off x="6712032" y="3342003"/>
            <a:ext cx="908785" cy="45272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4D0FD26-FE54-0C10-933A-9CC7DDD39AD4}"/>
              </a:ext>
            </a:extLst>
          </p:cNvPr>
          <p:cNvSpPr/>
          <p:nvPr/>
        </p:nvSpPr>
        <p:spPr>
          <a:xfrm>
            <a:off x="6254388" y="4206072"/>
            <a:ext cx="250520" cy="2442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BE09B13-5C1E-755E-AA7E-C32AB2D34027}"/>
              </a:ext>
            </a:extLst>
          </p:cNvPr>
          <p:cNvCxnSpPr>
            <a:cxnSpLocks/>
            <a:endCxn id="11" idx="5"/>
          </p:cNvCxnSpPr>
          <p:nvPr/>
        </p:nvCxnSpPr>
        <p:spPr>
          <a:xfrm flipV="1">
            <a:off x="6254388" y="4414558"/>
            <a:ext cx="213832" cy="14750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B9E65A1-FF79-44DD-DA6F-2B36F89C0BB8}"/>
              </a:ext>
            </a:extLst>
          </p:cNvPr>
          <p:cNvSpPr txBox="1"/>
          <p:nvPr/>
        </p:nvSpPr>
        <p:spPr>
          <a:xfrm>
            <a:off x="6024468" y="5889565"/>
            <a:ext cx="4348811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noProof="0"/>
              <a:t>“Anchor” embedding representing the concept when it is “</a:t>
            </a:r>
            <a:r>
              <a:rPr lang="en-GB" sz="1200" b="1" noProof="0">
                <a:solidFill>
                  <a:srgbClr val="FF0000"/>
                </a:solidFill>
              </a:rPr>
              <a:t>off</a:t>
            </a:r>
            <a:r>
              <a:rPr lang="en-GB" sz="1200" noProof="0"/>
              <a:t>”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CFB7619-93C9-20D2-DF4D-AEA035A7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1147053"/>
          </a:xfrm>
        </p:spPr>
        <p:txBody>
          <a:bodyPr anchor="t">
            <a:normAutofit/>
          </a:bodyPr>
          <a:lstStyle/>
          <a:p>
            <a:r>
              <a:rPr lang="en-GB" noProof="0" dirty="0"/>
              <a:t>Probabilistic CBMs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6F3BC84-B87A-72BC-0413-F51F844F1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828" y="5727955"/>
            <a:ext cx="908476" cy="9084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6532C45-F684-B2B5-0C21-AFC609114375}"/>
              </a:ext>
            </a:extLst>
          </p:cNvPr>
          <p:cNvSpPr txBox="1"/>
          <p:nvPr/>
        </p:nvSpPr>
        <p:spPr>
          <a:xfrm>
            <a:off x="652371" y="6411781"/>
            <a:ext cx="1098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[1</a:t>
            </a:r>
            <a:r>
              <a:rPr lang="en-GB"/>
              <a:t>] </a:t>
            </a:r>
            <a:r>
              <a:rPr lang="en-GB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Kim </a:t>
            </a:r>
            <a:r>
              <a:rPr lang="en-GB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 al. "Probabilistic Concept Bottleneck Models." ICML (</a:t>
            </a:r>
            <a:r>
              <a:rPr lang="en-GB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2023).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505864-EAF1-7FD3-7E75-D62946BCE416}"/>
              </a:ext>
            </a:extLst>
          </p:cNvPr>
          <p:cNvSpPr txBox="1"/>
          <p:nvPr/>
        </p:nvSpPr>
        <p:spPr>
          <a:xfrm>
            <a:off x="604189" y="182536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F97AE58-9A97-81DD-A5C8-7BC3B729D984}"/>
              </a:ext>
            </a:extLst>
          </p:cNvPr>
          <p:cNvCxnSpPr>
            <a:cxnSpLocks/>
          </p:cNvCxnSpPr>
          <p:nvPr/>
        </p:nvCxnSpPr>
        <p:spPr>
          <a:xfrm>
            <a:off x="4969946" y="246061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D3CCD4A-66C5-450D-B234-DE3ED226BA14}"/>
              </a:ext>
            </a:extLst>
          </p:cNvPr>
          <p:cNvSpPr txBox="1"/>
          <p:nvPr/>
        </p:nvSpPr>
        <p:spPr>
          <a:xfrm>
            <a:off x="604189" y="2703641"/>
            <a:ext cx="10115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noProof="0" dirty="0"/>
              <a:t>We learn a set of fixed </a:t>
            </a:r>
            <a:r>
              <a:rPr lang="en-GB" sz="2000" b="1" noProof="0" dirty="0">
                <a:solidFill>
                  <a:srgbClr val="C00000"/>
                </a:solidFill>
              </a:rPr>
              <a:t>anchor embeddings </a:t>
            </a:r>
            <a:r>
              <a:rPr lang="en-GB" sz="2000" noProof="0" dirty="0"/>
              <a:t>representing the concept when it is </a:t>
            </a:r>
            <a:r>
              <a:rPr lang="en-GB" sz="2000" b="1" noProof="0" dirty="0">
                <a:solidFill>
                  <a:srgbClr val="0070C1"/>
                </a:solidFill>
              </a:rPr>
              <a:t>on</a:t>
            </a:r>
            <a:r>
              <a:rPr lang="en-GB" sz="2000" noProof="0" dirty="0"/>
              <a:t> vs </a:t>
            </a:r>
            <a:r>
              <a:rPr lang="en-GB" sz="2000" b="1" noProof="0" dirty="0">
                <a:solidFill>
                  <a:srgbClr val="C00000"/>
                </a:solidFill>
              </a:rPr>
              <a:t>off</a:t>
            </a:r>
          </a:p>
        </p:txBody>
      </p:sp>
    </p:spTree>
    <p:extLst>
      <p:ext uri="{BB962C8B-B14F-4D97-AF65-F5344CB8AC3E}">
        <p14:creationId xmlns:p14="http://schemas.microsoft.com/office/powerpoint/2010/main" val="174702738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1C577-CF0F-3B10-6A73-6A8631627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B789C-EFD9-113D-CE7E-92357713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D27A295-50CF-0655-EE56-32FCD383B204}"/>
              </a:ext>
            </a:extLst>
          </p:cNvPr>
          <p:cNvSpPr/>
          <p:nvPr/>
        </p:nvSpPr>
        <p:spPr>
          <a:xfrm>
            <a:off x="6498200" y="3893714"/>
            <a:ext cx="250520" cy="24425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857286D-AD21-5908-B4E3-180EF403B792}"/>
              </a:ext>
            </a:extLst>
          </p:cNvPr>
          <p:cNvSpPr/>
          <p:nvPr/>
        </p:nvSpPr>
        <p:spPr>
          <a:xfrm>
            <a:off x="6254388" y="4340825"/>
            <a:ext cx="250520" cy="2442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6F19707-9796-1FE4-5AFE-D9A23753AC20}"/>
                  </a:ext>
                </a:extLst>
              </p:cNvPr>
              <p:cNvSpPr txBox="1"/>
              <p:nvPr/>
            </p:nvSpPr>
            <p:spPr>
              <a:xfrm>
                <a:off x="3404249" y="5727955"/>
                <a:ext cx="5700278" cy="6365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noProof="0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20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noProof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GB" sz="2000" b="0" i="1" noProof="0" smtClean="0">
                              <a:latin typeface="Cambria Math" panose="02040503050406030204" pitchFamily="18" charset="0"/>
                            </a:rPr>
                            <m:t>=1 | </m:t>
                          </m:r>
                          <m:sSub>
                            <m:sSubPr>
                              <m:ctrlP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lang="en-GB" sz="20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noProof="0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GB" sz="20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noProof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ctrlP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0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GB" sz="2000" b="0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GB" sz="2000" b="0" i="1" noProof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2000" b="0" i="1" noProof="0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2000" b="0" i="1" noProof="0" smtClean="0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2000" b="0" i="1" noProof="0" smtClean="0"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sub>
                                          </m:sSub>
                                          <m:r>
                                            <a:rPr lang="en-GB" sz="2000" b="0" i="1" noProof="0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GB" sz="2000" b="0" i="1" noProof="0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GB" sz="2000" b="0" i="1" noProof="0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2000" b="0" i="1" noProof="0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GB" sz="2000" b="0" i="1" noProof="0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</m:sup>
                                          </m:sSubSup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a:rPr lang="en-GB" sz="2000" b="0" i="1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sz="20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GB" sz="2000" b="0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GB" sz="2000" b="0" i="1" noProof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2000" b="0" i="1" noProof="0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2000" b="0" i="1" noProof="0" smtClean="0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2000" b="0" i="1" noProof="0" smtClean="0"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sub>
                                          </m:sSub>
                                          <m:r>
                                            <a:rPr lang="en-GB" sz="2000" b="0" i="1" noProof="0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GB" sz="2000" b="0" i="1" noProof="0" smtClean="0">
                                                  <a:solidFill>
                                                    <a:srgbClr val="0070C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GB" sz="2000" b="0" i="1" noProof="0" smtClean="0">
                                                  <a:solidFill>
                                                    <a:srgbClr val="0070C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2000" b="0" i="1" noProof="0" smtClean="0">
                                                  <a:solidFill>
                                                    <a:srgbClr val="0070C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GB" sz="2000" b="0" i="1" noProof="0" smtClean="0">
                                                  <a:solidFill>
                                                    <a:srgbClr val="0070C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bSup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a:rPr lang="en-GB" sz="2000" b="0" i="1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GB" sz="2000" noProof="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6F19707-9796-1FE4-5AFE-D9A23753A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249" y="5727955"/>
                <a:ext cx="5700278" cy="6365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CDBAD648-4464-ACA9-C498-44C4F041A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1147053"/>
          </a:xfrm>
        </p:spPr>
        <p:txBody>
          <a:bodyPr anchor="t">
            <a:normAutofit/>
          </a:bodyPr>
          <a:lstStyle/>
          <a:p>
            <a:r>
              <a:rPr lang="en-GB" noProof="0" dirty="0"/>
              <a:t>Probabilistic CBMs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ECA19FB-9918-5344-193C-825044BA2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828" y="5727955"/>
            <a:ext cx="908476" cy="9084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CD97C98-1740-7418-A1E1-54989F8F51C3}"/>
              </a:ext>
            </a:extLst>
          </p:cNvPr>
          <p:cNvSpPr txBox="1"/>
          <p:nvPr/>
        </p:nvSpPr>
        <p:spPr>
          <a:xfrm>
            <a:off x="652371" y="6411781"/>
            <a:ext cx="1098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[1</a:t>
            </a:r>
            <a:r>
              <a:rPr lang="en-GB"/>
              <a:t>] </a:t>
            </a:r>
            <a:r>
              <a:rPr lang="en-GB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Kim </a:t>
            </a:r>
            <a:r>
              <a:rPr lang="en-GB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 al. "Probabilistic Concept Bottleneck Models." ICML (</a:t>
            </a:r>
            <a:r>
              <a:rPr lang="en-GB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2023).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7E580C-0CD0-F523-4911-1900BC6BB220}"/>
              </a:ext>
            </a:extLst>
          </p:cNvPr>
          <p:cNvSpPr txBox="1"/>
          <p:nvPr/>
        </p:nvSpPr>
        <p:spPr>
          <a:xfrm>
            <a:off x="604189" y="182536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5B2A60-CFE8-DAE2-D635-8364810F3421}"/>
              </a:ext>
            </a:extLst>
          </p:cNvPr>
          <p:cNvCxnSpPr>
            <a:cxnSpLocks/>
          </p:cNvCxnSpPr>
          <p:nvPr/>
        </p:nvCxnSpPr>
        <p:spPr>
          <a:xfrm>
            <a:off x="4969946" y="246061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E468E4A-7F51-63E4-5D86-89FCCAFF0F36}"/>
              </a:ext>
            </a:extLst>
          </p:cNvPr>
          <p:cNvSpPr txBox="1"/>
          <p:nvPr/>
        </p:nvSpPr>
        <p:spPr>
          <a:xfrm>
            <a:off x="604189" y="2703644"/>
            <a:ext cx="10673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noProof="0" dirty="0"/>
              <a:t>The </a:t>
            </a:r>
            <a:r>
              <a:rPr lang="en-GB" sz="2000" b="1" noProof="0" dirty="0">
                <a:solidFill>
                  <a:srgbClr val="C00000"/>
                </a:solidFill>
              </a:rPr>
              <a:t>distance </a:t>
            </a:r>
            <a:r>
              <a:rPr lang="en-GB" sz="2000" noProof="0" dirty="0"/>
              <a:t>from the sampled embedding to each anchor can be used to </a:t>
            </a:r>
            <a:r>
              <a:rPr lang="en-GB" sz="2000" b="1" noProof="0" dirty="0">
                <a:solidFill>
                  <a:srgbClr val="C00000"/>
                </a:solidFill>
              </a:rPr>
              <a:t>predict a concept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5EDD178-5A99-0360-433C-C19C3B180D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0393" y="3445407"/>
            <a:ext cx="7713463" cy="2322332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FE4731B0-6557-4615-063E-46B9621ACE34}"/>
              </a:ext>
            </a:extLst>
          </p:cNvPr>
          <p:cNvSpPr/>
          <p:nvPr/>
        </p:nvSpPr>
        <p:spPr>
          <a:xfrm>
            <a:off x="6498200" y="3758961"/>
            <a:ext cx="250520" cy="24425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05CC6EC-2516-5291-037F-D0033DFF59BC}"/>
              </a:ext>
            </a:extLst>
          </p:cNvPr>
          <p:cNvSpPr/>
          <p:nvPr/>
        </p:nvSpPr>
        <p:spPr>
          <a:xfrm>
            <a:off x="6254388" y="4206072"/>
            <a:ext cx="250520" cy="2442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1781563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0E281-8A81-0411-A00F-D375B0B9F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FEA5EC6-B82F-5258-74C4-A331A78A7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393" y="3445408"/>
            <a:ext cx="7713463" cy="232233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0DF3E-ACE2-94F7-1D9E-BCD13B174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4612866-0D31-2FA2-CE4A-618187A125E9}"/>
              </a:ext>
            </a:extLst>
          </p:cNvPr>
          <p:cNvCxnSpPr/>
          <p:nvPr/>
        </p:nvCxnSpPr>
        <p:spPr>
          <a:xfrm>
            <a:off x="6096000" y="3726626"/>
            <a:ext cx="0" cy="465037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18B2DE0-30FE-87F9-8485-0B75782E0F50}"/>
              </a:ext>
            </a:extLst>
          </p:cNvPr>
          <p:cNvCxnSpPr>
            <a:cxnSpLocks/>
          </p:cNvCxnSpPr>
          <p:nvPr/>
        </p:nvCxnSpPr>
        <p:spPr>
          <a:xfrm>
            <a:off x="6284976" y="3764073"/>
            <a:ext cx="0" cy="42759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3CF3479-D629-D80B-9757-0243B392B4AC}"/>
              </a:ext>
            </a:extLst>
          </p:cNvPr>
          <p:cNvCxnSpPr>
            <a:cxnSpLocks/>
          </p:cNvCxnSpPr>
          <p:nvPr/>
        </p:nvCxnSpPr>
        <p:spPr>
          <a:xfrm>
            <a:off x="5899186" y="3764073"/>
            <a:ext cx="0" cy="42759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ACA9A09-A0B1-EB16-35D5-349AF0506694}"/>
              </a:ext>
            </a:extLst>
          </p:cNvPr>
          <p:cNvSpPr txBox="1"/>
          <p:nvPr/>
        </p:nvSpPr>
        <p:spPr>
          <a:xfrm>
            <a:off x="604189" y="5875129"/>
            <a:ext cx="9946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noProof="0"/>
              <a:t>As </a:t>
            </a:r>
            <a:r>
              <a:rPr lang="en-GB" sz="2000" b="1" noProof="0">
                <a:solidFill>
                  <a:srgbClr val="C00000"/>
                </a:solidFill>
              </a:rPr>
              <a:t>embeddings are modelled as Gaussians</a:t>
            </a:r>
            <a:r>
              <a:rPr lang="en-GB" sz="2000" noProof="0"/>
              <a:t>, this is the </a:t>
            </a:r>
            <a:r>
              <a:rPr lang="en-GB" sz="2000" b="1" noProof="0">
                <a:solidFill>
                  <a:srgbClr val="C00000"/>
                </a:solidFill>
              </a:rPr>
              <a:t>determinant of the covariance</a:t>
            </a:r>
            <a:r>
              <a:rPr lang="en-GB" sz="2000" noProof="0"/>
              <a:t>!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7C5CA66-49DE-FFEA-022B-434457066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1147053"/>
          </a:xfrm>
        </p:spPr>
        <p:txBody>
          <a:bodyPr anchor="t">
            <a:normAutofit/>
          </a:bodyPr>
          <a:lstStyle/>
          <a:p>
            <a:r>
              <a:rPr lang="en-GB" noProof="0" dirty="0"/>
              <a:t>Probabilistic CBMs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AFB9FB-FCF0-97D3-5B3A-3392E45ED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828" y="5727955"/>
            <a:ext cx="908476" cy="9084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1CC0788-8687-92AE-5E5D-4D508B3034AD}"/>
              </a:ext>
            </a:extLst>
          </p:cNvPr>
          <p:cNvSpPr txBox="1"/>
          <p:nvPr/>
        </p:nvSpPr>
        <p:spPr>
          <a:xfrm>
            <a:off x="652371" y="6411781"/>
            <a:ext cx="1098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[1</a:t>
            </a:r>
            <a:r>
              <a:rPr lang="en-GB"/>
              <a:t>] </a:t>
            </a:r>
            <a:r>
              <a:rPr lang="en-GB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Kim </a:t>
            </a:r>
            <a:r>
              <a:rPr lang="en-GB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 al. "Probabilistic Concept Bottleneck Models." ICML (</a:t>
            </a:r>
            <a:r>
              <a:rPr lang="en-GB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2023).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5CA84D-99E6-74FE-4D15-D0030A49833D}"/>
              </a:ext>
            </a:extLst>
          </p:cNvPr>
          <p:cNvSpPr txBox="1"/>
          <p:nvPr/>
        </p:nvSpPr>
        <p:spPr>
          <a:xfrm>
            <a:off x="604189" y="182536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07C2790-8148-9C69-ECDB-01F2A7EE09FD}"/>
              </a:ext>
            </a:extLst>
          </p:cNvPr>
          <p:cNvCxnSpPr>
            <a:cxnSpLocks/>
          </p:cNvCxnSpPr>
          <p:nvPr/>
        </p:nvCxnSpPr>
        <p:spPr>
          <a:xfrm>
            <a:off x="4969946" y="246061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47463DC-897C-4C15-003A-F58DBF337814}"/>
              </a:ext>
            </a:extLst>
          </p:cNvPr>
          <p:cNvSpPr txBox="1"/>
          <p:nvPr/>
        </p:nvSpPr>
        <p:spPr>
          <a:xfrm>
            <a:off x="604189" y="2694016"/>
            <a:ext cx="11116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noProof="0" dirty="0"/>
              <a:t>A </a:t>
            </a:r>
            <a:r>
              <a:rPr lang="en-GB" sz="2000" b="1" noProof="0" dirty="0">
                <a:solidFill>
                  <a:srgbClr val="C00000"/>
                </a:solidFill>
              </a:rPr>
              <a:t>concept’s distribution’s volume</a:t>
            </a:r>
            <a:r>
              <a:rPr lang="en-GB" sz="2000" noProof="0" dirty="0"/>
              <a:t> can be used to </a:t>
            </a:r>
            <a:r>
              <a:rPr lang="en-GB" sz="2000" b="1" noProof="0" dirty="0">
                <a:solidFill>
                  <a:srgbClr val="C00000"/>
                </a:solidFill>
              </a:rPr>
              <a:t>quantify its uncertainty</a:t>
            </a:r>
            <a:endParaRPr lang="en-GB" sz="2000" noProof="0" dirty="0"/>
          </a:p>
        </p:txBody>
      </p:sp>
    </p:spTree>
    <p:extLst>
      <p:ext uri="{BB962C8B-B14F-4D97-AF65-F5344CB8AC3E}">
        <p14:creationId xmlns:p14="http://schemas.microsoft.com/office/powerpoint/2010/main" val="96050402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E215A-B8B7-36A0-0419-ADB9ADF8C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A12C9-9B5A-D8ED-C4A1-8CEB94EDC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End of the speed dates!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0BA4F9-FFE9-D579-FD4A-FAA2F4910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8FC9447-449C-9312-A5D4-EA741239F0DB}"/>
              </a:ext>
            </a:extLst>
          </p:cNvPr>
          <p:cNvSpPr>
            <a:spLocks noChangeAspect="1"/>
          </p:cNvSpPr>
          <p:nvPr/>
        </p:nvSpPr>
        <p:spPr>
          <a:xfrm>
            <a:off x="5024864" y="1794753"/>
            <a:ext cx="2142272" cy="2142272"/>
          </a:xfrm>
          <a:custGeom>
            <a:avLst/>
            <a:gdLst>
              <a:gd name="connsiteX0" fmla="*/ 0 w 2142272"/>
              <a:gd name="connsiteY0" fmla="*/ 1071136 h 2142272"/>
              <a:gd name="connsiteX1" fmla="*/ 1071136 w 2142272"/>
              <a:gd name="connsiteY1" fmla="*/ 0 h 2142272"/>
              <a:gd name="connsiteX2" fmla="*/ 2142272 w 2142272"/>
              <a:gd name="connsiteY2" fmla="*/ 1071136 h 2142272"/>
              <a:gd name="connsiteX3" fmla="*/ 1071136 w 2142272"/>
              <a:gd name="connsiteY3" fmla="*/ 2142272 h 2142272"/>
              <a:gd name="connsiteX4" fmla="*/ 0 w 2142272"/>
              <a:gd name="connsiteY4" fmla="*/ 1071136 h 2142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2272" h="2142272" fill="none" extrusionOk="0">
                <a:moveTo>
                  <a:pt x="0" y="1071136"/>
                </a:moveTo>
                <a:cubicBezTo>
                  <a:pt x="29101" y="483016"/>
                  <a:pt x="533858" y="-111737"/>
                  <a:pt x="1071136" y="0"/>
                </a:cubicBezTo>
                <a:cubicBezTo>
                  <a:pt x="1576857" y="-13147"/>
                  <a:pt x="2125254" y="495586"/>
                  <a:pt x="2142272" y="1071136"/>
                </a:cubicBezTo>
                <a:cubicBezTo>
                  <a:pt x="2125829" y="1505899"/>
                  <a:pt x="1650751" y="2158889"/>
                  <a:pt x="1071136" y="2142272"/>
                </a:cubicBezTo>
                <a:cubicBezTo>
                  <a:pt x="535094" y="2173360"/>
                  <a:pt x="71651" y="1679936"/>
                  <a:pt x="0" y="1071136"/>
                </a:cubicBezTo>
                <a:close/>
              </a:path>
              <a:path w="2142272" h="2142272" stroke="0" extrusionOk="0">
                <a:moveTo>
                  <a:pt x="0" y="1071136"/>
                </a:moveTo>
                <a:cubicBezTo>
                  <a:pt x="-58016" y="443778"/>
                  <a:pt x="444054" y="13328"/>
                  <a:pt x="1071136" y="0"/>
                </a:cubicBezTo>
                <a:cubicBezTo>
                  <a:pt x="1678187" y="3259"/>
                  <a:pt x="2071644" y="481810"/>
                  <a:pt x="2142272" y="1071136"/>
                </a:cubicBezTo>
                <a:cubicBezTo>
                  <a:pt x="2106390" y="1697749"/>
                  <a:pt x="1650369" y="2210473"/>
                  <a:pt x="1071136" y="2142272"/>
                </a:cubicBezTo>
                <a:cubicBezTo>
                  <a:pt x="396471" y="2096810"/>
                  <a:pt x="119311" y="1719716"/>
                  <a:pt x="0" y="107113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noProof="0"/>
              <a:t>CBMs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FAABEA5-89BC-6DB9-4C4F-1CD2A8AB5D92}"/>
              </a:ext>
            </a:extLst>
          </p:cNvPr>
          <p:cNvSpPr>
            <a:spLocks noChangeAspect="1"/>
          </p:cNvSpPr>
          <p:nvPr/>
        </p:nvSpPr>
        <p:spPr>
          <a:xfrm>
            <a:off x="652370" y="5063247"/>
            <a:ext cx="1518279" cy="1518279"/>
          </a:xfrm>
          <a:custGeom>
            <a:avLst/>
            <a:gdLst>
              <a:gd name="connsiteX0" fmla="*/ 0 w 1518279"/>
              <a:gd name="connsiteY0" fmla="*/ 759140 h 1518279"/>
              <a:gd name="connsiteX1" fmla="*/ 759140 w 1518279"/>
              <a:gd name="connsiteY1" fmla="*/ 0 h 1518279"/>
              <a:gd name="connsiteX2" fmla="*/ 1518280 w 1518279"/>
              <a:gd name="connsiteY2" fmla="*/ 759140 h 1518279"/>
              <a:gd name="connsiteX3" fmla="*/ 759140 w 1518279"/>
              <a:gd name="connsiteY3" fmla="*/ 1518280 h 1518279"/>
              <a:gd name="connsiteX4" fmla="*/ 0 w 1518279"/>
              <a:gd name="connsiteY4" fmla="*/ 759140 h 151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8279" h="1518279" fill="none" extrusionOk="0">
                <a:moveTo>
                  <a:pt x="0" y="759140"/>
                </a:moveTo>
                <a:cubicBezTo>
                  <a:pt x="62557" y="392158"/>
                  <a:pt x="264070" y="-95069"/>
                  <a:pt x="759140" y="0"/>
                </a:cubicBezTo>
                <a:cubicBezTo>
                  <a:pt x="1053383" y="7850"/>
                  <a:pt x="1494499" y="435979"/>
                  <a:pt x="1518280" y="759140"/>
                </a:cubicBezTo>
                <a:cubicBezTo>
                  <a:pt x="1518478" y="1119396"/>
                  <a:pt x="1167133" y="1522136"/>
                  <a:pt x="759140" y="1518280"/>
                </a:cubicBezTo>
                <a:cubicBezTo>
                  <a:pt x="296798" y="1462539"/>
                  <a:pt x="87706" y="1129210"/>
                  <a:pt x="0" y="759140"/>
                </a:cubicBezTo>
                <a:close/>
              </a:path>
              <a:path w="1518279" h="1518279" stroke="0" extrusionOk="0">
                <a:moveTo>
                  <a:pt x="0" y="759140"/>
                </a:moveTo>
                <a:cubicBezTo>
                  <a:pt x="-50679" y="246426"/>
                  <a:pt x="374201" y="-15306"/>
                  <a:pt x="759140" y="0"/>
                </a:cubicBezTo>
                <a:cubicBezTo>
                  <a:pt x="1224940" y="98660"/>
                  <a:pt x="1437861" y="377373"/>
                  <a:pt x="1518280" y="759140"/>
                </a:cubicBezTo>
                <a:cubicBezTo>
                  <a:pt x="1478833" y="1144170"/>
                  <a:pt x="1226229" y="1500504"/>
                  <a:pt x="759140" y="1518280"/>
                </a:cubicBezTo>
                <a:cubicBezTo>
                  <a:pt x="273257" y="1448843"/>
                  <a:pt x="100021" y="1254192"/>
                  <a:pt x="0" y="75914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noProof="0" dirty="0">
                <a:solidFill>
                  <a:sysClr val="windowText" lastClr="000000"/>
                </a:solidFill>
              </a:rPr>
              <a:t>Concept Embedding Models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B3016AA-019D-3313-A12E-A66E3A302A06}"/>
              </a:ext>
            </a:extLst>
          </p:cNvPr>
          <p:cNvSpPr>
            <a:spLocks noChangeAspect="1"/>
          </p:cNvSpPr>
          <p:nvPr/>
        </p:nvSpPr>
        <p:spPr>
          <a:xfrm>
            <a:off x="2953484" y="5339224"/>
            <a:ext cx="1463964" cy="1463964"/>
          </a:xfrm>
          <a:custGeom>
            <a:avLst/>
            <a:gdLst>
              <a:gd name="connsiteX0" fmla="*/ 0 w 1463964"/>
              <a:gd name="connsiteY0" fmla="*/ 731982 h 1463964"/>
              <a:gd name="connsiteX1" fmla="*/ 731982 w 1463964"/>
              <a:gd name="connsiteY1" fmla="*/ 0 h 1463964"/>
              <a:gd name="connsiteX2" fmla="*/ 1463964 w 1463964"/>
              <a:gd name="connsiteY2" fmla="*/ 731982 h 1463964"/>
              <a:gd name="connsiteX3" fmla="*/ 731982 w 1463964"/>
              <a:gd name="connsiteY3" fmla="*/ 1463964 h 1463964"/>
              <a:gd name="connsiteX4" fmla="*/ 0 w 1463964"/>
              <a:gd name="connsiteY4" fmla="*/ 731982 h 1463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964" h="1463964" fill="none" extrusionOk="0">
                <a:moveTo>
                  <a:pt x="0" y="731982"/>
                </a:moveTo>
                <a:cubicBezTo>
                  <a:pt x="71460" y="259800"/>
                  <a:pt x="364972" y="2458"/>
                  <a:pt x="731982" y="0"/>
                </a:cubicBezTo>
                <a:cubicBezTo>
                  <a:pt x="1167112" y="52762"/>
                  <a:pt x="1361010" y="325508"/>
                  <a:pt x="1463964" y="731982"/>
                </a:cubicBezTo>
                <a:cubicBezTo>
                  <a:pt x="1523629" y="1144896"/>
                  <a:pt x="1105042" y="1449724"/>
                  <a:pt x="731982" y="1463964"/>
                </a:cubicBezTo>
                <a:cubicBezTo>
                  <a:pt x="233835" y="1491980"/>
                  <a:pt x="37605" y="1085266"/>
                  <a:pt x="0" y="731982"/>
                </a:cubicBezTo>
                <a:close/>
              </a:path>
              <a:path w="1463964" h="1463964" stroke="0" extrusionOk="0">
                <a:moveTo>
                  <a:pt x="0" y="731982"/>
                </a:moveTo>
                <a:cubicBezTo>
                  <a:pt x="-8039" y="341825"/>
                  <a:pt x="218973" y="-44906"/>
                  <a:pt x="731982" y="0"/>
                </a:cubicBezTo>
                <a:cubicBezTo>
                  <a:pt x="1156254" y="-2954"/>
                  <a:pt x="1449605" y="353872"/>
                  <a:pt x="1463964" y="731982"/>
                </a:cubicBezTo>
                <a:cubicBezTo>
                  <a:pt x="1351493" y="1173835"/>
                  <a:pt x="1107653" y="1497773"/>
                  <a:pt x="731982" y="1463964"/>
                </a:cubicBezTo>
                <a:cubicBezTo>
                  <a:pt x="351972" y="1448269"/>
                  <a:pt x="-117115" y="1163109"/>
                  <a:pt x="0" y="731982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noProof="0" dirty="0">
                <a:solidFill>
                  <a:sysClr val="windowText" lastClr="000000"/>
                </a:solidFill>
              </a:rPr>
              <a:t>Concept Whitening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3114777-7616-10BC-2754-F74578AD2FDA}"/>
              </a:ext>
            </a:extLst>
          </p:cNvPr>
          <p:cNvSpPr>
            <a:spLocks noChangeAspect="1"/>
          </p:cNvSpPr>
          <p:nvPr/>
        </p:nvSpPr>
        <p:spPr>
          <a:xfrm>
            <a:off x="9813636" y="5063248"/>
            <a:ext cx="1463964" cy="1463964"/>
          </a:xfrm>
          <a:custGeom>
            <a:avLst/>
            <a:gdLst>
              <a:gd name="connsiteX0" fmla="*/ 0 w 1463964"/>
              <a:gd name="connsiteY0" fmla="*/ 731982 h 1463964"/>
              <a:gd name="connsiteX1" fmla="*/ 731982 w 1463964"/>
              <a:gd name="connsiteY1" fmla="*/ 0 h 1463964"/>
              <a:gd name="connsiteX2" fmla="*/ 1463964 w 1463964"/>
              <a:gd name="connsiteY2" fmla="*/ 731982 h 1463964"/>
              <a:gd name="connsiteX3" fmla="*/ 731982 w 1463964"/>
              <a:gd name="connsiteY3" fmla="*/ 1463964 h 1463964"/>
              <a:gd name="connsiteX4" fmla="*/ 0 w 1463964"/>
              <a:gd name="connsiteY4" fmla="*/ 731982 h 1463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964" h="1463964" fill="none" extrusionOk="0">
                <a:moveTo>
                  <a:pt x="0" y="731982"/>
                </a:moveTo>
                <a:cubicBezTo>
                  <a:pt x="-62191" y="269222"/>
                  <a:pt x="316735" y="-21780"/>
                  <a:pt x="731982" y="0"/>
                </a:cubicBezTo>
                <a:cubicBezTo>
                  <a:pt x="1210712" y="91353"/>
                  <a:pt x="1546504" y="384735"/>
                  <a:pt x="1463964" y="731982"/>
                </a:cubicBezTo>
                <a:cubicBezTo>
                  <a:pt x="1468404" y="1102468"/>
                  <a:pt x="1116917" y="1447896"/>
                  <a:pt x="731982" y="1463964"/>
                </a:cubicBezTo>
                <a:cubicBezTo>
                  <a:pt x="269065" y="1497226"/>
                  <a:pt x="30713" y="1220906"/>
                  <a:pt x="0" y="731982"/>
                </a:cubicBezTo>
                <a:close/>
              </a:path>
              <a:path w="1463964" h="1463964" stroke="0" extrusionOk="0">
                <a:moveTo>
                  <a:pt x="0" y="731982"/>
                </a:moveTo>
                <a:cubicBezTo>
                  <a:pt x="-18670" y="357365"/>
                  <a:pt x="361634" y="-29616"/>
                  <a:pt x="731982" y="0"/>
                </a:cubicBezTo>
                <a:cubicBezTo>
                  <a:pt x="1163823" y="39276"/>
                  <a:pt x="1483320" y="313403"/>
                  <a:pt x="1463964" y="731982"/>
                </a:cubicBezTo>
                <a:cubicBezTo>
                  <a:pt x="1469811" y="1106976"/>
                  <a:pt x="1173242" y="1495727"/>
                  <a:pt x="731982" y="1463964"/>
                </a:cubicBezTo>
                <a:cubicBezTo>
                  <a:pt x="314944" y="1548219"/>
                  <a:pt x="-18658" y="1117906"/>
                  <a:pt x="0" y="73198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809068511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noProof="0" dirty="0">
                <a:solidFill>
                  <a:sysClr val="windowText" lastClr="000000"/>
                </a:solidFill>
              </a:rPr>
              <a:t>Probabilistic CBMs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F0CDD4E-C108-68C3-2EFB-A75BE1A1BF9E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 flipH="1">
            <a:off x="1411510" y="2865889"/>
            <a:ext cx="3613354" cy="2197358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170029-09B4-C211-0DFC-8C2CFD8E7AF5}"/>
              </a:ext>
            </a:extLst>
          </p:cNvPr>
          <p:cNvCxnSpPr>
            <a:cxnSpLocks/>
            <a:stCxn id="20" idx="3"/>
            <a:endCxn id="22" idx="0"/>
          </p:cNvCxnSpPr>
          <p:nvPr/>
        </p:nvCxnSpPr>
        <p:spPr>
          <a:xfrm flipH="1">
            <a:off x="3685466" y="3623297"/>
            <a:ext cx="1653126" cy="1715927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76AB70C-1AE5-DD5F-9D1E-5150BFD1009B}"/>
              </a:ext>
            </a:extLst>
          </p:cNvPr>
          <p:cNvCxnSpPr>
            <a:cxnSpLocks/>
            <a:stCxn id="20" idx="6"/>
            <a:endCxn id="23" idx="0"/>
          </p:cNvCxnSpPr>
          <p:nvPr/>
        </p:nvCxnSpPr>
        <p:spPr>
          <a:xfrm>
            <a:off x="7167136" y="2865889"/>
            <a:ext cx="3378482" cy="2197359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EDD677C-2296-3735-C23B-66A9627AC2DF}"/>
              </a:ext>
            </a:extLst>
          </p:cNvPr>
          <p:cNvSpPr txBox="1"/>
          <p:nvPr/>
        </p:nvSpPr>
        <p:spPr>
          <a:xfrm rot="19718185">
            <a:off x="1093259" y="3652327"/>
            <a:ext cx="4247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noProof="0">
                <a:solidFill>
                  <a:schemeClr val="accent6">
                    <a:lumMod val="75000"/>
                  </a:schemeClr>
                </a:solidFill>
              </a:rPr>
              <a:t>Interpretability-accuracy Tradeoff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D3BFCA-5095-5557-6FB3-321DB10C722B}"/>
              </a:ext>
            </a:extLst>
          </p:cNvPr>
          <p:cNvSpPr txBox="1"/>
          <p:nvPr/>
        </p:nvSpPr>
        <p:spPr>
          <a:xfrm rot="18928131">
            <a:off x="3371906" y="4117042"/>
            <a:ext cx="2250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noProof="0" dirty="0">
                <a:solidFill>
                  <a:schemeClr val="accent5">
                    <a:lumMod val="75000"/>
                  </a:schemeClr>
                </a:solidFill>
              </a:rPr>
              <a:t>Architectural Constraints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33739E2-7892-6C43-6BBD-6F00740565F8}"/>
              </a:ext>
            </a:extLst>
          </p:cNvPr>
          <p:cNvSpPr txBox="1"/>
          <p:nvPr/>
        </p:nvSpPr>
        <p:spPr>
          <a:xfrm rot="1961384">
            <a:off x="6922102" y="3655076"/>
            <a:ext cx="393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noProof="0" dirty="0">
                <a:solidFill>
                  <a:schemeClr val="accent3">
                    <a:lumMod val="75000"/>
                  </a:schemeClr>
                </a:solidFill>
              </a:rPr>
              <a:t>Ambiguity in concept predictions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290EDCC-10C9-4F63-CB88-914D480A7E92}"/>
              </a:ext>
            </a:extLst>
          </p:cNvPr>
          <p:cNvSpPr>
            <a:spLocks noChangeAspect="1"/>
          </p:cNvSpPr>
          <p:nvPr/>
        </p:nvSpPr>
        <p:spPr>
          <a:xfrm>
            <a:off x="7512523" y="5254316"/>
            <a:ext cx="1463964" cy="1463964"/>
          </a:xfrm>
          <a:custGeom>
            <a:avLst/>
            <a:gdLst>
              <a:gd name="connsiteX0" fmla="*/ 0 w 1463964"/>
              <a:gd name="connsiteY0" fmla="*/ 731982 h 1463964"/>
              <a:gd name="connsiteX1" fmla="*/ 731982 w 1463964"/>
              <a:gd name="connsiteY1" fmla="*/ 0 h 1463964"/>
              <a:gd name="connsiteX2" fmla="*/ 1463964 w 1463964"/>
              <a:gd name="connsiteY2" fmla="*/ 731982 h 1463964"/>
              <a:gd name="connsiteX3" fmla="*/ 731982 w 1463964"/>
              <a:gd name="connsiteY3" fmla="*/ 1463964 h 1463964"/>
              <a:gd name="connsiteX4" fmla="*/ 0 w 1463964"/>
              <a:gd name="connsiteY4" fmla="*/ 731982 h 1463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964" h="1463964" fill="none" extrusionOk="0">
                <a:moveTo>
                  <a:pt x="0" y="731982"/>
                </a:moveTo>
                <a:cubicBezTo>
                  <a:pt x="71460" y="259800"/>
                  <a:pt x="364972" y="2458"/>
                  <a:pt x="731982" y="0"/>
                </a:cubicBezTo>
                <a:cubicBezTo>
                  <a:pt x="1167112" y="52762"/>
                  <a:pt x="1361010" y="325508"/>
                  <a:pt x="1463964" y="731982"/>
                </a:cubicBezTo>
                <a:cubicBezTo>
                  <a:pt x="1523629" y="1144896"/>
                  <a:pt x="1105042" y="1449724"/>
                  <a:pt x="731982" y="1463964"/>
                </a:cubicBezTo>
                <a:cubicBezTo>
                  <a:pt x="233835" y="1491980"/>
                  <a:pt x="37605" y="1085266"/>
                  <a:pt x="0" y="731982"/>
                </a:cubicBezTo>
                <a:close/>
              </a:path>
              <a:path w="1463964" h="1463964" stroke="0" extrusionOk="0">
                <a:moveTo>
                  <a:pt x="0" y="731982"/>
                </a:moveTo>
                <a:cubicBezTo>
                  <a:pt x="-8039" y="341825"/>
                  <a:pt x="218973" y="-44906"/>
                  <a:pt x="731982" y="0"/>
                </a:cubicBezTo>
                <a:cubicBezTo>
                  <a:pt x="1156254" y="-2954"/>
                  <a:pt x="1449605" y="353872"/>
                  <a:pt x="1463964" y="731982"/>
                </a:cubicBezTo>
                <a:cubicBezTo>
                  <a:pt x="1351493" y="1173835"/>
                  <a:pt x="1107653" y="1497773"/>
                  <a:pt x="731982" y="1463964"/>
                </a:cubicBezTo>
                <a:cubicBezTo>
                  <a:pt x="351972" y="1448269"/>
                  <a:pt x="-117115" y="1163109"/>
                  <a:pt x="0" y="7319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noProof="0" dirty="0">
                <a:solidFill>
                  <a:sysClr val="windowText" lastClr="000000"/>
                </a:solidFill>
              </a:rPr>
              <a:t>Post-hoc CBMs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C1F2E5-CEF0-4A3E-0ADD-2F4F00FC5D1D}"/>
              </a:ext>
            </a:extLst>
          </p:cNvPr>
          <p:cNvSpPr txBox="1"/>
          <p:nvPr/>
        </p:nvSpPr>
        <p:spPr>
          <a:xfrm rot="2915833">
            <a:off x="6674858" y="4080703"/>
            <a:ext cx="1883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noProof="0" dirty="0">
                <a:solidFill>
                  <a:schemeClr val="accent1">
                    <a:lumMod val="75000"/>
                  </a:schemeClr>
                </a:solidFill>
              </a:rPr>
              <a:t>Training  Constraints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C105A61-3E04-0964-93B9-23C2BE07FB4F}"/>
              </a:ext>
            </a:extLst>
          </p:cNvPr>
          <p:cNvCxnSpPr>
            <a:cxnSpLocks/>
            <a:stCxn id="20" idx="5"/>
            <a:endCxn id="32" idx="0"/>
          </p:cNvCxnSpPr>
          <p:nvPr/>
        </p:nvCxnSpPr>
        <p:spPr>
          <a:xfrm>
            <a:off x="6853408" y="3623297"/>
            <a:ext cx="1391097" cy="1631019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91951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9E2D7-1EFF-9E43-90A9-465F2669C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DD2A-6F2D-C097-C200-3A1DC89EE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dirty="0"/>
              <a:t>Do </a:t>
            </a:r>
            <a:r>
              <a:rPr lang="en-GB" dirty="0" err="1"/>
              <a:t>CBms</a:t>
            </a:r>
            <a:r>
              <a:rPr lang="en-GB" dirty="0"/>
              <a:t> properly learn to explain?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D36143-0D8E-7F55-03C7-C896E9983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819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FA3C8-430A-97B2-7550-8B67B64B5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689FBA-D5D5-7E89-21D8-B58AEC40A1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80" cy="6858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2FFD20-8F13-B873-ACB8-B1DA87DF3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dirty="0"/>
              <a:t>Tutorial outline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F9FFB-57F5-0956-17AC-7E9DE570C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/>
              <a:t>Introduction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/>
              <a:t>Supervised Concept Learning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/>
              <a:t>Concept Interventions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rgbClr val="C00000">
                    <a:alpha val="20000"/>
                  </a:srgbClr>
                </a:solidFill>
              </a:rPr>
              <a:t>Q&amp;A + Break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tx1">
                    <a:alpha val="20000"/>
                  </a:schemeClr>
                </a:solidFill>
              </a:rPr>
              <a:t>Unsupervised Concept Learning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tx1">
                    <a:alpha val="20000"/>
                  </a:schemeClr>
                </a:solidFill>
              </a:rPr>
              <a:t>Reasoning With Concepts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tx1">
                    <a:alpha val="20000"/>
                  </a:schemeClr>
                </a:solidFill>
              </a:rPr>
              <a:t>Future Directions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rgbClr val="C00000">
                    <a:alpha val="20000"/>
                  </a:srgbClr>
                </a:solidFill>
              </a:rPr>
              <a:t>Q&amp;A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FD90C-5AFE-020B-FDE4-C311634BC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12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AA17892-C444-AC15-E27D-18508B8CF62C}"/>
              </a:ext>
            </a:extLst>
          </p:cNvPr>
          <p:cNvSpPr/>
          <p:nvPr/>
        </p:nvSpPr>
        <p:spPr>
          <a:xfrm>
            <a:off x="548641" y="1584960"/>
            <a:ext cx="5953759" cy="1757680"/>
          </a:xfrm>
          <a:prstGeom prst="roundRect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A59A52-3654-962F-D987-2AC61AC574A6}"/>
              </a:ext>
            </a:extLst>
          </p:cNvPr>
          <p:cNvSpPr txBox="1"/>
          <p:nvPr/>
        </p:nvSpPr>
        <p:spPr>
          <a:xfrm rot="16200000">
            <a:off x="-117203" y="2263744"/>
            <a:ext cx="886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Mateo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F8943C-44BE-AA93-74BD-66568A3BDAAC}"/>
              </a:ext>
            </a:extLst>
          </p:cNvPr>
          <p:cNvSpPr txBox="1"/>
          <p:nvPr/>
        </p:nvSpPr>
        <p:spPr>
          <a:xfrm rot="2594750">
            <a:off x="5444770" y="1337501"/>
            <a:ext cx="2701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C00000"/>
                </a:solidFill>
              </a:rPr>
              <a:t>14:00 – 15:35</a:t>
            </a:r>
          </a:p>
        </p:txBody>
      </p:sp>
    </p:spTree>
    <p:extLst>
      <p:ext uri="{BB962C8B-B14F-4D97-AF65-F5344CB8AC3E}">
        <p14:creationId xmlns:p14="http://schemas.microsoft.com/office/powerpoint/2010/main" val="29194548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1D849-786C-675A-CB13-F96AD6E95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E43F6-F65C-C599-F575-F88941FF9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dirty="0"/>
              <a:t>Do </a:t>
            </a:r>
            <a:r>
              <a:rPr lang="en-GB" dirty="0" err="1"/>
              <a:t>CBms</a:t>
            </a:r>
            <a:r>
              <a:rPr lang="en-GB" dirty="0"/>
              <a:t> properly learn to explain?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9C70ED-92B0-EEBC-248F-357FC5FC2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2997EA-3513-0F80-98EE-D0638BD34789}"/>
              </a:ext>
            </a:extLst>
          </p:cNvPr>
          <p:cNvSpPr txBox="1"/>
          <p:nvPr/>
        </p:nvSpPr>
        <p:spPr>
          <a:xfrm>
            <a:off x="377281" y="5887386"/>
            <a:ext cx="11237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Margeloiu et al. "Do concept bottleneck models learn as intended?." ICLR Workshop on Responsible AI (2021).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[2]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Mahinpei et al. "Promises and pitfalls of black-box concept learning models." ICML Workshop on Theoretic Foundation, Criticism, and Application of XAI  (2021).  </a:t>
            </a:r>
          </a:p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[3]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Raman et al. "Do Concept Bottleneck Models Respect Localities?." NeurIPS Workshop on XAI in Action (2024).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7" name="Google Shape;180;p23">
            <a:extLst>
              <a:ext uri="{FF2B5EF4-FFF2-40B4-BE49-F238E27FC236}">
                <a16:creationId xmlns:a16="http://schemas.microsoft.com/office/drawing/2014/main" id="{309440C0-BA5F-6584-2804-B72CDECAC4EE}"/>
              </a:ext>
            </a:extLst>
          </p:cNvPr>
          <p:cNvSpPr txBox="1"/>
          <p:nvPr/>
        </p:nvSpPr>
        <p:spPr>
          <a:xfrm>
            <a:off x="652371" y="1496369"/>
            <a:ext cx="10515600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Several recent works suggest CBMs may have issues with </a:t>
            </a:r>
            <a:r>
              <a:rPr lang="en-GB" sz="2200" b="1" dirty="0">
                <a:solidFill>
                  <a:srgbClr val="C00000"/>
                </a:solidFill>
                <a:latin typeface="Grandview Display"/>
                <a:ea typeface="Marcellus SC"/>
                <a:cs typeface="Marcellus SC"/>
                <a:sym typeface="Marcellus SC"/>
              </a:rPr>
              <a:t>unwanted leakage</a:t>
            </a:r>
            <a:endParaRPr kumimoji="0" lang="en-GB" sz="22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randview Display"/>
              <a:ea typeface="Marcellus SC"/>
              <a:cs typeface="Marcellus SC"/>
              <a:sym typeface="Marcellus SC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CAF7057-39CF-C155-DC91-9B0645CE68D1}"/>
              </a:ext>
            </a:extLst>
          </p:cNvPr>
          <p:cNvGrpSpPr/>
          <p:nvPr/>
        </p:nvGrpSpPr>
        <p:grpSpPr>
          <a:xfrm>
            <a:off x="652371" y="2329149"/>
            <a:ext cx="3090911" cy="2716232"/>
            <a:chOff x="449697" y="2743930"/>
            <a:chExt cx="3090911" cy="271623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ED49A1E-78BE-7291-77CE-A0C912E64A97}"/>
                </a:ext>
              </a:extLst>
            </p:cNvPr>
            <p:cNvSpPr txBox="1"/>
            <p:nvPr/>
          </p:nvSpPr>
          <p:spPr>
            <a:xfrm>
              <a:off x="449697" y="4721498"/>
              <a:ext cx="309091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Saliency maps seem to suggest </a:t>
              </a:r>
              <a:r>
                <a:rPr lang="en-GB" sz="1400" b="1" dirty="0">
                  <a:solidFill>
                    <a:srgbClr val="C00000"/>
                  </a:solidFill>
                </a:rPr>
                <a:t>concepts are not properly attended</a:t>
              </a:r>
            </a:p>
            <a:p>
              <a:pPr algn="ctr"/>
              <a:r>
                <a:rPr lang="en-GB" sz="1400" dirty="0"/>
                <a:t>(Margeloiu et al.) [1]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78E90AC-C535-D47F-0F79-FC9FCC99E780}"/>
                </a:ext>
              </a:extLst>
            </p:cNvPr>
            <p:cNvGrpSpPr/>
            <p:nvPr/>
          </p:nvGrpSpPr>
          <p:grpSpPr>
            <a:xfrm>
              <a:off x="932154" y="3244946"/>
              <a:ext cx="2125998" cy="1383307"/>
              <a:chOff x="2319753" y="3373396"/>
              <a:chExt cx="2125998" cy="1383307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D4E8ED06-2FD4-6B54-113A-ECB89CCD3C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r="79446" b="60897"/>
              <a:stretch/>
            </p:blipFill>
            <p:spPr>
              <a:xfrm>
                <a:off x="2319753" y="3409499"/>
                <a:ext cx="1101429" cy="1333818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B2A07E62-B39C-7AE9-6675-C62A23097B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81023" t="4768" b="60897"/>
              <a:stretch/>
            </p:blipFill>
            <p:spPr>
              <a:xfrm>
                <a:off x="3428798" y="3585528"/>
                <a:ext cx="1016953" cy="1171175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12BF10DD-03CA-F370-5F3D-ACF5389912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38261" r="23500" b="95803"/>
              <a:stretch/>
            </p:blipFill>
            <p:spPr>
              <a:xfrm>
                <a:off x="2396612" y="3373396"/>
                <a:ext cx="2049139" cy="143143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E1BFD74-7159-8A99-24E4-C1D56F98D8E3}"/>
                </a:ext>
              </a:extLst>
            </p:cNvPr>
            <p:cNvSpPr txBox="1"/>
            <p:nvPr/>
          </p:nvSpPr>
          <p:spPr>
            <a:xfrm>
              <a:off x="449697" y="2743930"/>
              <a:ext cx="30909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</a:rPr>
                <a:t>Attending spurious features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1B52CEF-1736-09CD-84DD-DF8FB7438AB2}"/>
              </a:ext>
            </a:extLst>
          </p:cNvPr>
          <p:cNvGrpSpPr/>
          <p:nvPr/>
        </p:nvGrpSpPr>
        <p:grpSpPr>
          <a:xfrm>
            <a:off x="3999747" y="2370643"/>
            <a:ext cx="3481176" cy="2895444"/>
            <a:chOff x="3639875" y="2663550"/>
            <a:chExt cx="3481176" cy="289544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BAB626B-2FE1-92BF-6334-3EDBB967E464}"/>
                </a:ext>
              </a:extLst>
            </p:cNvPr>
            <p:cNvGrpSpPr/>
            <p:nvPr/>
          </p:nvGrpSpPr>
          <p:grpSpPr>
            <a:xfrm>
              <a:off x="3743282" y="2663550"/>
              <a:ext cx="3377769" cy="2895444"/>
              <a:chOff x="295887" y="2779947"/>
              <a:chExt cx="3377769" cy="2895444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506E01C-ED84-0055-407D-6F1530B171DA}"/>
                  </a:ext>
                </a:extLst>
              </p:cNvPr>
              <p:cNvSpPr txBox="1"/>
              <p:nvPr/>
            </p:nvSpPr>
            <p:spPr>
              <a:xfrm>
                <a:off x="295887" y="4721284"/>
                <a:ext cx="335700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/>
                  <a:t>CBMs may have incentives to </a:t>
                </a:r>
                <a:r>
                  <a:rPr lang="en-GB" sz="1400" b="1" dirty="0">
                    <a:solidFill>
                      <a:srgbClr val="C00000"/>
                    </a:solidFill>
                  </a:rPr>
                  <a:t>encode the entire data representation</a:t>
                </a:r>
                <a:r>
                  <a:rPr lang="en-GB" sz="1400" dirty="0"/>
                  <a:t> in the concepts’ soft predictions</a:t>
                </a:r>
              </a:p>
              <a:p>
                <a:pPr algn="ctr"/>
                <a:r>
                  <a:rPr lang="en-GB" sz="1400" dirty="0"/>
                  <a:t>(Mahinpei et al.) [2]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A22B2AB-D8A1-994C-6BC3-1CF67B456D13}"/>
                  </a:ext>
                </a:extLst>
              </p:cNvPr>
              <p:cNvSpPr txBox="1"/>
              <p:nvPr/>
            </p:nvSpPr>
            <p:spPr>
              <a:xfrm>
                <a:off x="316647" y="2779947"/>
                <a:ext cx="33570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solidFill>
                      <a:srgbClr val="C00000"/>
                    </a:solidFill>
                  </a:rPr>
                  <a:t>Leaking unwanted information</a:t>
                </a:r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3D898F8-4171-4591-7D45-2159DCFDB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50790"/>
            <a:stretch/>
          </p:blipFill>
          <p:spPr>
            <a:xfrm>
              <a:off x="5345244" y="3373266"/>
              <a:ext cx="1775807" cy="86043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403D8D9-DCF7-82B2-254D-E423E6E27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50236"/>
            <a:stretch/>
          </p:blipFill>
          <p:spPr>
            <a:xfrm>
              <a:off x="3639875" y="3363601"/>
              <a:ext cx="1775807" cy="870095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23C350F-349C-AAE6-26DB-F18D5420BECE}"/>
              </a:ext>
            </a:extLst>
          </p:cNvPr>
          <p:cNvGrpSpPr/>
          <p:nvPr/>
        </p:nvGrpSpPr>
        <p:grpSpPr>
          <a:xfrm>
            <a:off x="7898705" y="2370643"/>
            <a:ext cx="3782339" cy="2905263"/>
            <a:chOff x="250390" y="2779947"/>
            <a:chExt cx="3782339" cy="2905263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1C568F0-C92C-C5AD-9C2D-496FD4785958}"/>
                </a:ext>
              </a:extLst>
            </p:cNvPr>
            <p:cNvSpPr txBox="1"/>
            <p:nvPr/>
          </p:nvSpPr>
          <p:spPr>
            <a:xfrm>
              <a:off x="250390" y="4731103"/>
              <a:ext cx="371608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CBMs may </a:t>
              </a:r>
              <a:r>
                <a:rPr lang="en-GB" sz="1400" b="1" dirty="0">
                  <a:solidFill>
                    <a:srgbClr val="C00000"/>
                  </a:solidFill>
                </a:rPr>
                <a:t>fail to capture a concept’s locality (e.g., physical location)</a:t>
              </a:r>
              <a:r>
                <a:rPr lang="en-GB" sz="1400" dirty="0"/>
                <a:t> even if it is only found on a fixed feature subset</a:t>
              </a:r>
            </a:p>
            <a:p>
              <a:pPr algn="ctr"/>
              <a:r>
                <a:rPr lang="en-GB" sz="1400" dirty="0"/>
                <a:t>(Raman et al.) [3]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698C298-9735-26CF-0E2F-A051E62C304B}"/>
                </a:ext>
              </a:extLst>
            </p:cNvPr>
            <p:cNvSpPr txBox="1"/>
            <p:nvPr/>
          </p:nvSpPr>
          <p:spPr>
            <a:xfrm>
              <a:off x="316647" y="2779947"/>
              <a:ext cx="3716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</a:rPr>
                <a:t>Failing to capture concept locality</a:t>
              </a: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4D219528-DFBF-47DF-AA68-8E63AA9C2D0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6050"/>
          <a:stretch/>
        </p:blipFill>
        <p:spPr>
          <a:xfrm>
            <a:off x="8326238" y="2999295"/>
            <a:ext cx="2993529" cy="99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1299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4A0DF-6040-EE29-920D-92F53A53F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1E632-11D5-9B72-5CC1-44F1C3FC8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dirty="0"/>
              <a:t>Do </a:t>
            </a:r>
            <a:r>
              <a:rPr lang="en-GB" dirty="0" err="1"/>
              <a:t>CBms</a:t>
            </a:r>
            <a:r>
              <a:rPr lang="en-GB" dirty="0"/>
              <a:t> properly learn to explain?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281E1-EA20-3DEC-EE38-3F7250026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A4752A-B588-BEFE-B78F-3ED871023899}"/>
              </a:ext>
            </a:extLst>
          </p:cNvPr>
          <p:cNvSpPr txBox="1"/>
          <p:nvPr/>
        </p:nvSpPr>
        <p:spPr>
          <a:xfrm>
            <a:off x="385827" y="5584145"/>
            <a:ext cx="11237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Sinha et al. "Understanding and enhancing robustness of concept-based models." AAAI (2023).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[2]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Heidemann et al. "Concept correlation and its effects on concept-based models." WACV (2023).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[3]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Espinosa Zarlenga, Barbiero, Shams et al. "Towards robust metrics for concept representation evaluation." AAAI (2023).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[4]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Bortolotti, Marconato, et al. "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Neuro-Symbolic Benchmark Suite for Concept Quality and Reasoning Shortcuts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." NeurIPS (2024).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[5]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Marconato et al. "Interpretability is in the mind of the beholder: A causal framework for human-interpretable representation learning." Entropy (2023).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4" name="Google Shape;180;p23">
            <a:extLst>
              <a:ext uri="{FF2B5EF4-FFF2-40B4-BE49-F238E27FC236}">
                <a16:creationId xmlns:a16="http://schemas.microsoft.com/office/drawing/2014/main" id="{A28B9DC7-993C-9C8E-849D-16CD1B20C9FE}"/>
              </a:ext>
            </a:extLst>
          </p:cNvPr>
          <p:cNvSpPr txBox="1"/>
          <p:nvPr/>
        </p:nvSpPr>
        <p:spPr>
          <a:xfrm>
            <a:off x="652371" y="1486743"/>
            <a:ext cx="10515600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Many more works have dived deeper into these issues!</a:t>
            </a:r>
            <a:endParaRPr kumimoji="0" lang="en-GB" sz="22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randview Display"/>
              <a:ea typeface="Marcellus SC"/>
              <a:cs typeface="Marcellus SC"/>
              <a:sym typeface="Marcellus SC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EA9F4BA-B51F-E4B3-CD84-DF547E94C0FC}"/>
              </a:ext>
            </a:extLst>
          </p:cNvPr>
          <p:cNvGrpSpPr/>
          <p:nvPr/>
        </p:nvGrpSpPr>
        <p:grpSpPr>
          <a:xfrm>
            <a:off x="385827" y="2118609"/>
            <a:ext cx="3727302" cy="3238577"/>
            <a:chOff x="659594" y="2551589"/>
            <a:chExt cx="3727302" cy="3238577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EE7E0CA-2AC4-F914-7CC0-22C821975B1D}"/>
                </a:ext>
              </a:extLst>
            </p:cNvPr>
            <p:cNvGrpSpPr/>
            <p:nvPr/>
          </p:nvGrpSpPr>
          <p:grpSpPr>
            <a:xfrm>
              <a:off x="659594" y="2551589"/>
              <a:ext cx="3727302" cy="3238577"/>
              <a:chOff x="456920" y="2667986"/>
              <a:chExt cx="3727302" cy="3238577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05A3FBE-BDEC-3CC5-9666-5E1D34E75365}"/>
                  </a:ext>
                </a:extLst>
              </p:cNvPr>
              <p:cNvSpPr txBox="1"/>
              <p:nvPr/>
            </p:nvSpPr>
            <p:spPr>
              <a:xfrm>
                <a:off x="456920" y="5167899"/>
                <a:ext cx="362364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/>
                  <a:t>CBMs concepts predictions can be changed </a:t>
                </a:r>
                <a:r>
                  <a:rPr lang="en-GB" sz="1400" b="1" dirty="0">
                    <a:solidFill>
                      <a:srgbClr val="C00000"/>
                    </a:solidFill>
                  </a:rPr>
                  <a:t>without affecting the final prediction</a:t>
                </a:r>
              </a:p>
              <a:p>
                <a:pPr algn="ctr"/>
                <a:r>
                  <a:rPr lang="en-GB" sz="1400" dirty="0"/>
                  <a:t>(Sinha et al.) [1]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26833A2-5BDA-11AB-0C00-554E047F3873}"/>
                  </a:ext>
                </a:extLst>
              </p:cNvPr>
              <p:cNvSpPr txBox="1"/>
              <p:nvPr/>
            </p:nvSpPr>
            <p:spPr>
              <a:xfrm>
                <a:off x="456920" y="2667986"/>
                <a:ext cx="37273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rgbClr val="C00000"/>
                    </a:solidFill>
                  </a:rPr>
                  <a:t>Adversarial attacks and defences</a:t>
                </a:r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BE7F749-5BDF-84BF-5810-731C1EAE6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07182" y="3037580"/>
              <a:ext cx="2432126" cy="1763839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0D8D1AB-3FF7-7C8E-7E5B-57639B4EB0F6}"/>
              </a:ext>
            </a:extLst>
          </p:cNvPr>
          <p:cNvGrpSpPr/>
          <p:nvPr/>
        </p:nvGrpSpPr>
        <p:grpSpPr>
          <a:xfrm>
            <a:off x="3910816" y="2112637"/>
            <a:ext cx="4227091" cy="3244549"/>
            <a:chOff x="4639707" y="2551159"/>
            <a:chExt cx="4227091" cy="3244549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6D22078-13CD-5F97-47BB-D55C702267EE}"/>
                </a:ext>
              </a:extLst>
            </p:cNvPr>
            <p:cNvGrpSpPr/>
            <p:nvPr/>
          </p:nvGrpSpPr>
          <p:grpSpPr>
            <a:xfrm>
              <a:off x="4639707" y="2551159"/>
              <a:ext cx="4227091" cy="3244549"/>
              <a:chOff x="588531" y="2667556"/>
              <a:chExt cx="4227091" cy="3244549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2A5764D-B910-35E4-7D10-F6A6773956AF}"/>
                  </a:ext>
                </a:extLst>
              </p:cNvPr>
              <p:cNvSpPr txBox="1"/>
              <p:nvPr/>
            </p:nvSpPr>
            <p:spPr>
              <a:xfrm>
                <a:off x="588531" y="5173441"/>
                <a:ext cx="4227091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/>
                  <a:t>Simple changes to the loss, like </a:t>
                </a:r>
                <a:r>
                  <a:rPr lang="en-GB" sz="1400" b="1" dirty="0">
                    <a:solidFill>
                      <a:srgbClr val="C00000"/>
                    </a:solidFill>
                  </a:rPr>
                  <a:t>loss weighting</a:t>
                </a:r>
                <a:r>
                  <a:rPr lang="en-GB" sz="1400" dirty="0"/>
                  <a:t>, can help </a:t>
                </a:r>
                <a:r>
                  <a:rPr lang="en-GB" sz="1400" b="1" dirty="0">
                    <a:solidFill>
                      <a:srgbClr val="C00000"/>
                    </a:solidFill>
                  </a:rPr>
                  <a:t>avoid CBMs exploiting unwanted correlations</a:t>
                </a:r>
              </a:p>
              <a:p>
                <a:pPr algn="ctr"/>
                <a:r>
                  <a:rPr lang="en-GB" sz="1400" dirty="0"/>
                  <a:t>(</a:t>
                </a:r>
                <a:r>
                  <a:rPr lang="en-GB" sz="1400" dirty="0" err="1"/>
                  <a:t>Heidenmann</a:t>
                </a:r>
                <a:r>
                  <a:rPr lang="en-GB" sz="1400" dirty="0"/>
                  <a:t> et al.) [2]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9181DC7-2DC3-6FBE-D050-05BF6EFD17EE}"/>
                  </a:ext>
                </a:extLst>
              </p:cNvPr>
              <p:cNvSpPr txBox="1"/>
              <p:nvPr/>
            </p:nvSpPr>
            <p:spPr>
              <a:xfrm>
                <a:off x="1045213" y="2667556"/>
                <a:ext cx="33137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rgbClr val="C00000"/>
                    </a:solidFill>
                  </a:rPr>
                  <a:t>Studying concept correlations</a:t>
                </a:r>
              </a:p>
            </p:txBody>
          </p:sp>
        </p:grp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03094C0-12F6-14B9-D3D9-A81FCA02C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43291" y="2996865"/>
              <a:ext cx="2679700" cy="19685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F9D689A-059F-CC35-3CA4-6E485ECAFF93}"/>
              </a:ext>
            </a:extLst>
          </p:cNvPr>
          <p:cNvGrpSpPr/>
          <p:nvPr/>
        </p:nvGrpSpPr>
        <p:grpSpPr>
          <a:xfrm>
            <a:off x="8015199" y="2112637"/>
            <a:ext cx="3969356" cy="3029105"/>
            <a:chOff x="8015199" y="2565028"/>
            <a:chExt cx="3969356" cy="3029105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7B0010F-A790-75BC-9A97-67541B4FD004}"/>
                </a:ext>
              </a:extLst>
            </p:cNvPr>
            <p:cNvGrpSpPr/>
            <p:nvPr/>
          </p:nvGrpSpPr>
          <p:grpSpPr>
            <a:xfrm>
              <a:off x="8015199" y="2565028"/>
              <a:ext cx="3969356" cy="3029105"/>
              <a:chOff x="717407" y="2667556"/>
              <a:chExt cx="3969356" cy="3029105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0D89A6F-C250-F007-8947-2270994C27EE}"/>
                  </a:ext>
                </a:extLst>
              </p:cNvPr>
              <p:cNvSpPr txBox="1"/>
              <p:nvPr/>
            </p:nvSpPr>
            <p:spPr>
              <a:xfrm>
                <a:off x="846266" y="5173441"/>
                <a:ext cx="38404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/>
                  <a:t>Several works proposed ways to </a:t>
                </a:r>
                <a:r>
                  <a:rPr lang="en-GB" sz="1400" b="1" dirty="0">
                    <a:solidFill>
                      <a:srgbClr val="C00000"/>
                    </a:solidFill>
                  </a:rPr>
                  <a:t>formalise</a:t>
                </a:r>
                <a:r>
                  <a:rPr lang="en-GB" sz="1400" b="1" dirty="0"/>
                  <a:t> </a:t>
                </a:r>
                <a:r>
                  <a:rPr lang="en-GB" sz="1400" dirty="0"/>
                  <a:t>or </a:t>
                </a:r>
                <a:r>
                  <a:rPr lang="en-GB" sz="1400" b="1" dirty="0">
                    <a:solidFill>
                      <a:srgbClr val="C00000"/>
                    </a:solidFill>
                  </a:rPr>
                  <a:t>measure concept </a:t>
                </a:r>
                <a:r>
                  <a:rPr lang="en-GB" sz="1400" dirty="0"/>
                  <a:t>leakage [3, 4, 5]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F34E4A4-F878-AB9A-0BCF-2C6927FC54D4}"/>
                  </a:ext>
                </a:extLst>
              </p:cNvPr>
              <p:cNvSpPr txBox="1"/>
              <p:nvPr/>
            </p:nvSpPr>
            <p:spPr>
              <a:xfrm>
                <a:off x="717407" y="2667556"/>
                <a:ext cx="39693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rgbClr val="C00000"/>
                    </a:solidFill>
                  </a:rPr>
                  <a:t>Formalisms and metrics for leakage</a:t>
                </a:r>
              </a:p>
            </p:txBody>
          </p:sp>
        </p:grp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6538F62-6D07-91A6-6E1B-0AE7D4FAC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46884" y="2998205"/>
              <a:ext cx="1084982" cy="107800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57960B0-83CD-01FD-468E-6DB30E580FCE}"/>
                </a:ext>
              </a:extLst>
            </p:cNvPr>
            <p:cNvSpPr txBox="1"/>
            <p:nvPr/>
          </p:nvSpPr>
          <p:spPr>
            <a:xfrm>
              <a:off x="8346884" y="4070693"/>
              <a:ext cx="10849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Metrics for unwanted leakage [3]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AB87750-DABF-97A0-4AD4-0D88A6B9B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521815" y="3005937"/>
              <a:ext cx="1084982" cy="1099119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8077399-E484-2C85-8079-3C35522BF2C1}"/>
                </a:ext>
              </a:extLst>
            </p:cNvPr>
            <p:cNvSpPr txBox="1"/>
            <p:nvPr/>
          </p:nvSpPr>
          <p:spPr>
            <a:xfrm>
              <a:off x="9431866" y="4117654"/>
              <a:ext cx="12103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Benchmark suite for reasoning robustness [4]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CD0FA3C2-F87A-B8D4-3AF7-AA6EA58CF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731620" y="2987647"/>
              <a:ext cx="1091959" cy="1099119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8FF5799-8B2C-21EB-8FB9-5FB5035448A7}"/>
                </a:ext>
              </a:extLst>
            </p:cNvPr>
            <p:cNvSpPr txBox="1"/>
            <p:nvPr/>
          </p:nvSpPr>
          <p:spPr>
            <a:xfrm>
              <a:off x="10672422" y="4155840"/>
              <a:ext cx="12103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Formalisation of leakage [5]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05034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537F6-2D8B-E4B8-761D-9D6C1A15A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5D9ED-B46F-1D66-0FB8-D939C7F62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dirty="0"/>
              <a:t>Steps towards addressing leakage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01CE07-61EC-3DD7-AD14-70BF8E08E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AB7511-5EA4-76F5-0B69-3D73CB621C97}"/>
              </a:ext>
            </a:extLst>
          </p:cNvPr>
          <p:cNvSpPr txBox="1"/>
          <p:nvPr/>
        </p:nvSpPr>
        <p:spPr>
          <a:xfrm>
            <a:off x="604190" y="6094543"/>
            <a:ext cx="10983620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Marconato et al. "Glancenets: Interpretable, leak-proof concept-based models." NeurIPS (2022). 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[2]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Havasi et al. "Addressing leakage in concept bottleneck models." NeurIPS (2022)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6B2180E-CD7D-1EB8-0DFA-21496741783F}"/>
              </a:ext>
            </a:extLst>
          </p:cNvPr>
          <p:cNvGrpSpPr/>
          <p:nvPr/>
        </p:nvGrpSpPr>
        <p:grpSpPr>
          <a:xfrm>
            <a:off x="6409326" y="2593196"/>
            <a:ext cx="5263212" cy="2751098"/>
            <a:chOff x="6629299" y="2799751"/>
            <a:chExt cx="5263212" cy="275109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E18558-BA50-8048-7D91-14A4DC8A888F}"/>
                </a:ext>
              </a:extLst>
            </p:cNvPr>
            <p:cNvSpPr txBox="1"/>
            <p:nvPr/>
          </p:nvSpPr>
          <p:spPr>
            <a:xfrm>
              <a:off x="6629299" y="2799751"/>
              <a:ext cx="52632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C00000"/>
                  </a:solidFill>
                </a:rPr>
                <a:t>Autoregressive CBMs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DDA9F01-01C5-2724-8DC3-A55929840D44}"/>
                </a:ext>
              </a:extLst>
            </p:cNvPr>
            <p:cNvCxnSpPr>
              <a:cxnSpLocks/>
            </p:cNvCxnSpPr>
            <p:nvPr/>
          </p:nvCxnSpPr>
          <p:spPr>
            <a:xfrm>
              <a:off x="7402931" y="3319166"/>
              <a:ext cx="362390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CE831B1-E1FB-B2DA-B494-E00A1E859880}"/>
                </a:ext>
              </a:extLst>
            </p:cNvPr>
            <p:cNvGrpSpPr/>
            <p:nvPr/>
          </p:nvGrpSpPr>
          <p:grpSpPr>
            <a:xfrm>
              <a:off x="7616153" y="3382964"/>
              <a:ext cx="3289501" cy="1613887"/>
              <a:chOff x="7737334" y="3429508"/>
              <a:chExt cx="3289501" cy="1613887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365D5AD-A5EB-2E36-100A-C34A526416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85750" y="3769710"/>
                <a:ext cx="1041085" cy="104434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797E477-81F4-3F4F-7813-06514CD189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37334" y="3429508"/>
                <a:ext cx="1955652" cy="1613887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4DEB0DA-AB02-06CA-D00C-B614F048D86F}"/>
                </a:ext>
              </a:extLst>
            </p:cNvPr>
            <p:cNvSpPr txBox="1"/>
            <p:nvPr/>
          </p:nvSpPr>
          <p:spPr>
            <a:xfrm>
              <a:off x="6629299" y="4996851"/>
              <a:ext cx="526321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C00000"/>
                  </a:solidFill>
                </a:rPr>
                <a:t>[Main Idea</a:t>
              </a:r>
              <a:r>
                <a:rPr lang="en-GB" sz="1400" b="1" dirty="0">
                  <a:solidFill>
                    <a:srgbClr val="C00000"/>
                  </a:solidFill>
                </a:rPr>
                <a:t>]</a:t>
              </a:r>
              <a:r>
                <a:rPr lang="en-GB" sz="1400" dirty="0"/>
                <a:t> Reduce leakage between concepts by </a:t>
              </a:r>
              <a:r>
                <a:rPr lang="en-GB" sz="1400" dirty="0" err="1"/>
                <a:t>modeling</a:t>
              </a:r>
              <a:r>
                <a:rPr lang="en-GB" sz="1400" dirty="0"/>
                <a:t> cross-concept relationships using an autoregressive architecture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F95F2BD-894E-582B-464C-CB666E893031}"/>
              </a:ext>
            </a:extLst>
          </p:cNvPr>
          <p:cNvGrpSpPr/>
          <p:nvPr/>
        </p:nvGrpSpPr>
        <p:grpSpPr>
          <a:xfrm>
            <a:off x="604190" y="2629713"/>
            <a:ext cx="5355256" cy="2714581"/>
            <a:chOff x="824163" y="2836268"/>
            <a:chExt cx="5355256" cy="27145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5622991-2434-EE4B-1472-FDDD0E356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4163" y="3428998"/>
              <a:ext cx="4191000" cy="1473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E9944F9-591E-6DE6-3D8A-ED0F4EEEB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35070" y="3759568"/>
              <a:ext cx="1044349" cy="104434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26C49B-F3A8-BDF8-42C2-46E021D8684A}"/>
                </a:ext>
              </a:extLst>
            </p:cNvPr>
            <p:cNvSpPr txBox="1"/>
            <p:nvPr/>
          </p:nvSpPr>
          <p:spPr>
            <a:xfrm>
              <a:off x="824163" y="2836268"/>
              <a:ext cx="53552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C00000"/>
                  </a:solidFill>
                </a:rPr>
                <a:t>GlanceNets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907D8F-B5F6-546B-372F-689226EE9198}"/>
                </a:ext>
              </a:extLst>
            </p:cNvPr>
            <p:cNvSpPr txBox="1"/>
            <p:nvPr/>
          </p:nvSpPr>
          <p:spPr>
            <a:xfrm>
              <a:off x="824163" y="4996851"/>
              <a:ext cx="53552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C00000"/>
                  </a:solidFill>
                </a:rPr>
                <a:t>[Main Idea</a:t>
              </a:r>
              <a:r>
                <a:rPr lang="en-GB" sz="1400" b="1" dirty="0">
                  <a:solidFill>
                    <a:srgbClr val="C00000"/>
                  </a:solidFill>
                </a:rPr>
                <a:t>]</a:t>
              </a:r>
              <a:r>
                <a:rPr lang="en-GB" sz="1400" dirty="0"/>
                <a:t> Frame leakage in terms of disentanglement learning and use an open-set recognition to detect it at inference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805AA4B-804F-F28B-03CF-334E9A60ACDD}"/>
                </a:ext>
              </a:extLst>
            </p:cNvPr>
            <p:cNvCxnSpPr>
              <a:cxnSpLocks/>
            </p:cNvCxnSpPr>
            <p:nvPr/>
          </p:nvCxnSpPr>
          <p:spPr>
            <a:xfrm>
              <a:off x="1683920" y="3319166"/>
              <a:ext cx="362390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Google Shape;180;p23">
            <a:extLst>
              <a:ext uri="{FF2B5EF4-FFF2-40B4-BE49-F238E27FC236}">
                <a16:creationId xmlns:a16="http://schemas.microsoft.com/office/drawing/2014/main" id="{A2B93ADD-CEBF-0731-0B5E-AB114EE3F6C6}"/>
              </a:ext>
            </a:extLst>
          </p:cNvPr>
          <p:cNvSpPr txBox="1"/>
          <p:nvPr/>
        </p:nvSpPr>
        <p:spPr>
          <a:xfrm>
            <a:off x="652371" y="1505996"/>
            <a:ext cx="10515600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000000"/>
                </a:solidFill>
                <a:latin typeface="Grandview Display"/>
                <a:ea typeface="Marcellus SC"/>
                <a:cs typeface="Marcellus SC"/>
                <a:sym typeface="Marcellus SC"/>
              </a:rPr>
              <a:t>This have brought forth attempts to </a:t>
            </a:r>
            <a:r>
              <a:rPr lang="en-GB" sz="2200" b="1" dirty="0">
                <a:solidFill>
                  <a:srgbClr val="C00000"/>
                </a:solidFill>
                <a:latin typeface="Grandview Display"/>
                <a:ea typeface="Marcellus SC"/>
                <a:cs typeface="Marcellus SC"/>
                <a:sym typeface="Marcellus SC"/>
              </a:rPr>
              <a:t>address or mitigate the effects of leakage</a:t>
            </a:r>
            <a:r>
              <a:rPr lang="en-GB" sz="2200" dirty="0">
                <a:solidFill>
                  <a:srgbClr val="000000"/>
                </a:solidFill>
                <a:latin typeface="Grandview Display"/>
                <a:ea typeface="Marcellus SC"/>
                <a:cs typeface="Marcellus SC"/>
                <a:sym typeface="Marcellus SC"/>
              </a:rPr>
              <a:t>:</a:t>
            </a:r>
            <a:endParaRPr kumimoji="0" lang="en-GB" sz="22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Marcellus SC"/>
              <a:cs typeface="Marcellus SC"/>
              <a:sym typeface="Marcellus SC"/>
            </a:endParaRPr>
          </a:p>
        </p:txBody>
      </p:sp>
    </p:spTree>
    <p:extLst>
      <p:ext uri="{BB962C8B-B14F-4D97-AF65-F5344CB8AC3E}">
        <p14:creationId xmlns:p14="http://schemas.microsoft.com/office/powerpoint/2010/main" val="353263112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A9334-841C-AA6F-A380-46FBCE960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DCB95-22AF-12AB-FEEB-9BFBBB921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Recent directions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2BAC6-D877-062C-BB0D-BCD8AED52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6" name="Google Shape;180;p23">
            <a:extLst>
              <a:ext uri="{FF2B5EF4-FFF2-40B4-BE49-F238E27FC236}">
                <a16:creationId xmlns:a16="http://schemas.microsoft.com/office/drawing/2014/main" id="{EA3A88D4-ADE5-3759-063C-D2093F29CBE1}"/>
              </a:ext>
            </a:extLst>
          </p:cNvPr>
          <p:cNvSpPr txBox="1"/>
          <p:nvPr/>
        </p:nvSpPr>
        <p:spPr>
          <a:xfrm>
            <a:off x="652371" y="1496644"/>
            <a:ext cx="10515600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CBMs </a:t>
            </a:r>
            <a:r>
              <a:rPr kumimoji="0" lang="en-GB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have become 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very popular in XAI </a:t>
            </a:r>
            <a:r>
              <a:rPr kumimoji="0" lang="en-GB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with several active 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areas of research</a:t>
            </a:r>
            <a:r>
              <a:rPr kumimoji="0" lang="en-GB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2514206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2853D-D47E-8659-7AF2-2688258C1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36991B3-C709-F4CB-A46E-DDE2A4A7C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151" y="5752511"/>
            <a:ext cx="908475" cy="9263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6066B3-8234-8BF4-71C1-A758D5E8C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Recent directions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35C59-AFB6-EEF3-D475-C616C661F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2F648E-258A-2ADB-1046-CE6230B8C4C6}"/>
              </a:ext>
            </a:extLst>
          </p:cNvPr>
          <p:cNvSpPr txBox="1"/>
          <p:nvPr/>
        </p:nvSpPr>
        <p:spPr>
          <a:xfrm>
            <a:off x="604189" y="6350019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[1] Xu et al. "Energy-based concept bottleneck models: unifying prediction, concept intervention, and conditional interpretations." ICLR (2024).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4DE128-0836-62E0-A42A-2DCBD8A3C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9077" y="3502883"/>
            <a:ext cx="7082188" cy="23169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4EEC1D-4D76-1707-1035-F88324CDC96C}"/>
              </a:ext>
            </a:extLst>
          </p:cNvPr>
          <p:cNvSpPr txBox="1"/>
          <p:nvPr/>
        </p:nvSpPr>
        <p:spPr>
          <a:xfrm>
            <a:off x="2355596" y="5831264"/>
            <a:ext cx="7480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noProof="0" dirty="0"/>
              <a:t>Energy-based Concept Bottleneck Models (Xu et al., 2024)</a:t>
            </a:r>
          </a:p>
        </p:txBody>
      </p:sp>
      <p:sp>
        <p:nvSpPr>
          <p:cNvPr id="18" name="Google Shape;180;p23">
            <a:extLst>
              <a:ext uri="{FF2B5EF4-FFF2-40B4-BE49-F238E27FC236}">
                <a16:creationId xmlns:a16="http://schemas.microsoft.com/office/drawing/2014/main" id="{1DD6EEB2-62DD-8847-48D4-4BC11CD57C6B}"/>
              </a:ext>
            </a:extLst>
          </p:cNvPr>
          <p:cNvSpPr txBox="1"/>
          <p:nvPr/>
        </p:nvSpPr>
        <p:spPr>
          <a:xfrm>
            <a:off x="652371" y="1493908"/>
            <a:ext cx="105156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CBMs </a:t>
            </a:r>
            <a:r>
              <a:rPr kumimoji="0" lang="en-GB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have become 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very popular in XAI </a:t>
            </a:r>
            <a:r>
              <a:rPr kumimoji="0" lang="en-GB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with several active 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areas of research</a:t>
            </a:r>
            <a:r>
              <a:rPr kumimoji="0" lang="en-GB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2200" baseline="0" noProof="0" dirty="0">
                <a:solidFill>
                  <a:srgbClr val="000000"/>
                </a:solidFill>
                <a:latin typeface="Grandview Display"/>
                <a:ea typeface="Marcellus SC"/>
                <a:cs typeface="Marcellus SC"/>
                <a:sym typeface="Marcellus SC"/>
              </a:rPr>
              <a:t>Capturing </a:t>
            </a:r>
            <a:r>
              <a:rPr lang="en-GB" sz="2200" noProof="0" dirty="0">
                <a:solidFill>
                  <a:srgbClr val="000000"/>
                </a:solidFill>
                <a:latin typeface="Grandview Display"/>
                <a:ea typeface="Marcellus SC"/>
                <a:cs typeface="Marcellus SC"/>
                <a:sym typeface="Marcellus SC"/>
              </a:rPr>
              <a:t>more </a:t>
            </a:r>
            <a:r>
              <a:rPr lang="en-GB" sz="2200" b="1" noProof="0" dirty="0">
                <a:solidFill>
                  <a:srgbClr val="C00000"/>
                </a:solidFill>
                <a:latin typeface="Grandview Display"/>
                <a:ea typeface="Marcellus SC"/>
                <a:cs typeface="Marcellus SC"/>
                <a:sym typeface="Marcellus SC"/>
              </a:rPr>
              <a:t>complex relationships </a:t>
            </a:r>
            <a:r>
              <a:rPr lang="en-GB" sz="2200" noProof="0" dirty="0">
                <a:solidFill>
                  <a:srgbClr val="000000"/>
                </a:solidFill>
                <a:latin typeface="Grandview Display"/>
                <a:ea typeface="Marcellus SC"/>
                <a:cs typeface="Marcellus SC"/>
                <a:sym typeface="Marcellus SC"/>
              </a:rPr>
              <a:t>between concepts and tasks labels</a:t>
            </a:r>
            <a:endParaRPr lang="en-GB" sz="2200" b="1" noProof="0" dirty="0">
              <a:solidFill>
                <a:srgbClr val="C00000"/>
              </a:solidFill>
              <a:latin typeface="Grandview Display"/>
              <a:ea typeface="Marcellus SC"/>
              <a:cs typeface="Marcellus SC"/>
              <a:sym typeface="Marcellus SC"/>
            </a:endParaRPr>
          </a:p>
        </p:txBody>
      </p:sp>
    </p:spTree>
    <p:extLst>
      <p:ext uri="{BB962C8B-B14F-4D97-AF65-F5344CB8AC3E}">
        <p14:creationId xmlns:p14="http://schemas.microsoft.com/office/powerpoint/2010/main" val="414318815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2B8BF-5840-F914-7378-334D574D1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EDF382-4E8B-14C2-D165-57A61F4DC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152" y="5738328"/>
            <a:ext cx="880664" cy="898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6DB887-11C3-5D01-ED63-6397209E2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Recent directions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351EBB-6C9F-F591-A239-E9717CF3C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F0FE00-DC7F-EACC-9D49-6D2C58DFC5A7}"/>
              </a:ext>
            </a:extLst>
          </p:cNvPr>
          <p:cNvSpPr txBox="1"/>
          <p:nvPr/>
        </p:nvSpPr>
        <p:spPr>
          <a:xfrm>
            <a:off x="604189" y="6343081"/>
            <a:ext cx="1098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[1] </a:t>
            </a:r>
            <a:r>
              <a:rPr lang="en-GB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Yamaguchi et al. "Explanation Bottleneck Models." AAAI (2025)</a:t>
            </a:r>
            <a:r>
              <a:rPr lang="en-GB" dirty="0"/>
              <a:t>.</a:t>
            </a:r>
          </a:p>
        </p:txBody>
      </p:sp>
      <p:sp>
        <p:nvSpPr>
          <p:cNvPr id="14" name="Google Shape;180;p23">
            <a:extLst>
              <a:ext uri="{FF2B5EF4-FFF2-40B4-BE49-F238E27FC236}">
                <a16:creationId xmlns:a16="http://schemas.microsoft.com/office/drawing/2014/main" id="{95E399EE-1413-1283-E47C-99AE32007349}"/>
              </a:ext>
            </a:extLst>
          </p:cNvPr>
          <p:cNvSpPr txBox="1"/>
          <p:nvPr/>
        </p:nvSpPr>
        <p:spPr>
          <a:xfrm>
            <a:off x="652371" y="1493908"/>
            <a:ext cx="10515600" cy="1708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CBMs </a:t>
            </a:r>
            <a:r>
              <a:rPr kumimoji="0" lang="en-GB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have become 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very popular in XAI </a:t>
            </a:r>
            <a:r>
              <a:rPr kumimoji="0" lang="en-GB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with several active 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areas of research</a:t>
            </a:r>
            <a:r>
              <a:rPr kumimoji="0" lang="en-GB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2200" baseline="0" noProof="0" dirty="0">
                <a:solidFill>
                  <a:srgbClr val="000000"/>
                </a:solidFill>
                <a:latin typeface="Grandview Display"/>
                <a:ea typeface="Marcellus SC"/>
                <a:cs typeface="Marcellus SC"/>
                <a:sym typeface="Marcellus SC"/>
              </a:rPr>
              <a:t>Capturing </a:t>
            </a:r>
            <a:r>
              <a:rPr lang="en-GB" sz="2200" noProof="0" dirty="0">
                <a:solidFill>
                  <a:srgbClr val="000000"/>
                </a:solidFill>
                <a:latin typeface="Grandview Display"/>
                <a:ea typeface="Marcellus SC"/>
                <a:cs typeface="Marcellus SC"/>
                <a:sym typeface="Marcellus SC"/>
              </a:rPr>
              <a:t>more </a:t>
            </a:r>
            <a:r>
              <a:rPr lang="en-GB" sz="2200" b="1" noProof="0" dirty="0">
                <a:solidFill>
                  <a:srgbClr val="C00000"/>
                </a:solidFill>
                <a:latin typeface="Grandview Display"/>
                <a:ea typeface="Marcellus SC"/>
                <a:cs typeface="Marcellus SC"/>
                <a:sym typeface="Marcellus SC"/>
              </a:rPr>
              <a:t>complex relationships </a:t>
            </a:r>
            <a:r>
              <a:rPr lang="en-GB" sz="2200" noProof="0" dirty="0">
                <a:solidFill>
                  <a:srgbClr val="000000"/>
                </a:solidFill>
                <a:latin typeface="Grandview Display"/>
                <a:ea typeface="Marcellus SC"/>
                <a:cs typeface="Marcellus SC"/>
                <a:sym typeface="Marcellus SC"/>
              </a:rPr>
              <a:t>between concepts and tasks labels</a:t>
            </a:r>
            <a:endParaRPr lang="en-GB" sz="2200" b="1" noProof="0" dirty="0">
              <a:solidFill>
                <a:srgbClr val="C00000"/>
              </a:solidFill>
              <a:latin typeface="Grandview Display"/>
              <a:ea typeface="Marcellus SC"/>
              <a:cs typeface="Marcellus SC"/>
              <a:sym typeface="Marcellus SC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2200" baseline="0" noProof="0" dirty="0">
                <a:latin typeface="Grandview Display"/>
                <a:ea typeface="Marcellus SC"/>
                <a:cs typeface="Marcellus SC"/>
                <a:sym typeface="Marcellus SC"/>
              </a:rPr>
              <a:t>Producing entirely</a:t>
            </a:r>
            <a:r>
              <a:rPr lang="en-GB" sz="2200" noProof="0" dirty="0">
                <a:latin typeface="Grandview Display"/>
                <a:ea typeface="Marcellus SC"/>
                <a:cs typeface="Marcellus SC"/>
                <a:sym typeface="Marcellus SC"/>
              </a:rPr>
              <a:t> </a:t>
            </a:r>
            <a:r>
              <a:rPr lang="en-GB" sz="2200" b="1" noProof="0" dirty="0">
                <a:solidFill>
                  <a:srgbClr val="C00000"/>
                </a:solidFill>
                <a:latin typeface="Grandview Display"/>
                <a:ea typeface="Marcellus SC"/>
                <a:cs typeface="Marcellus SC"/>
                <a:sym typeface="Marcellus SC"/>
              </a:rPr>
              <a:t>language-based bottlenecks</a:t>
            </a:r>
            <a:r>
              <a:rPr lang="en-GB" sz="2200" noProof="0" dirty="0">
                <a:latin typeface="Grandview Display"/>
                <a:ea typeface="Marcellus SC"/>
                <a:cs typeface="Marcellus SC"/>
                <a:sym typeface="Marcellus SC"/>
              </a:rPr>
              <a:t> (accepted to </a:t>
            </a:r>
            <a:r>
              <a:rPr lang="en-GB" sz="2200" dirty="0">
                <a:latin typeface="Grandview Display"/>
                <a:ea typeface="Marcellus SC"/>
                <a:cs typeface="Marcellus SC"/>
                <a:sym typeface="Marcellus SC"/>
              </a:rPr>
              <a:t>this AAAI</a:t>
            </a:r>
            <a:r>
              <a:rPr lang="en-GB" sz="2200" noProof="0" dirty="0">
                <a:latin typeface="Grandview Display"/>
                <a:ea typeface="Marcellus SC"/>
                <a:cs typeface="Marcellus SC"/>
                <a:sym typeface="Marcellus SC"/>
              </a:rPr>
              <a:t>!)</a:t>
            </a:r>
            <a:endParaRPr lang="en-GB" sz="2200" baseline="0" noProof="0" dirty="0">
              <a:latin typeface="Grandview Display"/>
              <a:ea typeface="Marcellus SC"/>
              <a:cs typeface="Marcellus SC"/>
              <a:sym typeface="Marcellus SC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496C160-5E44-C99E-EEA0-134A65D840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304" y="3616566"/>
            <a:ext cx="6909391" cy="14768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5266D7-C289-02A9-60A6-65DFE1FD9597}"/>
              </a:ext>
            </a:extLst>
          </p:cNvPr>
          <p:cNvSpPr txBox="1"/>
          <p:nvPr/>
        </p:nvSpPr>
        <p:spPr>
          <a:xfrm>
            <a:off x="2641304" y="5154432"/>
            <a:ext cx="6909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noProof="0" dirty="0"/>
              <a:t>Explanation Bottleneck Models (Yamaguchi et al.)</a:t>
            </a:r>
          </a:p>
        </p:txBody>
      </p:sp>
    </p:spTree>
    <p:extLst>
      <p:ext uri="{BB962C8B-B14F-4D97-AF65-F5344CB8AC3E}">
        <p14:creationId xmlns:p14="http://schemas.microsoft.com/office/powerpoint/2010/main" val="378587084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DB976-8EE3-B91A-2DFF-9DBB5DB0A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17732-5B9C-FF97-DBB8-E80973910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Recent directions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646A3-CD09-668C-CFCA-AFD9E4E72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31862-94A3-983E-E7E1-8B0E50BC1FDF}"/>
              </a:ext>
            </a:extLst>
          </p:cNvPr>
          <p:cNvSpPr txBox="1"/>
          <p:nvPr/>
        </p:nvSpPr>
        <p:spPr>
          <a:xfrm>
            <a:off x="604190" y="5743783"/>
            <a:ext cx="1098362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 Xuanyuan al. "Global concept-based interpretability for graph neural networks via neuron analysis." AAAI (2023).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[2]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Espinosa Zarlenga et al. "Tabcbm: Concept-based interpretable neural networks for tabular data." TMLR (2024).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[3]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Ye et al. "Concept-based interpretable reinforcement learning with limited to no human labels." ICML (2024).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[4]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Kazhdan et al. "MEME: generating RNN model explanations via model extraction." arXiv (2020).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9" name="Google Shape;180;p23">
            <a:extLst>
              <a:ext uri="{FF2B5EF4-FFF2-40B4-BE49-F238E27FC236}">
                <a16:creationId xmlns:a16="http://schemas.microsoft.com/office/drawing/2014/main" id="{6B75B005-A877-34C3-0C39-31E44712550F}"/>
              </a:ext>
            </a:extLst>
          </p:cNvPr>
          <p:cNvSpPr txBox="1"/>
          <p:nvPr/>
        </p:nvSpPr>
        <p:spPr>
          <a:xfrm>
            <a:off x="652371" y="1496371"/>
            <a:ext cx="10515600" cy="2215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CBMs </a:t>
            </a:r>
            <a:r>
              <a:rPr kumimoji="0" lang="en-GB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have become 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very popular in XAI </a:t>
            </a:r>
            <a:r>
              <a:rPr kumimoji="0" lang="en-GB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with several active 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areas of research</a:t>
            </a:r>
            <a:r>
              <a:rPr kumimoji="0" lang="en-GB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2200" baseline="0" noProof="0" dirty="0">
                <a:solidFill>
                  <a:srgbClr val="000000"/>
                </a:solidFill>
                <a:latin typeface="Grandview Display"/>
                <a:ea typeface="Marcellus SC"/>
                <a:cs typeface="Marcellus SC"/>
                <a:sym typeface="Marcellus SC"/>
              </a:rPr>
              <a:t>Capturing </a:t>
            </a:r>
            <a:r>
              <a:rPr lang="en-GB" sz="2200" noProof="0" dirty="0">
                <a:solidFill>
                  <a:srgbClr val="000000"/>
                </a:solidFill>
                <a:latin typeface="Grandview Display"/>
                <a:ea typeface="Marcellus SC"/>
                <a:cs typeface="Marcellus SC"/>
                <a:sym typeface="Marcellus SC"/>
              </a:rPr>
              <a:t>more </a:t>
            </a:r>
            <a:r>
              <a:rPr lang="en-GB" sz="2200" b="1" noProof="0" dirty="0">
                <a:solidFill>
                  <a:srgbClr val="C00000"/>
                </a:solidFill>
                <a:latin typeface="Grandview Display"/>
                <a:ea typeface="Marcellus SC"/>
                <a:cs typeface="Marcellus SC"/>
                <a:sym typeface="Marcellus SC"/>
              </a:rPr>
              <a:t>complex relationships </a:t>
            </a:r>
            <a:r>
              <a:rPr lang="en-GB" sz="2200" noProof="0" dirty="0">
                <a:solidFill>
                  <a:srgbClr val="000000"/>
                </a:solidFill>
                <a:latin typeface="Grandview Display"/>
                <a:ea typeface="Marcellus SC"/>
                <a:cs typeface="Marcellus SC"/>
                <a:sym typeface="Marcellus SC"/>
              </a:rPr>
              <a:t>between concepts and tasks labels</a:t>
            </a:r>
            <a:endParaRPr lang="en-GB" sz="2200" b="1" noProof="0" dirty="0">
              <a:solidFill>
                <a:srgbClr val="C00000"/>
              </a:solidFill>
              <a:latin typeface="Grandview Display"/>
              <a:ea typeface="Marcellus SC"/>
              <a:cs typeface="Marcellus SC"/>
              <a:sym typeface="Marcellus SC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2200" baseline="0" noProof="0" dirty="0">
                <a:latin typeface="Grandview Display"/>
                <a:ea typeface="Marcellus SC"/>
                <a:cs typeface="Marcellus SC"/>
                <a:sym typeface="Marcellus SC"/>
              </a:rPr>
              <a:t>Producing entirely</a:t>
            </a:r>
            <a:r>
              <a:rPr lang="en-GB" sz="2200" noProof="0" dirty="0">
                <a:latin typeface="Grandview Display"/>
                <a:ea typeface="Marcellus SC"/>
                <a:cs typeface="Marcellus SC"/>
                <a:sym typeface="Marcellus SC"/>
              </a:rPr>
              <a:t> </a:t>
            </a:r>
            <a:r>
              <a:rPr lang="en-GB" sz="2200" b="1" noProof="0" dirty="0">
                <a:solidFill>
                  <a:srgbClr val="C00000"/>
                </a:solidFill>
                <a:latin typeface="Grandview Display"/>
                <a:ea typeface="Marcellus SC"/>
                <a:cs typeface="Marcellus SC"/>
                <a:sym typeface="Marcellus SC"/>
              </a:rPr>
              <a:t>language-based bottlenecks</a:t>
            </a:r>
            <a:r>
              <a:rPr lang="en-GB" sz="2200" noProof="0" dirty="0">
                <a:latin typeface="Grandview Display"/>
                <a:ea typeface="Marcellus SC"/>
                <a:cs typeface="Marcellus SC"/>
                <a:sym typeface="Marcellus SC"/>
              </a:rPr>
              <a:t> (accepted to </a:t>
            </a:r>
            <a:r>
              <a:rPr lang="en-GB" sz="2200" dirty="0">
                <a:latin typeface="Grandview Display"/>
                <a:ea typeface="Marcellus SC"/>
                <a:cs typeface="Marcellus SC"/>
                <a:sym typeface="Marcellus SC"/>
              </a:rPr>
              <a:t>this AAAI</a:t>
            </a:r>
            <a:r>
              <a:rPr lang="en-GB" sz="2200" noProof="0" dirty="0">
                <a:latin typeface="Grandview Display"/>
                <a:ea typeface="Marcellus SC"/>
                <a:cs typeface="Marcellus SC"/>
                <a:sym typeface="Marcellus SC"/>
              </a:rPr>
              <a:t>!)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2200" baseline="0" dirty="0">
                <a:latin typeface="Grandview Display"/>
                <a:ea typeface="Marcellus SC"/>
                <a:cs typeface="Marcellus SC"/>
                <a:sym typeface="Marcellus SC"/>
              </a:rPr>
              <a:t>Exploring concepts in </a:t>
            </a:r>
            <a:r>
              <a:rPr lang="en-GB" sz="2200" b="1" baseline="0" dirty="0">
                <a:solidFill>
                  <a:srgbClr val="C00000"/>
                </a:solidFill>
                <a:latin typeface="Grandview Display"/>
                <a:ea typeface="Marcellus SC"/>
                <a:cs typeface="Marcellus SC"/>
                <a:sym typeface="Marcellus SC"/>
              </a:rPr>
              <a:t>modalities and tasks </a:t>
            </a:r>
            <a:r>
              <a:rPr lang="en-GB" sz="2200" baseline="0" dirty="0">
                <a:latin typeface="Grandview Display"/>
                <a:ea typeface="Marcellus SC"/>
                <a:cs typeface="Marcellus SC"/>
                <a:sym typeface="Marcellus SC"/>
              </a:rPr>
              <a:t>other than </a:t>
            </a:r>
            <a:r>
              <a:rPr lang="en-GB" sz="2200" b="1" baseline="0" dirty="0">
                <a:solidFill>
                  <a:srgbClr val="C00000"/>
                </a:solidFill>
                <a:latin typeface="Grandview Display"/>
                <a:ea typeface="Marcellus SC"/>
                <a:cs typeface="Marcellus SC"/>
                <a:sym typeface="Marcellus SC"/>
              </a:rPr>
              <a:t>supervised visual tasks</a:t>
            </a:r>
            <a:endParaRPr lang="en-GB" sz="2200" b="1" baseline="0" noProof="0" dirty="0">
              <a:solidFill>
                <a:srgbClr val="C00000"/>
              </a:solidFill>
              <a:latin typeface="Grandview Display"/>
              <a:ea typeface="Marcellus SC"/>
              <a:cs typeface="Marcellus SC"/>
              <a:sym typeface="Marcellus SC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19E21D3-D7C1-D8C9-BE3B-76FD7C3A5387}"/>
              </a:ext>
            </a:extLst>
          </p:cNvPr>
          <p:cNvGrpSpPr/>
          <p:nvPr/>
        </p:nvGrpSpPr>
        <p:grpSpPr>
          <a:xfrm>
            <a:off x="1154638" y="3937101"/>
            <a:ext cx="1857551" cy="1525154"/>
            <a:chOff x="1559575" y="4010714"/>
            <a:chExt cx="1857551" cy="152515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8B0DBDC-0A77-888A-BDD0-D04D0D220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11398"/>
            <a:stretch/>
          </p:blipFill>
          <p:spPr>
            <a:xfrm>
              <a:off x="1559576" y="4593202"/>
              <a:ext cx="949792" cy="94266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1461651-0152-A13D-DEC0-2D12E8631D5C}"/>
                </a:ext>
              </a:extLst>
            </p:cNvPr>
            <p:cNvSpPr txBox="1"/>
            <p:nvPr/>
          </p:nvSpPr>
          <p:spPr>
            <a:xfrm>
              <a:off x="1559575" y="4010714"/>
              <a:ext cx="1857551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Graph Data</a:t>
              </a:r>
            </a:p>
            <a:p>
              <a:pPr algn="ctr"/>
              <a:r>
                <a:rPr lang="en-GB" sz="1050" dirty="0"/>
                <a:t>(e.g., </a:t>
              </a:r>
              <a:r>
                <a:rPr lang="en-GB" sz="1050" dirty="0" err="1"/>
                <a:t>Xuanyuan</a:t>
              </a:r>
              <a:r>
                <a:rPr lang="en-GB" sz="1050" dirty="0"/>
                <a:t> et al.)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9C95843-F011-02B9-7CF8-A10E258EB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57551" y="4645868"/>
              <a:ext cx="859575" cy="879368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D9950FF-04D7-361F-64A6-A4D850D55826}"/>
              </a:ext>
            </a:extLst>
          </p:cNvPr>
          <p:cNvGrpSpPr/>
          <p:nvPr/>
        </p:nvGrpSpPr>
        <p:grpSpPr>
          <a:xfrm>
            <a:off x="6192939" y="3936964"/>
            <a:ext cx="1901101" cy="1490980"/>
            <a:chOff x="4118845" y="4033784"/>
            <a:chExt cx="1901101" cy="149098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4C34AF1-9CC5-25EF-51F8-A1EA17C2C21F}"/>
                </a:ext>
              </a:extLst>
            </p:cNvPr>
            <p:cNvSpPr txBox="1"/>
            <p:nvPr/>
          </p:nvSpPr>
          <p:spPr>
            <a:xfrm>
              <a:off x="4118845" y="4033784"/>
              <a:ext cx="1901101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RL Tasks</a:t>
              </a:r>
            </a:p>
            <a:p>
              <a:pPr algn="ctr"/>
              <a:r>
                <a:rPr lang="en-GB" sz="1050" dirty="0"/>
                <a:t>(e.g., Ye et al.)</a:t>
              </a:r>
            </a:p>
          </p:txBody>
        </p:sp>
        <p:pic>
          <p:nvPicPr>
            <p:cNvPr id="36" name="Picture 2" descr="Brick Breaker Game Development Project">
              <a:extLst>
                <a:ext uri="{FF2B5EF4-FFF2-40B4-BE49-F238E27FC236}">
                  <a16:creationId xmlns:a16="http://schemas.microsoft.com/office/drawing/2014/main" id="{9845E454-1991-2AD4-8F9F-6850901614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8845" y="4686477"/>
              <a:ext cx="859576" cy="795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100726A-8BCB-7626-EC94-4B143A649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51334" y="4656152"/>
              <a:ext cx="868612" cy="86861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FD21F82-714E-A4F7-91FC-84AECDF96FCF}"/>
              </a:ext>
            </a:extLst>
          </p:cNvPr>
          <p:cNvGrpSpPr/>
          <p:nvPr/>
        </p:nvGrpSpPr>
        <p:grpSpPr>
          <a:xfrm>
            <a:off x="3555290" y="3920856"/>
            <a:ext cx="2234070" cy="1464778"/>
            <a:chOff x="3057066" y="4334837"/>
            <a:chExt cx="2234070" cy="1464778"/>
          </a:xfrm>
        </p:grpSpPr>
        <p:pic>
          <p:nvPicPr>
            <p:cNvPr id="39" name="Picture 38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7DAAED6A-E735-19A1-AB3B-B7204F9D6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83554" t="17315" r="2459" b="57509"/>
            <a:stretch/>
          </p:blipFill>
          <p:spPr>
            <a:xfrm>
              <a:off x="3224183" y="5028263"/>
              <a:ext cx="772690" cy="515665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00783CA-8534-4844-A64E-40A67F618FAB}"/>
                </a:ext>
              </a:extLst>
            </p:cNvPr>
            <p:cNvSpPr txBox="1"/>
            <p:nvPr/>
          </p:nvSpPr>
          <p:spPr>
            <a:xfrm>
              <a:off x="3057066" y="4334837"/>
              <a:ext cx="2234070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Tabular Data</a:t>
              </a:r>
            </a:p>
            <a:p>
              <a:pPr algn="ctr"/>
              <a:r>
                <a:rPr lang="en-GB" sz="1050" dirty="0"/>
                <a:t>(e.g., Espinosa Zarlenga et al.)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21EC836-A849-DAD6-CF3F-6AF358968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004467" y="4904943"/>
              <a:ext cx="883090" cy="89467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229E816-EE16-C641-1734-1B299C52FA16}"/>
              </a:ext>
            </a:extLst>
          </p:cNvPr>
          <p:cNvGrpSpPr/>
          <p:nvPr/>
        </p:nvGrpSpPr>
        <p:grpSpPr>
          <a:xfrm>
            <a:off x="8513895" y="3936964"/>
            <a:ext cx="1910137" cy="1490980"/>
            <a:chOff x="8513895" y="4235346"/>
            <a:chExt cx="1910137" cy="149098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334E911-893A-C9AD-5F90-FC667C1D6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555420" y="4860789"/>
              <a:ext cx="865537" cy="865537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20D3F53-9B51-574E-4910-98A20082320A}"/>
                </a:ext>
              </a:extLst>
            </p:cNvPr>
            <p:cNvSpPr txBox="1"/>
            <p:nvPr/>
          </p:nvSpPr>
          <p:spPr>
            <a:xfrm>
              <a:off x="8522931" y="4235346"/>
              <a:ext cx="1901101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Time Series Data</a:t>
              </a:r>
            </a:p>
            <a:p>
              <a:pPr algn="ctr"/>
              <a:r>
                <a:rPr lang="en-GB" sz="1050" dirty="0"/>
                <a:t>(e.g., Kazhdan et al.)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1CFA0B2-3542-79A4-D6F5-71BE6054D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513895" y="4874424"/>
              <a:ext cx="977130" cy="8094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458882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123B8-91E5-EC4E-8BD7-C76320121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7C3321-AD4F-782D-E991-952886F272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80" cy="6858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4D7870-B27E-47A1-0133-D9AC5146F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dirty="0"/>
              <a:t>Tutorial outline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BBD8B-0AB4-FB24-F890-579DB45F0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Supervised Concept Learning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/>
              <a:t>Concept Interventions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Q&amp;A + Break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Unsupervised Concept Learning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Reasoning With Concepts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Future Directions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Q&amp;A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85A22-D8B7-8BC1-E4C2-8B5A076AB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2950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430B9-A31C-71C0-9A46-CD27326F7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99E7-A6DE-4053-EBF0-236B30594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Recall concept interventions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09831-F74E-19A1-F167-53567D805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753EA8-3F70-8A44-42DC-00FB5CC96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742" y="2414732"/>
            <a:ext cx="9822515" cy="3334581"/>
          </a:xfrm>
          <a:prstGeom prst="rect">
            <a:avLst/>
          </a:prstGeom>
        </p:spPr>
      </p:pic>
      <p:sp>
        <p:nvSpPr>
          <p:cNvPr id="7" name="Google Shape;180;p23">
            <a:extLst>
              <a:ext uri="{FF2B5EF4-FFF2-40B4-BE49-F238E27FC236}">
                <a16:creationId xmlns:a16="http://schemas.microsoft.com/office/drawing/2014/main" id="{A991CA52-01F0-197E-3B5E-6DF71AED996F}"/>
              </a:ext>
            </a:extLst>
          </p:cNvPr>
          <p:cNvSpPr txBox="1"/>
          <p:nvPr/>
        </p:nvSpPr>
        <p:spPr>
          <a:xfrm>
            <a:off x="652371" y="1505996"/>
            <a:ext cx="10515600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Concept interventions enable experts to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“inject” knowledge during inference</a:t>
            </a:r>
            <a:endParaRPr kumimoji="0" lang="en-GB" sz="22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randview Display"/>
              <a:ea typeface="Marcellus SC"/>
              <a:cs typeface="Marcellus SC"/>
              <a:sym typeface="Marcellus SC"/>
            </a:endParaRPr>
          </a:p>
        </p:txBody>
      </p:sp>
    </p:spTree>
    <p:extLst>
      <p:ext uri="{BB962C8B-B14F-4D97-AF65-F5344CB8AC3E}">
        <p14:creationId xmlns:p14="http://schemas.microsoft.com/office/powerpoint/2010/main" val="168541228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E67EF-5D73-4C41-B1AA-8D0D7B976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FCE1B-1981-9A9E-2370-995A95EC4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GB" dirty="0"/>
              <a:t>Some concepts are better than others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A3DD9-F5E9-59DE-11B1-316E689E1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E1F11D-C63D-BC0D-5D27-4C9F43666C21}"/>
              </a:ext>
            </a:extLst>
          </p:cNvPr>
          <p:cNvSpPr txBox="1"/>
          <p:nvPr/>
        </p:nvSpPr>
        <p:spPr>
          <a:xfrm>
            <a:off x="652371" y="6332538"/>
            <a:ext cx="1062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mage taken from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Leah Lin , “How to Identify a Crow and a Raven: Key Features Explained” Birdfy (2024).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Google Shape;180;p23">
            <a:extLst>
              <a:ext uri="{FF2B5EF4-FFF2-40B4-BE49-F238E27FC236}">
                <a16:creationId xmlns:a16="http://schemas.microsoft.com/office/drawing/2014/main" id="{5C39F8AA-C27A-0B8D-3C1C-65036D68ECD2}"/>
              </a:ext>
            </a:extLst>
          </p:cNvPr>
          <p:cNvSpPr txBox="1"/>
          <p:nvPr/>
        </p:nvSpPr>
        <p:spPr>
          <a:xfrm>
            <a:off x="652371" y="1611873"/>
            <a:ext cx="10515600" cy="332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noProof="0" dirty="0">
                <a:ea typeface="Marcellus SC"/>
                <a:cs typeface="Marcellus SC"/>
                <a:sym typeface="Marcellus SC"/>
              </a:rPr>
              <a:t>When intervening on a CBM, it is important to realise that some concepts are:</a:t>
            </a:r>
          </a:p>
          <a:p>
            <a:pPr marL="457200" lvl="0" indent="-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2400" dirty="0">
                <a:ea typeface="Marcellus SC"/>
                <a:cs typeface="Marcellus SC"/>
                <a:sym typeface="Marcellus SC"/>
              </a:rPr>
              <a:t>Less </a:t>
            </a:r>
            <a:r>
              <a:rPr lang="en-GB" sz="2400" b="1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informative </a:t>
            </a:r>
            <a:r>
              <a:rPr lang="en-GB" sz="2400" dirty="0">
                <a:ea typeface="Marcellus SC"/>
                <a:cs typeface="Marcellus SC"/>
                <a:sym typeface="Marcellus SC"/>
              </a:rPr>
              <a:t>than others (e.g., redundant </a:t>
            </a:r>
            <a:r>
              <a:rPr lang="en-GB" sz="2400" dirty="0" err="1">
                <a:ea typeface="Marcellus SC"/>
                <a:cs typeface="Marcellus SC"/>
                <a:sym typeface="Marcellus SC"/>
              </a:rPr>
              <a:t>w.r.t.</a:t>
            </a:r>
            <a:r>
              <a:rPr lang="en-GB" sz="2400" dirty="0">
                <a:ea typeface="Marcellus SC"/>
                <a:cs typeface="Marcellus SC"/>
                <a:sym typeface="Marcellus SC"/>
              </a:rPr>
              <a:t> other concepts)</a:t>
            </a:r>
          </a:p>
          <a:p>
            <a:pPr marL="457200" lvl="0" indent="-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2400" noProof="0" dirty="0">
                <a:ea typeface="Marcellus SC"/>
                <a:cs typeface="Marcellus SC"/>
                <a:sym typeface="Marcellus SC"/>
              </a:rPr>
              <a:t>Less </a:t>
            </a:r>
            <a:r>
              <a:rPr lang="en-GB" sz="2400" b="1" noProof="0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certain</a:t>
            </a:r>
            <a:r>
              <a:rPr lang="en-GB" sz="2400" noProof="0" dirty="0">
                <a:ea typeface="Marcellus SC"/>
                <a:cs typeface="Marcellus SC"/>
                <a:sym typeface="Marcellus SC"/>
              </a:rPr>
              <a:t> than others (e.g., due to occlusions or inherent difficulties)</a:t>
            </a:r>
          </a:p>
          <a:p>
            <a:pPr marL="457200" lvl="0" indent="-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sz="2400" dirty="0">
              <a:ea typeface="Marcellus SC"/>
              <a:cs typeface="Marcellus SC"/>
              <a:sym typeface="Marcellus SC"/>
            </a:endParaRPr>
          </a:p>
          <a:p>
            <a:pPr marL="457200" lvl="0" indent="-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sz="2400" noProof="0" dirty="0">
              <a:ea typeface="Marcellus SC"/>
              <a:cs typeface="Marcellus SC"/>
              <a:sym typeface="Marcellus SC"/>
            </a:endParaRP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GB" sz="2400" dirty="0">
              <a:ea typeface="Marcellus SC"/>
              <a:cs typeface="Marcellus SC"/>
              <a:sym typeface="Marcellus SC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1D249E-EEAA-CCC3-2C5F-2B2F1B4A9C28}"/>
              </a:ext>
            </a:extLst>
          </p:cNvPr>
          <p:cNvGrpSpPr>
            <a:grpSpLocks noChangeAspect="1"/>
          </p:cNvGrpSpPr>
          <p:nvPr/>
        </p:nvGrpSpPr>
        <p:grpSpPr>
          <a:xfrm>
            <a:off x="5548970" y="3683116"/>
            <a:ext cx="4867045" cy="1978264"/>
            <a:chOff x="6649271" y="3597883"/>
            <a:chExt cx="3448380" cy="140163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470A996-21C2-4236-B358-31C076B96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91989" y="3597883"/>
              <a:ext cx="1362944" cy="107171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1E70D4-93B4-B5C3-58B4-1982C7C42790}"/>
                </a:ext>
              </a:extLst>
            </p:cNvPr>
            <p:cNvSpPr txBox="1"/>
            <p:nvPr/>
          </p:nvSpPr>
          <p:spPr>
            <a:xfrm>
              <a:off x="6649271" y="4691738"/>
              <a:ext cx="34483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Concept “</a:t>
              </a:r>
              <a:r>
                <a:rPr lang="en-GB" sz="1400" i="1" dirty="0"/>
                <a:t>Belly </a:t>
              </a:r>
              <a:r>
                <a:rPr lang="en-GB" sz="1400" i="1" dirty="0" err="1"/>
                <a:t>Color</a:t>
              </a:r>
              <a:r>
                <a:rPr lang="en-GB" sz="1400" dirty="0"/>
                <a:t>” is partially occluded</a:t>
              </a: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EF85B425-4DC7-3405-C928-8F69933C9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374" y="3296195"/>
            <a:ext cx="2074754" cy="228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7B06E87-9BBA-CB30-8756-7D679C875A88}"/>
              </a:ext>
            </a:extLst>
          </p:cNvPr>
          <p:cNvSpPr txBox="1"/>
          <p:nvPr/>
        </p:nvSpPr>
        <p:spPr>
          <a:xfrm>
            <a:off x="2071582" y="5624701"/>
            <a:ext cx="3176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To identify a Raven from a Crow, “</a:t>
            </a:r>
            <a:r>
              <a:rPr lang="en-GB" sz="1200" i="1" dirty="0"/>
              <a:t>tail shape</a:t>
            </a:r>
            <a:r>
              <a:rPr lang="en-GB" sz="1200" dirty="0"/>
              <a:t>” is more informative than “</a:t>
            </a:r>
            <a:r>
              <a:rPr lang="en-GB" sz="1200" i="1" dirty="0"/>
              <a:t>wing </a:t>
            </a:r>
            <a:r>
              <a:rPr lang="en-GB" sz="1200" i="1" dirty="0" err="1"/>
              <a:t>color</a:t>
            </a:r>
            <a:r>
              <a:rPr lang="en-GB" sz="1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2523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DB703-3751-D50C-7C0B-F248F27C8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ADEC50-8693-4F47-9741-12E3D2EA25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80" cy="6858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359160-D038-709F-34B9-04C521303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dirty="0"/>
              <a:t>Tutorial outline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238F7-3FA6-CCB4-CD46-83CCE630E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tx1">
                    <a:alpha val="20000"/>
                  </a:schemeClr>
                </a:solidFill>
              </a:rPr>
              <a:t>Introduction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tx1">
                    <a:alpha val="20000"/>
                  </a:schemeClr>
                </a:solidFill>
              </a:rPr>
              <a:t>Supervised Concept Learning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tx1">
                    <a:alpha val="20000"/>
                  </a:schemeClr>
                </a:solidFill>
              </a:rPr>
              <a:t>Concept Interventions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rgbClr val="C00000"/>
                </a:solidFill>
              </a:rPr>
              <a:t>Q&amp;A + Break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tx1">
                    <a:alpha val="20000"/>
                  </a:schemeClr>
                </a:solidFill>
              </a:rPr>
              <a:t>Unsupervised Concept Learning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tx1">
                    <a:alpha val="20000"/>
                  </a:schemeClr>
                </a:solidFill>
              </a:rPr>
              <a:t>Reasoning With Concepts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tx1">
                    <a:alpha val="20000"/>
                  </a:schemeClr>
                </a:solidFill>
              </a:rPr>
              <a:t>Future Directions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rgbClr val="C00000">
                    <a:alpha val="20000"/>
                  </a:srgbClr>
                </a:solidFill>
              </a:rPr>
              <a:t>Q&amp;A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2627E-F4EA-E7AA-BDD6-82EE03A0F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13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2A7CA21-33FF-71E9-DE45-5874E150157F}"/>
              </a:ext>
            </a:extLst>
          </p:cNvPr>
          <p:cNvSpPr/>
          <p:nvPr/>
        </p:nvSpPr>
        <p:spPr>
          <a:xfrm>
            <a:off x="548631" y="3422248"/>
            <a:ext cx="5953769" cy="628996"/>
          </a:xfrm>
          <a:prstGeom prst="roundRect">
            <a:avLst/>
          </a:prstGeom>
          <a:solidFill>
            <a:schemeClr val="accent3">
              <a:lumMod val="60000"/>
              <a:lumOff val="40000"/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255FC2-78AB-46FC-9CA4-88205ED3270D}"/>
              </a:ext>
            </a:extLst>
          </p:cNvPr>
          <p:cNvSpPr txBox="1"/>
          <p:nvPr/>
        </p:nvSpPr>
        <p:spPr>
          <a:xfrm>
            <a:off x="3419985" y="3505913"/>
            <a:ext cx="327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C00000"/>
                </a:solidFill>
              </a:rPr>
              <a:t>(10 mins + 30 mins)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1F9793-1A89-46EA-90A7-7434443460B6}"/>
              </a:ext>
            </a:extLst>
          </p:cNvPr>
          <p:cNvSpPr txBox="1"/>
          <p:nvPr/>
        </p:nvSpPr>
        <p:spPr>
          <a:xfrm rot="2594750">
            <a:off x="5373649" y="3191416"/>
            <a:ext cx="2701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C00000"/>
                </a:solidFill>
              </a:rPr>
              <a:t>15:35 – 16:15</a:t>
            </a:r>
          </a:p>
        </p:txBody>
      </p:sp>
    </p:spTree>
    <p:extLst>
      <p:ext uri="{BB962C8B-B14F-4D97-AF65-F5344CB8AC3E}">
        <p14:creationId xmlns:p14="http://schemas.microsoft.com/office/powerpoint/2010/main" val="127797059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DD174-A8E6-F0F8-A53C-A226C8E07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A07FB-8515-D6C7-93E5-84A21333C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GB" dirty="0"/>
              <a:t>Some concepts are better than others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230BE-7A59-F417-20F4-BFBD6739B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11" name="Google Shape;180;p23">
            <a:extLst>
              <a:ext uri="{FF2B5EF4-FFF2-40B4-BE49-F238E27FC236}">
                <a16:creationId xmlns:a16="http://schemas.microsoft.com/office/drawing/2014/main" id="{F8D66011-DD1C-862B-1754-D2FE67EC27D5}"/>
              </a:ext>
            </a:extLst>
          </p:cNvPr>
          <p:cNvSpPr txBox="1"/>
          <p:nvPr/>
        </p:nvSpPr>
        <p:spPr>
          <a:xfrm>
            <a:off x="652371" y="1611872"/>
            <a:ext cx="10515600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noProof="0" dirty="0">
                <a:ea typeface="Marcellus SC"/>
                <a:cs typeface="Marcellus SC"/>
                <a:sym typeface="Marcellus SC"/>
              </a:rPr>
              <a:t>When intervening on a CBM, it is important to realise that some concepts are:</a:t>
            </a:r>
          </a:p>
          <a:p>
            <a:pPr marL="457200" lvl="0" indent="-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2400" dirty="0">
                <a:ea typeface="Marcellus SC"/>
                <a:cs typeface="Marcellus SC"/>
                <a:sym typeface="Marcellus SC"/>
              </a:rPr>
              <a:t>Less </a:t>
            </a:r>
            <a:r>
              <a:rPr lang="en-GB" sz="2400" b="1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informative </a:t>
            </a:r>
            <a:r>
              <a:rPr lang="en-GB" sz="2400" dirty="0">
                <a:ea typeface="Marcellus SC"/>
                <a:cs typeface="Marcellus SC"/>
                <a:sym typeface="Marcellus SC"/>
              </a:rPr>
              <a:t>than others (e.g., redundant </a:t>
            </a:r>
            <a:r>
              <a:rPr lang="en-GB" sz="2400" dirty="0" err="1">
                <a:ea typeface="Marcellus SC"/>
                <a:cs typeface="Marcellus SC"/>
                <a:sym typeface="Marcellus SC"/>
              </a:rPr>
              <a:t>w.r.t.</a:t>
            </a:r>
            <a:r>
              <a:rPr lang="en-GB" sz="2400" dirty="0">
                <a:ea typeface="Marcellus SC"/>
                <a:cs typeface="Marcellus SC"/>
                <a:sym typeface="Marcellus SC"/>
              </a:rPr>
              <a:t> other concepts)</a:t>
            </a:r>
          </a:p>
          <a:p>
            <a:pPr marL="457200" lvl="0" indent="-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2400" noProof="0" dirty="0">
                <a:ea typeface="Marcellus SC"/>
                <a:cs typeface="Marcellus SC"/>
                <a:sym typeface="Marcellus SC"/>
              </a:rPr>
              <a:t>Less </a:t>
            </a:r>
            <a:r>
              <a:rPr lang="en-GB" sz="2400" b="1" noProof="0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certain</a:t>
            </a:r>
            <a:r>
              <a:rPr lang="en-GB" sz="2400" noProof="0" dirty="0">
                <a:ea typeface="Marcellus SC"/>
                <a:cs typeface="Marcellus SC"/>
                <a:sym typeface="Marcellus SC"/>
              </a:rPr>
              <a:t> than others (e.g., due to occlusions or inherent difficulties)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GB" sz="2400" dirty="0">
              <a:ea typeface="Marcellus SC"/>
              <a:cs typeface="Marcellus SC"/>
              <a:sym typeface="Marcellus SC"/>
            </a:endParaRPr>
          </a:p>
          <a:p>
            <a:pPr>
              <a:lnSpc>
                <a:spcPct val="150000"/>
              </a:lnSpc>
            </a:pPr>
            <a:r>
              <a:rPr lang="en-GB" sz="2400" noProof="0" dirty="0">
                <a:ea typeface="Marcellus SC"/>
                <a:cs typeface="Marcellus SC"/>
                <a:sym typeface="Marcellus SC"/>
              </a:rPr>
              <a:t>Hence, </a:t>
            </a:r>
            <a:r>
              <a:rPr lang="en-GB" sz="2400" dirty="0">
                <a:ea typeface="Marcellus SC"/>
                <a:cs typeface="Marcellus SC"/>
                <a:sym typeface="Marcellus SC"/>
              </a:rPr>
              <a:t>an </a:t>
            </a:r>
            <a:r>
              <a:rPr lang="en-GB" sz="2400" noProof="0" dirty="0">
                <a:ea typeface="Marcellus SC"/>
                <a:cs typeface="Marcellus SC"/>
                <a:sym typeface="Marcellus SC"/>
              </a:rPr>
              <a:t>intervention’s effectiveness </a:t>
            </a:r>
            <a:r>
              <a:rPr lang="en-GB" sz="2400" b="1" noProof="0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depends on the intervened concept!</a:t>
            </a:r>
            <a:endParaRPr lang="en-GB" sz="2400" noProof="0" dirty="0">
              <a:ea typeface="Marcellus SC"/>
              <a:cs typeface="Marcellus SC"/>
              <a:sym typeface="Marcellus SC"/>
            </a:endParaRPr>
          </a:p>
        </p:txBody>
      </p:sp>
    </p:spTree>
    <p:extLst>
      <p:ext uri="{BB962C8B-B14F-4D97-AF65-F5344CB8AC3E}">
        <p14:creationId xmlns:p14="http://schemas.microsoft.com/office/powerpoint/2010/main" val="260425569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B42CC-DA02-6256-FBF9-130C41F22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E7E2C-BEB8-7BFE-9F7E-D6E8A5947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 err="1"/>
              <a:t>Selec</a:t>
            </a:r>
            <a:r>
              <a:rPr lang="en-GB" dirty="0"/>
              <a:t>ting meaningful concepts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CD8C4-CA74-E28D-B339-AC5B30961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20CD01-6C12-7B68-13E8-9E2522721073}"/>
              </a:ext>
            </a:extLst>
          </p:cNvPr>
          <p:cNvSpPr txBox="1"/>
          <p:nvPr/>
        </p:nvSpPr>
        <p:spPr>
          <a:xfrm>
            <a:off x="652371" y="6332538"/>
            <a:ext cx="1062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Shin et al. ”A Closer Look at the Intervention Procedure of Concept Bottleneck Models." ICML 2023.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2DED3F-11D8-BC73-0159-FC263C48F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828" y="5727955"/>
            <a:ext cx="914394" cy="923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180;p23">
                <a:extLst>
                  <a:ext uri="{FF2B5EF4-FFF2-40B4-BE49-F238E27FC236}">
                    <a16:creationId xmlns:a16="http://schemas.microsoft.com/office/drawing/2014/main" id="{711C91B0-3EE8-55A6-5C64-31C73DDA7DE7}"/>
                  </a:ext>
                </a:extLst>
              </p:cNvPr>
              <p:cNvSpPr txBox="1"/>
              <p:nvPr/>
            </p:nvSpPr>
            <p:spPr>
              <a:xfrm>
                <a:off x="652371" y="1486745"/>
                <a:ext cx="10515600" cy="1292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GB" sz="2400" b="1" dirty="0">
                    <a:solidFill>
                      <a:srgbClr val="C00000"/>
                    </a:solidFill>
                    <a:ea typeface="Marcellus SC"/>
                    <a:cs typeface="Marcellus SC"/>
                    <a:sym typeface="Marcellus SC"/>
                  </a:rPr>
                  <a:t>Intervention policies </a:t>
                </a:r>
                <a:r>
                  <a:rPr lang="en-GB" sz="2400" dirty="0">
                    <a:ea typeface="Marcellus SC"/>
                    <a:cs typeface="Marcellus SC"/>
                    <a:sym typeface="Marcellus SC"/>
                  </a:rPr>
                  <a:t>select which concept to intervene on next </a:t>
                </a:r>
                <a:r>
                  <a:rPr lang="en-GB" sz="2400" dirty="0">
                    <a:solidFill>
                      <a:schemeClr val="tx1"/>
                    </a:solidFill>
                    <a:ea typeface="Marcellus SC"/>
                    <a:cs typeface="Marcellus SC"/>
                    <a:sym typeface="Marcellus SC"/>
                  </a:rPr>
                  <a:t>by assigning each concept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𝑐</m:t>
                        </m:r>
                      </m:e>
                      <m:sub>
                        <m:r>
                          <a:rPr lang="en-GB" sz="2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𝑖</m:t>
                        </m:r>
                      </m:sub>
                    </m:sSub>
                    <m:r>
                      <a:rPr lang="en-GB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arcellus SC"/>
                        <a:cs typeface="Marcellus SC"/>
                        <a:sym typeface="Marcellus SC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chemeClr val="tx1"/>
                    </a:solidFill>
                    <a:ea typeface="Marcellus SC"/>
                    <a:cs typeface="Marcellus SC"/>
                    <a:sym typeface="Marcellus SC"/>
                  </a:rPr>
                  <a:t>a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sSubPr>
                      <m:e>
                        <m:r>
                          <a:rPr lang="en-GB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𝑠</m:t>
                        </m:r>
                      </m:e>
                      <m:sub>
                        <m:r>
                          <a:rPr lang="en-GB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tx1"/>
                    </a:solidFill>
                    <a:ea typeface="Marcellus SC"/>
                    <a:cs typeface="Marcellus SC"/>
                    <a:sym typeface="Marcellus SC"/>
                  </a:rPr>
                  <a:t> and selecting concepts in decreasing score order:</a:t>
                </a:r>
                <a:endParaRPr lang="en-GB" sz="2400" dirty="0">
                  <a:ea typeface="Marcellus SC"/>
                  <a:cs typeface="Marcellus SC"/>
                  <a:sym typeface="Marcellus SC"/>
                </a:endParaRPr>
              </a:p>
            </p:txBody>
          </p:sp>
        </mc:Choice>
        <mc:Fallback xmlns="">
          <p:sp>
            <p:nvSpPr>
              <p:cNvPr id="20" name="Google Shape;180;p23">
                <a:extLst>
                  <a:ext uri="{FF2B5EF4-FFF2-40B4-BE49-F238E27FC236}">
                    <a16:creationId xmlns:a16="http://schemas.microsoft.com/office/drawing/2014/main" id="{711C91B0-3EE8-55A6-5C64-31C73DDA7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71" y="1486745"/>
                <a:ext cx="10515600" cy="1292631"/>
              </a:xfrm>
              <a:prstGeom prst="rect">
                <a:avLst/>
              </a:prstGeom>
              <a:blipFill>
                <a:blip r:embed="rId5"/>
                <a:stretch>
                  <a:fillRect l="-870"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D253BA-D680-3B2E-66A5-B8D286407563}"/>
                  </a:ext>
                </a:extLst>
              </p:cNvPr>
              <p:cNvSpPr txBox="1"/>
              <p:nvPr/>
            </p:nvSpPr>
            <p:spPr>
              <a:xfrm>
                <a:off x="652371" y="3428999"/>
                <a:ext cx="1025269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i="1" dirty="0">
                    <a:solidFill>
                      <a:srgbClr val="C00000"/>
                    </a:solidFill>
                  </a:rPr>
                  <a:t>Given </a:t>
                </a:r>
                <a14:m>
                  <m:oMath xmlns:m="http://schemas.openxmlformats.org/officeDocument/2006/math">
                    <m:r>
                      <a:rPr lang="en-GB" sz="2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sz="2800" i="1" dirty="0">
                    <a:solidFill>
                      <a:srgbClr val="C00000"/>
                    </a:solidFill>
                  </a:rPr>
                  <a:t> and concept predictions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8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en-GB" sz="2800" i="1" dirty="0">
                    <a:solidFill>
                      <a:srgbClr val="C00000"/>
                    </a:solidFill>
                  </a:rPr>
                  <a:t>, what concept should I intervene on next </a:t>
                </a:r>
                <a:r>
                  <a:rPr lang="en-GB" sz="2800" b="1" i="1" dirty="0">
                    <a:solidFill>
                      <a:srgbClr val="C00000"/>
                    </a:solidFill>
                  </a:rPr>
                  <a:t>to minimize my model’s task uncertainty</a:t>
                </a:r>
                <a:r>
                  <a:rPr lang="en-GB" sz="2800" i="1" dirty="0">
                    <a:solidFill>
                      <a:srgbClr val="C00000"/>
                    </a:solidFill>
                  </a:rPr>
                  <a:t>?</a:t>
                </a:r>
                <a:endParaRPr lang="en-GB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D253BA-D680-3B2E-66A5-B8D286407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71" y="3428999"/>
                <a:ext cx="10252696" cy="954107"/>
              </a:xfrm>
              <a:prstGeom prst="rect">
                <a:avLst/>
              </a:prstGeom>
              <a:blipFill>
                <a:blip r:embed="rId6"/>
                <a:stretch>
                  <a:fillRect t="-6494" b="-155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339226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B1648-6B45-AAD5-1C74-207D4C442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4C417A8-16AC-E507-53E5-EBCCE075A12D}"/>
              </a:ext>
            </a:extLst>
          </p:cNvPr>
          <p:cNvSpPr/>
          <p:nvPr/>
        </p:nvSpPr>
        <p:spPr>
          <a:xfrm>
            <a:off x="462460" y="2964587"/>
            <a:ext cx="5422990" cy="1289785"/>
          </a:xfrm>
          <a:custGeom>
            <a:avLst/>
            <a:gdLst>
              <a:gd name="connsiteX0" fmla="*/ 0 w 5422990"/>
              <a:gd name="connsiteY0" fmla="*/ 214968 h 1289785"/>
              <a:gd name="connsiteX1" fmla="*/ 214968 w 5422990"/>
              <a:gd name="connsiteY1" fmla="*/ 0 h 1289785"/>
              <a:gd name="connsiteX2" fmla="*/ 669891 w 5422990"/>
              <a:gd name="connsiteY2" fmla="*/ 0 h 1289785"/>
              <a:gd name="connsiteX3" fmla="*/ 1324536 w 5422990"/>
              <a:gd name="connsiteY3" fmla="*/ 0 h 1289785"/>
              <a:gd name="connsiteX4" fmla="*/ 1729528 w 5422990"/>
              <a:gd name="connsiteY4" fmla="*/ 0 h 1289785"/>
              <a:gd name="connsiteX5" fmla="*/ 2184450 w 5422990"/>
              <a:gd name="connsiteY5" fmla="*/ 0 h 1289785"/>
              <a:gd name="connsiteX6" fmla="*/ 2639373 w 5422990"/>
              <a:gd name="connsiteY6" fmla="*/ 0 h 1289785"/>
              <a:gd name="connsiteX7" fmla="*/ 3194157 w 5422990"/>
              <a:gd name="connsiteY7" fmla="*/ 0 h 1289785"/>
              <a:gd name="connsiteX8" fmla="*/ 3699010 w 5422990"/>
              <a:gd name="connsiteY8" fmla="*/ 0 h 1289785"/>
              <a:gd name="connsiteX9" fmla="*/ 4253794 w 5422990"/>
              <a:gd name="connsiteY9" fmla="*/ 0 h 1289785"/>
              <a:gd name="connsiteX10" fmla="*/ 4708717 w 5422990"/>
              <a:gd name="connsiteY10" fmla="*/ 0 h 1289785"/>
              <a:gd name="connsiteX11" fmla="*/ 5208022 w 5422990"/>
              <a:gd name="connsiteY11" fmla="*/ 0 h 1289785"/>
              <a:gd name="connsiteX12" fmla="*/ 5422990 w 5422990"/>
              <a:gd name="connsiteY12" fmla="*/ 214968 h 1289785"/>
              <a:gd name="connsiteX13" fmla="*/ 5422990 w 5422990"/>
              <a:gd name="connsiteY13" fmla="*/ 662089 h 1289785"/>
              <a:gd name="connsiteX14" fmla="*/ 5422990 w 5422990"/>
              <a:gd name="connsiteY14" fmla="*/ 1074817 h 1289785"/>
              <a:gd name="connsiteX15" fmla="*/ 5208022 w 5422990"/>
              <a:gd name="connsiteY15" fmla="*/ 1289785 h 1289785"/>
              <a:gd name="connsiteX16" fmla="*/ 4803030 w 5422990"/>
              <a:gd name="connsiteY16" fmla="*/ 1289785 h 1289785"/>
              <a:gd name="connsiteX17" fmla="*/ 4148385 w 5422990"/>
              <a:gd name="connsiteY17" fmla="*/ 1289785 h 1289785"/>
              <a:gd name="connsiteX18" fmla="*/ 3743393 w 5422990"/>
              <a:gd name="connsiteY18" fmla="*/ 1289785 h 1289785"/>
              <a:gd name="connsiteX19" fmla="*/ 3088748 w 5422990"/>
              <a:gd name="connsiteY19" fmla="*/ 1289785 h 1289785"/>
              <a:gd name="connsiteX20" fmla="*/ 2683756 w 5422990"/>
              <a:gd name="connsiteY20" fmla="*/ 1289785 h 1289785"/>
              <a:gd name="connsiteX21" fmla="*/ 2128972 w 5422990"/>
              <a:gd name="connsiteY21" fmla="*/ 1289785 h 1289785"/>
              <a:gd name="connsiteX22" fmla="*/ 1723980 w 5422990"/>
              <a:gd name="connsiteY22" fmla="*/ 1289785 h 1289785"/>
              <a:gd name="connsiteX23" fmla="*/ 1219127 w 5422990"/>
              <a:gd name="connsiteY23" fmla="*/ 1289785 h 1289785"/>
              <a:gd name="connsiteX24" fmla="*/ 214968 w 5422990"/>
              <a:gd name="connsiteY24" fmla="*/ 1289785 h 1289785"/>
              <a:gd name="connsiteX25" fmla="*/ 0 w 5422990"/>
              <a:gd name="connsiteY25" fmla="*/ 1074817 h 1289785"/>
              <a:gd name="connsiteX26" fmla="*/ 0 w 5422990"/>
              <a:gd name="connsiteY26" fmla="*/ 670688 h 1289785"/>
              <a:gd name="connsiteX27" fmla="*/ 0 w 5422990"/>
              <a:gd name="connsiteY27" fmla="*/ 214968 h 1289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422990" h="1289785" fill="none" extrusionOk="0">
                <a:moveTo>
                  <a:pt x="0" y="214968"/>
                </a:moveTo>
                <a:cubicBezTo>
                  <a:pt x="26970" y="84798"/>
                  <a:pt x="92792" y="-11236"/>
                  <a:pt x="214968" y="0"/>
                </a:cubicBezTo>
                <a:cubicBezTo>
                  <a:pt x="368547" y="-33168"/>
                  <a:pt x="536192" y="53369"/>
                  <a:pt x="669891" y="0"/>
                </a:cubicBezTo>
                <a:cubicBezTo>
                  <a:pt x="803590" y="-53369"/>
                  <a:pt x="1041190" y="46839"/>
                  <a:pt x="1324536" y="0"/>
                </a:cubicBezTo>
                <a:cubicBezTo>
                  <a:pt x="1607883" y="-46839"/>
                  <a:pt x="1576619" y="14846"/>
                  <a:pt x="1729528" y="0"/>
                </a:cubicBezTo>
                <a:cubicBezTo>
                  <a:pt x="1882437" y="-14846"/>
                  <a:pt x="1983322" y="40233"/>
                  <a:pt x="2184450" y="0"/>
                </a:cubicBezTo>
                <a:cubicBezTo>
                  <a:pt x="2385578" y="-40233"/>
                  <a:pt x="2529126" y="28542"/>
                  <a:pt x="2639373" y="0"/>
                </a:cubicBezTo>
                <a:cubicBezTo>
                  <a:pt x="2749620" y="-28542"/>
                  <a:pt x="2992075" y="56793"/>
                  <a:pt x="3194157" y="0"/>
                </a:cubicBezTo>
                <a:cubicBezTo>
                  <a:pt x="3396239" y="-56793"/>
                  <a:pt x="3520544" y="38158"/>
                  <a:pt x="3699010" y="0"/>
                </a:cubicBezTo>
                <a:cubicBezTo>
                  <a:pt x="3877476" y="-38158"/>
                  <a:pt x="4038074" y="17094"/>
                  <a:pt x="4253794" y="0"/>
                </a:cubicBezTo>
                <a:cubicBezTo>
                  <a:pt x="4469514" y="-17094"/>
                  <a:pt x="4581352" y="7941"/>
                  <a:pt x="4708717" y="0"/>
                </a:cubicBezTo>
                <a:cubicBezTo>
                  <a:pt x="4836082" y="-7941"/>
                  <a:pt x="5090856" y="42429"/>
                  <a:pt x="5208022" y="0"/>
                </a:cubicBezTo>
                <a:cubicBezTo>
                  <a:pt x="5311180" y="-1391"/>
                  <a:pt x="5395359" y="98042"/>
                  <a:pt x="5422990" y="214968"/>
                </a:cubicBezTo>
                <a:cubicBezTo>
                  <a:pt x="5438489" y="352007"/>
                  <a:pt x="5406338" y="477409"/>
                  <a:pt x="5422990" y="662089"/>
                </a:cubicBezTo>
                <a:cubicBezTo>
                  <a:pt x="5439642" y="846769"/>
                  <a:pt x="5401772" y="879902"/>
                  <a:pt x="5422990" y="1074817"/>
                </a:cubicBezTo>
                <a:cubicBezTo>
                  <a:pt x="5438344" y="1192921"/>
                  <a:pt x="5357056" y="1287847"/>
                  <a:pt x="5208022" y="1289785"/>
                </a:cubicBezTo>
                <a:cubicBezTo>
                  <a:pt x="5016330" y="1291805"/>
                  <a:pt x="4891492" y="1286746"/>
                  <a:pt x="4803030" y="1289785"/>
                </a:cubicBezTo>
                <a:cubicBezTo>
                  <a:pt x="4714568" y="1292824"/>
                  <a:pt x="4450686" y="1278757"/>
                  <a:pt x="4148385" y="1289785"/>
                </a:cubicBezTo>
                <a:cubicBezTo>
                  <a:pt x="3846085" y="1300813"/>
                  <a:pt x="3898404" y="1246860"/>
                  <a:pt x="3743393" y="1289785"/>
                </a:cubicBezTo>
                <a:cubicBezTo>
                  <a:pt x="3588382" y="1332710"/>
                  <a:pt x="3274007" y="1273379"/>
                  <a:pt x="3088748" y="1289785"/>
                </a:cubicBezTo>
                <a:cubicBezTo>
                  <a:pt x="2903490" y="1306191"/>
                  <a:pt x="2847838" y="1283285"/>
                  <a:pt x="2683756" y="1289785"/>
                </a:cubicBezTo>
                <a:cubicBezTo>
                  <a:pt x="2519674" y="1296285"/>
                  <a:pt x="2384769" y="1244882"/>
                  <a:pt x="2128972" y="1289785"/>
                </a:cubicBezTo>
                <a:cubicBezTo>
                  <a:pt x="1873175" y="1334688"/>
                  <a:pt x="1838703" y="1271085"/>
                  <a:pt x="1723980" y="1289785"/>
                </a:cubicBezTo>
                <a:cubicBezTo>
                  <a:pt x="1609257" y="1308485"/>
                  <a:pt x="1430115" y="1281375"/>
                  <a:pt x="1219127" y="1289785"/>
                </a:cubicBezTo>
                <a:cubicBezTo>
                  <a:pt x="1008139" y="1298195"/>
                  <a:pt x="456217" y="1224836"/>
                  <a:pt x="214968" y="1289785"/>
                </a:cubicBezTo>
                <a:cubicBezTo>
                  <a:pt x="92950" y="1304765"/>
                  <a:pt x="-3490" y="1193411"/>
                  <a:pt x="0" y="1074817"/>
                </a:cubicBezTo>
                <a:cubicBezTo>
                  <a:pt x="-25379" y="877349"/>
                  <a:pt x="38149" y="831828"/>
                  <a:pt x="0" y="670688"/>
                </a:cubicBezTo>
                <a:cubicBezTo>
                  <a:pt x="-38149" y="509548"/>
                  <a:pt x="3789" y="428872"/>
                  <a:pt x="0" y="214968"/>
                </a:cubicBezTo>
                <a:close/>
              </a:path>
              <a:path w="5422990" h="1289785" stroke="0" extrusionOk="0">
                <a:moveTo>
                  <a:pt x="0" y="214968"/>
                </a:moveTo>
                <a:cubicBezTo>
                  <a:pt x="-25204" y="96410"/>
                  <a:pt x="79030" y="12164"/>
                  <a:pt x="214968" y="0"/>
                </a:cubicBezTo>
                <a:cubicBezTo>
                  <a:pt x="455995" y="-31911"/>
                  <a:pt x="538163" y="9609"/>
                  <a:pt x="819682" y="0"/>
                </a:cubicBezTo>
                <a:cubicBezTo>
                  <a:pt x="1101201" y="-9609"/>
                  <a:pt x="1113628" y="20608"/>
                  <a:pt x="1374466" y="0"/>
                </a:cubicBezTo>
                <a:cubicBezTo>
                  <a:pt x="1635304" y="-20608"/>
                  <a:pt x="1670637" y="26339"/>
                  <a:pt x="1829389" y="0"/>
                </a:cubicBezTo>
                <a:cubicBezTo>
                  <a:pt x="1988141" y="-26339"/>
                  <a:pt x="2077122" y="28080"/>
                  <a:pt x="2234381" y="0"/>
                </a:cubicBezTo>
                <a:cubicBezTo>
                  <a:pt x="2391640" y="-28080"/>
                  <a:pt x="2493835" y="43631"/>
                  <a:pt x="2739234" y="0"/>
                </a:cubicBezTo>
                <a:cubicBezTo>
                  <a:pt x="2984633" y="-43631"/>
                  <a:pt x="3109838" y="46266"/>
                  <a:pt x="3294018" y="0"/>
                </a:cubicBezTo>
                <a:cubicBezTo>
                  <a:pt x="3478198" y="-46266"/>
                  <a:pt x="3679356" y="35705"/>
                  <a:pt x="3798871" y="0"/>
                </a:cubicBezTo>
                <a:cubicBezTo>
                  <a:pt x="3918386" y="-35705"/>
                  <a:pt x="4170411" y="71740"/>
                  <a:pt x="4453516" y="0"/>
                </a:cubicBezTo>
                <a:cubicBezTo>
                  <a:pt x="4736622" y="-71740"/>
                  <a:pt x="4834080" y="11292"/>
                  <a:pt x="5208022" y="0"/>
                </a:cubicBezTo>
                <a:cubicBezTo>
                  <a:pt x="5336332" y="-19882"/>
                  <a:pt x="5415931" y="83692"/>
                  <a:pt x="5422990" y="214968"/>
                </a:cubicBezTo>
                <a:cubicBezTo>
                  <a:pt x="5473369" y="383280"/>
                  <a:pt x="5390649" y="435769"/>
                  <a:pt x="5422990" y="644893"/>
                </a:cubicBezTo>
                <a:cubicBezTo>
                  <a:pt x="5455331" y="854017"/>
                  <a:pt x="5372720" y="922915"/>
                  <a:pt x="5422990" y="1074817"/>
                </a:cubicBezTo>
                <a:cubicBezTo>
                  <a:pt x="5424909" y="1203303"/>
                  <a:pt x="5353717" y="1284712"/>
                  <a:pt x="5208022" y="1289785"/>
                </a:cubicBezTo>
                <a:cubicBezTo>
                  <a:pt x="5027794" y="1308098"/>
                  <a:pt x="4916188" y="1259280"/>
                  <a:pt x="4703169" y="1289785"/>
                </a:cubicBezTo>
                <a:cubicBezTo>
                  <a:pt x="4490150" y="1320290"/>
                  <a:pt x="4380149" y="1245217"/>
                  <a:pt x="4198316" y="1289785"/>
                </a:cubicBezTo>
                <a:cubicBezTo>
                  <a:pt x="4016483" y="1334353"/>
                  <a:pt x="3768487" y="1234251"/>
                  <a:pt x="3643532" y="1289785"/>
                </a:cubicBezTo>
                <a:cubicBezTo>
                  <a:pt x="3518577" y="1345319"/>
                  <a:pt x="3257523" y="1283839"/>
                  <a:pt x="3138679" y="1289785"/>
                </a:cubicBezTo>
                <a:cubicBezTo>
                  <a:pt x="3019835" y="1295731"/>
                  <a:pt x="2764860" y="1288439"/>
                  <a:pt x="2484034" y="1289785"/>
                </a:cubicBezTo>
                <a:cubicBezTo>
                  <a:pt x="2203209" y="1291131"/>
                  <a:pt x="2081533" y="1221581"/>
                  <a:pt x="1829389" y="1289785"/>
                </a:cubicBezTo>
                <a:cubicBezTo>
                  <a:pt x="1577245" y="1357989"/>
                  <a:pt x="1566505" y="1270751"/>
                  <a:pt x="1424397" y="1289785"/>
                </a:cubicBezTo>
                <a:cubicBezTo>
                  <a:pt x="1282289" y="1308819"/>
                  <a:pt x="1088356" y="1225027"/>
                  <a:pt x="819682" y="1289785"/>
                </a:cubicBezTo>
                <a:cubicBezTo>
                  <a:pt x="551008" y="1354543"/>
                  <a:pt x="466902" y="1285879"/>
                  <a:pt x="214968" y="1289785"/>
                </a:cubicBezTo>
                <a:cubicBezTo>
                  <a:pt x="99740" y="1294134"/>
                  <a:pt x="-19872" y="1182551"/>
                  <a:pt x="0" y="1074817"/>
                </a:cubicBezTo>
                <a:cubicBezTo>
                  <a:pt x="-16669" y="976788"/>
                  <a:pt x="30094" y="805302"/>
                  <a:pt x="0" y="670688"/>
                </a:cubicBezTo>
                <a:cubicBezTo>
                  <a:pt x="-30094" y="536074"/>
                  <a:pt x="15369" y="352004"/>
                  <a:pt x="0" y="21496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6359892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2BD846-C9DF-EC88-BCAB-D9CB7021E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 err="1"/>
              <a:t>Selec</a:t>
            </a:r>
            <a:r>
              <a:rPr lang="en-GB" dirty="0"/>
              <a:t>ting meaningful concepts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D6FE8-7538-78C0-82E9-DD23B89C9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18742F-9008-3848-35BA-312221564CFC}"/>
              </a:ext>
            </a:extLst>
          </p:cNvPr>
          <p:cNvSpPr txBox="1"/>
          <p:nvPr/>
        </p:nvSpPr>
        <p:spPr>
          <a:xfrm>
            <a:off x="652371" y="6332538"/>
            <a:ext cx="1062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Shin et al. ”A Closer Look at the Intervention Procedure of Concept Bottleneck Models." ICML 2023.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41ED16-0E23-508A-81B2-8281B7650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828" y="5727955"/>
            <a:ext cx="914394" cy="9233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C9C29B-6034-51AD-CB98-020C837AA700}"/>
              </a:ext>
            </a:extLst>
          </p:cNvPr>
          <p:cNvGrpSpPr/>
          <p:nvPr/>
        </p:nvGrpSpPr>
        <p:grpSpPr>
          <a:xfrm>
            <a:off x="462461" y="3127617"/>
            <a:ext cx="5254756" cy="904695"/>
            <a:chOff x="530117" y="3593591"/>
            <a:chExt cx="5254756" cy="90469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057841-5294-2FAF-6835-20993C2E64D2}"/>
                </a:ext>
              </a:extLst>
            </p:cNvPr>
            <p:cNvSpPr txBox="1"/>
            <p:nvPr/>
          </p:nvSpPr>
          <p:spPr>
            <a:xfrm>
              <a:off x="530117" y="3593591"/>
              <a:ext cx="52547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C00000"/>
                  </a:solidFill>
                </a:rPr>
                <a:t>Uncertainty of concept prediction (UCP)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D336BAF-CE69-EB1B-7574-C2CE4800357B}"/>
                    </a:ext>
                  </a:extLst>
                </p:cNvPr>
                <p:cNvSpPr txBox="1"/>
                <p:nvPr/>
              </p:nvSpPr>
              <p:spPr>
                <a:xfrm>
                  <a:off x="1156782" y="3975066"/>
                  <a:ext cx="414890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Select the concept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GB" sz="1400" dirty="0"/>
                    <a:t>with the highest predicted entropy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ℋ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D336BAF-CE69-EB1B-7574-C2CE480035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6782" y="3975066"/>
                  <a:ext cx="4148905" cy="523220"/>
                </a:xfrm>
                <a:prstGeom prst="rect">
                  <a:avLst/>
                </a:prstGeom>
                <a:blipFill>
                  <a:blip r:embed="rId5"/>
                  <a:stretch>
                    <a:fillRect l="-441" t="-2353" b="-1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180;p23">
                <a:extLst>
                  <a:ext uri="{FF2B5EF4-FFF2-40B4-BE49-F238E27FC236}">
                    <a16:creationId xmlns:a16="http://schemas.microsoft.com/office/drawing/2014/main" id="{891068AF-82AB-08EC-0B60-90CD8D6C8CF7}"/>
                  </a:ext>
                </a:extLst>
              </p:cNvPr>
              <p:cNvSpPr txBox="1"/>
              <p:nvPr/>
            </p:nvSpPr>
            <p:spPr>
              <a:xfrm>
                <a:off x="652371" y="1486745"/>
                <a:ext cx="10515600" cy="1292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GB" sz="2400" b="1" dirty="0">
                    <a:solidFill>
                      <a:srgbClr val="C00000"/>
                    </a:solidFill>
                    <a:ea typeface="Marcellus SC"/>
                    <a:cs typeface="Marcellus SC"/>
                    <a:sym typeface="Marcellus SC"/>
                  </a:rPr>
                  <a:t>Intervention policies </a:t>
                </a:r>
                <a:r>
                  <a:rPr lang="en-GB" sz="2400" dirty="0">
                    <a:ea typeface="Marcellus SC"/>
                    <a:cs typeface="Marcellus SC"/>
                    <a:sym typeface="Marcellus SC"/>
                  </a:rPr>
                  <a:t>select which concept to intervene on next </a:t>
                </a:r>
                <a:r>
                  <a:rPr lang="en-GB" sz="2400" dirty="0">
                    <a:solidFill>
                      <a:schemeClr val="tx1"/>
                    </a:solidFill>
                    <a:ea typeface="Marcellus SC"/>
                    <a:cs typeface="Marcellus SC"/>
                    <a:sym typeface="Marcellus SC"/>
                  </a:rPr>
                  <a:t>by assigning each concept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𝑐</m:t>
                        </m:r>
                      </m:e>
                      <m:sub>
                        <m:r>
                          <a:rPr lang="en-GB" sz="2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𝑖</m:t>
                        </m:r>
                      </m:sub>
                    </m:sSub>
                    <m:r>
                      <a:rPr lang="en-GB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arcellus SC"/>
                        <a:cs typeface="Marcellus SC"/>
                        <a:sym typeface="Marcellus SC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chemeClr val="tx1"/>
                    </a:solidFill>
                    <a:ea typeface="Marcellus SC"/>
                    <a:cs typeface="Marcellus SC"/>
                    <a:sym typeface="Marcellus SC"/>
                  </a:rPr>
                  <a:t>a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sSubPr>
                      <m:e>
                        <m:r>
                          <a:rPr lang="en-GB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𝑠</m:t>
                        </m:r>
                      </m:e>
                      <m:sub>
                        <m:r>
                          <a:rPr lang="en-GB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tx1"/>
                    </a:solidFill>
                    <a:ea typeface="Marcellus SC"/>
                    <a:cs typeface="Marcellus SC"/>
                    <a:sym typeface="Marcellus SC"/>
                  </a:rPr>
                  <a:t> and selecting concepts in decreasing score order:</a:t>
                </a:r>
                <a:endParaRPr lang="en-GB" sz="2400" dirty="0">
                  <a:ea typeface="Marcellus SC"/>
                  <a:cs typeface="Marcellus SC"/>
                  <a:sym typeface="Marcellus SC"/>
                </a:endParaRPr>
              </a:p>
            </p:txBody>
          </p:sp>
        </mc:Choice>
        <mc:Fallback xmlns="">
          <p:sp>
            <p:nvSpPr>
              <p:cNvPr id="20" name="Google Shape;180;p23">
                <a:extLst>
                  <a:ext uri="{FF2B5EF4-FFF2-40B4-BE49-F238E27FC236}">
                    <a16:creationId xmlns:a16="http://schemas.microsoft.com/office/drawing/2014/main" id="{891068AF-82AB-08EC-0B60-90CD8D6C8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71" y="1486745"/>
                <a:ext cx="10515600" cy="1292631"/>
              </a:xfrm>
              <a:prstGeom prst="rect">
                <a:avLst/>
              </a:prstGeom>
              <a:blipFill>
                <a:blip r:embed="rId6"/>
                <a:stretch>
                  <a:fillRect l="-870"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588643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A8AAE-7FE2-3949-569E-57E7E2C94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8FC4542-2B92-58D2-B910-1FF8A0CAC2FF}"/>
              </a:ext>
            </a:extLst>
          </p:cNvPr>
          <p:cNvSpPr/>
          <p:nvPr/>
        </p:nvSpPr>
        <p:spPr>
          <a:xfrm>
            <a:off x="6016643" y="3031407"/>
            <a:ext cx="5422990" cy="1289785"/>
          </a:xfrm>
          <a:custGeom>
            <a:avLst/>
            <a:gdLst>
              <a:gd name="connsiteX0" fmla="*/ 0 w 5422990"/>
              <a:gd name="connsiteY0" fmla="*/ 214968 h 1289785"/>
              <a:gd name="connsiteX1" fmla="*/ 214968 w 5422990"/>
              <a:gd name="connsiteY1" fmla="*/ 0 h 1289785"/>
              <a:gd name="connsiteX2" fmla="*/ 669891 w 5422990"/>
              <a:gd name="connsiteY2" fmla="*/ 0 h 1289785"/>
              <a:gd name="connsiteX3" fmla="*/ 1324536 w 5422990"/>
              <a:gd name="connsiteY3" fmla="*/ 0 h 1289785"/>
              <a:gd name="connsiteX4" fmla="*/ 1729528 w 5422990"/>
              <a:gd name="connsiteY4" fmla="*/ 0 h 1289785"/>
              <a:gd name="connsiteX5" fmla="*/ 2184450 w 5422990"/>
              <a:gd name="connsiteY5" fmla="*/ 0 h 1289785"/>
              <a:gd name="connsiteX6" fmla="*/ 2639373 w 5422990"/>
              <a:gd name="connsiteY6" fmla="*/ 0 h 1289785"/>
              <a:gd name="connsiteX7" fmla="*/ 3194157 w 5422990"/>
              <a:gd name="connsiteY7" fmla="*/ 0 h 1289785"/>
              <a:gd name="connsiteX8" fmla="*/ 3699010 w 5422990"/>
              <a:gd name="connsiteY8" fmla="*/ 0 h 1289785"/>
              <a:gd name="connsiteX9" fmla="*/ 4253794 w 5422990"/>
              <a:gd name="connsiteY9" fmla="*/ 0 h 1289785"/>
              <a:gd name="connsiteX10" fmla="*/ 4708717 w 5422990"/>
              <a:gd name="connsiteY10" fmla="*/ 0 h 1289785"/>
              <a:gd name="connsiteX11" fmla="*/ 5208022 w 5422990"/>
              <a:gd name="connsiteY11" fmla="*/ 0 h 1289785"/>
              <a:gd name="connsiteX12" fmla="*/ 5422990 w 5422990"/>
              <a:gd name="connsiteY12" fmla="*/ 214968 h 1289785"/>
              <a:gd name="connsiteX13" fmla="*/ 5422990 w 5422990"/>
              <a:gd name="connsiteY13" fmla="*/ 662089 h 1289785"/>
              <a:gd name="connsiteX14" fmla="*/ 5422990 w 5422990"/>
              <a:gd name="connsiteY14" fmla="*/ 1074817 h 1289785"/>
              <a:gd name="connsiteX15" fmla="*/ 5208022 w 5422990"/>
              <a:gd name="connsiteY15" fmla="*/ 1289785 h 1289785"/>
              <a:gd name="connsiteX16" fmla="*/ 4803030 w 5422990"/>
              <a:gd name="connsiteY16" fmla="*/ 1289785 h 1289785"/>
              <a:gd name="connsiteX17" fmla="*/ 4148385 w 5422990"/>
              <a:gd name="connsiteY17" fmla="*/ 1289785 h 1289785"/>
              <a:gd name="connsiteX18" fmla="*/ 3743393 w 5422990"/>
              <a:gd name="connsiteY18" fmla="*/ 1289785 h 1289785"/>
              <a:gd name="connsiteX19" fmla="*/ 3088748 w 5422990"/>
              <a:gd name="connsiteY19" fmla="*/ 1289785 h 1289785"/>
              <a:gd name="connsiteX20" fmla="*/ 2683756 w 5422990"/>
              <a:gd name="connsiteY20" fmla="*/ 1289785 h 1289785"/>
              <a:gd name="connsiteX21" fmla="*/ 2128972 w 5422990"/>
              <a:gd name="connsiteY21" fmla="*/ 1289785 h 1289785"/>
              <a:gd name="connsiteX22" fmla="*/ 1723980 w 5422990"/>
              <a:gd name="connsiteY22" fmla="*/ 1289785 h 1289785"/>
              <a:gd name="connsiteX23" fmla="*/ 1219127 w 5422990"/>
              <a:gd name="connsiteY23" fmla="*/ 1289785 h 1289785"/>
              <a:gd name="connsiteX24" fmla="*/ 214968 w 5422990"/>
              <a:gd name="connsiteY24" fmla="*/ 1289785 h 1289785"/>
              <a:gd name="connsiteX25" fmla="*/ 0 w 5422990"/>
              <a:gd name="connsiteY25" fmla="*/ 1074817 h 1289785"/>
              <a:gd name="connsiteX26" fmla="*/ 0 w 5422990"/>
              <a:gd name="connsiteY26" fmla="*/ 670688 h 1289785"/>
              <a:gd name="connsiteX27" fmla="*/ 0 w 5422990"/>
              <a:gd name="connsiteY27" fmla="*/ 214968 h 1289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422990" h="1289785" fill="none" extrusionOk="0">
                <a:moveTo>
                  <a:pt x="0" y="214968"/>
                </a:moveTo>
                <a:cubicBezTo>
                  <a:pt x="26970" y="84798"/>
                  <a:pt x="92792" y="-11236"/>
                  <a:pt x="214968" y="0"/>
                </a:cubicBezTo>
                <a:cubicBezTo>
                  <a:pt x="368547" y="-33168"/>
                  <a:pt x="536192" y="53369"/>
                  <a:pt x="669891" y="0"/>
                </a:cubicBezTo>
                <a:cubicBezTo>
                  <a:pt x="803590" y="-53369"/>
                  <a:pt x="1041190" y="46839"/>
                  <a:pt x="1324536" y="0"/>
                </a:cubicBezTo>
                <a:cubicBezTo>
                  <a:pt x="1607883" y="-46839"/>
                  <a:pt x="1576619" y="14846"/>
                  <a:pt x="1729528" y="0"/>
                </a:cubicBezTo>
                <a:cubicBezTo>
                  <a:pt x="1882437" y="-14846"/>
                  <a:pt x="1983322" y="40233"/>
                  <a:pt x="2184450" y="0"/>
                </a:cubicBezTo>
                <a:cubicBezTo>
                  <a:pt x="2385578" y="-40233"/>
                  <a:pt x="2529126" y="28542"/>
                  <a:pt x="2639373" y="0"/>
                </a:cubicBezTo>
                <a:cubicBezTo>
                  <a:pt x="2749620" y="-28542"/>
                  <a:pt x="2992075" y="56793"/>
                  <a:pt x="3194157" y="0"/>
                </a:cubicBezTo>
                <a:cubicBezTo>
                  <a:pt x="3396239" y="-56793"/>
                  <a:pt x="3520544" y="38158"/>
                  <a:pt x="3699010" y="0"/>
                </a:cubicBezTo>
                <a:cubicBezTo>
                  <a:pt x="3877476" y="-38158"/>
                  <a:pt x="4038074" y="17094"/>
                  <a:pt x="4253794" y="0"/>
                </a:cubicBezTo>
                <a:cubicBezTo>
                  <a:pt x="4469514" y="-17094"/>
                  <a:pt x="4581352" y="7941"/>
                  <a:pt x="4708717" y="0"/>
                </a:cubicBezTo>
                <a:cubicBezTo>
                  <a:pt x="4836082" y="-7941"/>
                  <a:pt x="5090856" y="42429"/>
                  <a:pt x="5208022" y="0"/>
                </a:cubicBezTo>
                <a:cubicBezTo>
                  <a:pt x="5311180" y="-1391"/>
                  <a:pt x="5395359" y="98042"/>
                  <a:pt x="5422990" y="214968"/>
                </a:cubicBezTo>
                <a:cubicBezTo>
                  <a:pt x="5438489" y="352007"/>
                  <a:pt x="5406338" y="477409"/>
                  <a:pt x="5422990" y="662089"/>
                </a:cubicBezTo>
                <a:cubicBezTo>
                  <a:pt x="5439642" y="846769"/>
                  <a:pt x="5401772" y="879902"/>
                  <a:pt x="5422990" y="1074817"/>
                </a:cubicBezTo>
                <a:cubicBezTo>
                  <a:pt x="5438344" y="1192921"/>
                  <a:pt x="5357056" y="1287847"/>
                  <a:pt x="5208022" y="1289785"/>
                </a:cubicBezTo>
                <a:cubicBezTo>
                  <a:pt x="5016330" y="1291805"/>
                  <a:pt x="4891492" y="1286746"/>
                  <a:pt x="4803030" y="1289785"/>
                </a:cubicBezTo>
                <a:cubicBezTo>
                  <a:pt x="4714568" y="1292824"/>
                  <a:pt x="4450686" y="1278757"/>
                  <a:pt x="4148385" y="1289785"/>
                </a:cubicBezTo>
                <a:cubicBezTo>
                  <a:pt x="3846085" y="1300813"/>
                  <a:pt x="3898404" y="1246860"/>
                  <a:pt x="3743393" y="1289785"/>
                </a:cubicBezTo>
                <a:cubicBezTo>
                  <a:pt x="3588382" y="1332710"/>
                  <a:pt x="3274007" y="1273379"/>
                  <a:pt x="3088748" y="1289785"/>
                </a:cubicBezTo>
                <a:cubicBezTo>
                  <a:pt x="2903490" y="1306191"/>
                  <a:pt x="2847838" y="1283285"/>
                  <a:pt x="2683756" y="1289785"/>
                </a:cubicBezTo>
                <a:cubicBezTo>
                  <a:pt x="2519674" y="1296285"/>
                  <a:pt x="2384769" y="1244882"/>
                  <a:pt x="2128972" y="1289785"/>
                </a:cubicBezTo>
                <a:cubicBezTo>
                  <a:pt x="1873175" y="1334688"/>
                  <a:pt x="1838703" y="1271085"/>
                  <a:pt x="1723980" y="1289785"/>
                </a:cubicBezTo>
                <a:cubicBezTo>
                  <a:pt x="1609257" y="1308485"/>
                  <a:pt x="1430115" y="1281375"/>
                  <a:pt x="1219127" y="1289785"/>
                </a:cubicBezTo>
                <a:cubicBezTo>
                  <a:pt x="1008139" y="1298195"/>
                  <a:pt x="456217" y="1224836"/>
                  <a:pt x="214968" y="1289785"/>
                </a:cubicBezTo>
                <a:cubicBezTo>
                  <a:pt x="92950" y="1304765"/>
                  <a:pt x="-3490" y="1193411"/>
                  <a:pt x="0" y="1074817"/>
                </a:cubicBezTo>
                <a:cubicBezTo>
                  <a:pt x="-25379" y="877349"/>
                  <a:pt x="38149" y="831828"/>
                  <a:pt x="0" y="670688"/>
                </a:cubicBezTo>
                <a:cubicBezTo>
                  <a:pt x="-38149" y="509548"/>
                  <a:pt x="3789" y="428872"/>
                  <a:pt x="0" y="214968"/>
                </a:cubicBezTo>
                <a:close/>
              </a:path>
              <a:path w="5422990" h="1289785" stroke="0" extrusionOk="0">
                <a:moveTo>
                  <a:pt x="0" y="214968"/>
                </a:moveTo>
                <a:cubicBezTo>
                  <a:pt x="-25204" y="96410"/>
                  <a:pt x="79030" y="12164"/>
                  <a:pt x="214968" y="0"/>
                </a:cubicBezTo>
                <a:cubicBezTo>
                  <a:pt x="455995" y="-31911"/>
                  <a:pt x="538163" y="9609"/>
                  <a:pt x="819682" y="0"/>
                </a:cubicBezTo>
                <a:cubicBezTo>
                  <a:pt x="1101201" y="-9609"/>
                  <a:pt x="1113628" y="20608"/>
                  <a:pt x="1374466" y="0"/>
                </a:cubicBezTo>
                <a:cubicBezTo>
                  <a:pt x="1635304" y="-20608"/>
                  <a:pt x="1670637" y="26339"/>
                  <a:pt x="1829389" y="0"/>
                </a:cubicBezTo>
                <a:cubicBezTo>
                  <a:pt x="1988141" y="-26339"/>
                  <a:pt x="2077122" y="28080"/>
                  <a:pt x="2234381" y="0"/>
                </a:cubicBezTo>
                <a:cubicBezTo>
                  <a:pt x="2391640" y="-28080"/>
                  <a:pt x="2493835" y="43631"/>
                  <a:pt x="2739234" y="0"/>
                </a:cubicBezTo>
                <a:cubicBezTo>
                  <a:pt x="2984633" y="-43631"/>
                  <a:pt x="3109838" y="46266"/>
                  <a:pt x="3294018" y="0"/>
                </a:cubicBezTo>
                <a:cubicBezTo>
                  <a:pt x="3478198" y="-46266"/>
                  <a:pt x="3679356" y="35705"/>
                  <a:pt x="3798871" y="0"/>
                </a:cubicBezTo>
                <a:cubicBezTo>
                  <a:pt x="3918386" y="-35705"/>
                  <a:pt x="4170411" y="71740"/>
                  <a:pt x="4453516" y="0"/>
                </a:cubicBezTo>
                <a:cubicBezTo>
                  <a:pt x="4736622" y="-71740"/>
                  <a:pt x="4834080" y="11292"/>
                  <a:pt x="5208022" y="0"/>
                </a:cubicBezTo>
                <a:cubicBezTo>
                  <a:pt x="5336332" y="-19882"/>
                  <a:pt x="5415931" y="83692"/>
                  <a:pt x="5422990" y="214968"/>
                </a:cubicBezTo>
                <a:cubicBezTo>
                  <a:pt x="5473369" y="383280"/>
                  <a:pt x="5390649" y="435769"/>
                  <a:pt x="5422990" y="644893"/>
                </a:cubicBezTo>
                <a:cubicBezTo>
                  <a:pt x="5455331" y="854017"/>
                  <a:pt x="5372720" y="922915"/>
                  <a:pt x="5422990" y="1074817"/>
                </a:cubicBezTo>
                <a:cubicBezTo>
                  <a:pt x="5424909" y="1203303"/>
                  <a:pt x="5353717" y="1284712"/>
                  <a:pt x="5208022" y="1289785"/>
                </a:cubicBezTo>
                <a:cubicBezTo>
                  <a:pt x="5027794" y="1308098"/>
                  <a:pt x="4916188" y="1259280"/>
                  <a:pt x="4703169" y="1289785"/>
                </a:cubicBezTo>
                <a:cubicBezTo>
                  <a:pt x="4490150" y="1320290"/>
                  <a:pt x="4380149" y="1245217"/>
                  <a:pt x="4198316" y="1289785"/>
                </a:cubicBezTo>
                <a:cubicBezTo>
                  <a:pt x="4016483" y="1334353"/>
                  <a:pt x="3768487" y="1234251"/>
                  <a:pt x="3643532" y="1289785"/>
                </a:cubicBezTo>
                <a:cubicBezTo>
                  <a:pt x="3518577" y="1345319"/>
                  <a:pt x="3257523" y="1283839"/>
                  <a:pt x="3138679" y="1289785"/>
                </a:cubicBezTo>
                <a:cubicBezTo>
                  <a:pt x="3019835" y="1295731"/>
                  <a:pt x="2764860" y="1288439"/>
                  <a:pt x="2484034" y="1289785"/>
                </a:cubicBezTo>
                <a:cubicBezTo>
                  <a:pt x="2203209" y="1291131"/>
                  <a:pt x="2081533" y="1221581"/>
                  <a:pt x="1829389" y="1289785"/>
                </a:cubicBezTo>
                <a:cubicBezTo>
                  <a:pt x="1577245" y="1357989"/>
                  <a:pt x="1566505" y="1270751"/>
                  <a:pt x="1424397" y="1289785"/>
                </a:cubicBezTo>
                <a:cubicBezTo>
                  <a:pt x="1282289" y="1308819"/>
                  <a:pt x="1088356" y="1225027"/>
                  <a:pt x="819682" y="1289785"/>
                </a:cubicBezTo>
                <a:cubicBezTo>
                  <a:pt x="551008" y="1354543"/>
                  <a:pt x="466902" y="1285879"/>
                  <a:pt x="214968" y="1289785"/>
                </a:cubicBezTo>
                <a:cubicBezTo>
                  <a:pt x="99740" y="1294134"/>
                  <a:pt x="-19872" y="1182551"/>
                  <a:pt x="0" y="1074817"/>
                </a:cubicBezTo>
                <a:cubicBezTo>
                  <a:pt x="-16669" y="976788"/>
                  <a:pt x="30094" y="805302"/>
                  <a:pt x="0" y="670688"/>
                </a:cubicBezTo>
                <a:cubicBezTo>
                  <a:pt x="-30094" y="536074"/>
                  <a:pt x="15369" y="352004"/>
                  <a:pt x="0" y="21496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6359892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8C91658-CA57-DAAB-19E2-1F98B9527C3C}"/>
              </a:ext>
            </a:extLst>
          </p:cNvPr>
          <p:cNvSpPr/>
          <p:nvPr/>
        </p:nvSpPr>
        <p:spPr>
          <a:xfrm>
            <a:off x="462460" y="2964587"/>
            <a:ext cx="5422990" cy="1289785"/>
          </a:xfrm>
          <a:custGeom>
            <a:avLst/>
            <a:gdLst>
              <a:gd name="connsiteX0" fmla="*/ 0 w 5422990"/>
              <a:gd name="connsiteY0" fmla="*/ 214968 h 1289785"/>
              <a:gd name="connsiteX1" fmla="*/ 214968 w 5422990"/>
              <a:gd name="connsiteY1" fmla="*/ 0 h 1289785"/>
              <a:gd name="connsiteX2" fmla="*/ 669891 w 5422990"/>
              <a:gd name="connsiteY2" fmla="*/ 0 h 1289785"/>
              <a:gd name="connsiteX3" fmla="*/ 1324536 w 5422990"/>
              <a:gd name="connsiteY3" fmla="*/ 0 h 1289785"/>
              <a:gd name="connsiteX4" fmla="*/ 1729528 w 5422990"/>
              <a:gd name="connsiteY4" fmla="*/ 0 h 1289785"/>
              <a:gd name="connsiteX5" fmla="*/ 2184450 w 5422990"/>
              <a:gd name="connsiteY5" fmla="*/ 0 h 1289785"/>
              <a:gd name="connsiteX6" fmla="*/ 2639373 w 5422990"/>
              <a:gd name="connsiteY6" fmla="*/ 0 h 1289785"/>
              <a:gd name="connsiteX7" fmla="*/ 3194157 w 5422990"/>
              <a:gd name="connsiteY7" fmla="*/ 0 h 1289785"/>
              <a:gd name="connsiteX8" fmla="*/ 3699010 w 5422990"/>
              <a:gd name="connsiteY8" fmla="*/ 0 h 1289785"/>
              <a:gd name="connsiteX9" fmla="*/ 4253794 w 5422990"/>
              <a:gd name="connsiteY9" fmla="*/ 0 h 1289785"/>
              <a:gd name="connsiteX10" fmla="*/ 4708717 w 5422990"/>
              <a:gd name="connsiteY10" fmla="*/ 0 h 1289785"/>
              <a:gd name="connsiteX11" fmla="*/ 5208022 w 5422990"/>
              <a:gd name="connsiteY11" fmla="*/ 0 h 1289785"/>
              <a:gd name="connsiteX12" fmla="*/ 5422990 w 5422990"/>
              <a:gd name="connsiteY12" fmla="*/ 214968 h 1289785"/>
              <a:gd name="connsiteX13" fmla="*/ 5422990 w 5422990"/>
              <a:gd name="connsiteY13" fmla="*/ 662089 h 1289785"/>
              <a:gd name="connsiteX14" fmla="*/ 5422990 w 5422990"/>
              <a:gd name="connsiteY14" fmla="*/ 1074817 h 1289785"/>
              <a:gd name="connsiteX15" fmla="*/ 5208022 w 5422990"/>
              <a:gd name="connsiteY15" fmla="*/ 1289785 h 1289785"/>
              <a:gd name="connsiteX16" fmla="*/ 4803030 w 5422990"/>
              <a:gd name="connsiteY16" fmla="*/ 1289785 h 1289785"/>
              <a:gd name="connsiteX17" fmla="*/ 4148385 w 5422990"/>
              <a:gd name="connsiteY17" fmla="*/ 1289785 h 1289785"/>
              <a:gd name="connsiteX18" fmla="*/ 3743393 w 5422990"/>
              <a:gd name="connsiteY18" fmla="*/ 1289785 h 1289785"/>
              <a:gd name="connsiteX19" fmla="*/ 3088748 w 5422990"/>
              <a:gd name="connsiteY19" fmla="*/ 1289785 h 1289785"/>
              <a:gd name="connsiteX20" fmla="*/ 2683756 w 5422990"/>
              <a:gd name="connsiteY20" fmla="*/ 1289785 h 1289785"/>
              <a:gd name="connsiteX21" fmla="*/ 2128972 w 5422990"/>
              <a:gd name="connsiteY21" fmla="*/ 1289785 h 1289785"/>
              <a:gd name="connsiteX22" fmla="*/ 1723980 w 5422990"/>
              <a:gd name="connsiteY22" fmla="*/ 1289785 h 1289785"/>
              <a:gd name="connsiteX23" fmla="*/ 1219127 w 5422990"/>
              <a:gd name="connsiteY23" fmla="*/ 1289785 h 1289785"/>
              <a:gd name="connsiteX24" fmla="*/ 214968 w 5422990"/>
              <a:gd name="connsiteY24" fmla="*/ 1289785 h 1289785"/>
              <a:gd name="connsiteX25" fmla="*/ 0 w 5422990"/>
              <a:gd name="connsiteY25" fmla="*/ 1074817 h 1289785"/>
              <a:gd name="connsiteX26" fmla="*/ 0 w 5422990"/>
              <a:gd name="connsiteY26" fmla="*/ 670688 h 1289785"/>
              <a:gd name="connsiteX27" fmla="*/ 0 w 5422990"/>
              <a:gd name="connsiteY27" fmla="*/ 214968 h 1289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422990" h="1289785" fill="none" extrusionOk="0">
                <a:moveTo>
                  <a:pt x="0" y="214968"/>
                </a:moveTo>
                <a:cubicBezTo>
                  <a:pt x="26970" y="84798"/>
                  <a:pt x="92792" y="-11236"/>
                  <a:pt x="214968" y="0"/>
                </a:cubicBezTo>
                <a:cubicBezTo>
                  <a:pt x="368547" y="-33168"/>
                  <a:pt x="536192" y="53369"/>
                  <a:pt x="669891" y="0"/>
                </a:cubicBezTo>
                <a:cubicBezTo>
                  <a:pt x="803590" y="-53369"/>
                  <a:pt x="1041190" y="46839"/>
                  <a:pt x="1324536" y="0"/>
                </a:cubicBezTo>
                <a:cubicBezTo>
                  <a:pt x="1607883" y="-46839"/>
                  <a:pt x="1576619" y="14846"/>
                  <a:pt x="1729528" y="0"/>
                </a:cubicBezTo>
                <a:cubicBezTo>
                  <a:pt x="1882437" y="-14846"/>
                  <a:pt x="1983322" y="40233"/>
                  <a:pt x="2184450" y="0"/>
                </a:cubicBezTo>
                <a:cubicBezTo>
                  <a:pt x="2385578" y="-40233"/>
                  <a:pt x="2529126" y="28542"/>
                  <a:pt x="2639373" y="0"/>
                </a:cubicBezTo>
                <a:cubicBezTo>
                  <a:pt x="2749620" y="-28542"/>
                  <a:pt x="2992075" y="56793"/>
                  <a:pt x="3194157" y="0"/>
                </a:cubicBezTo>
                <a:cubicBezTo>
                  <a:pt x="3396239" y="-56793"/>
                  <a:pt x="3520544" y="38158"/>
                  <a:pt x="3699010" y="0"/>
                </a:cubicBezTo>
                <a:cubicBezTo>
                  <a:pt x="3877476" y="-38158"/>
                  <a:pt x="4038074" y="17094"/>
                  <a:pt x="4253794" y="0"/>
                </a:cubicBezTo>
                <a:cubicBezTo>
                  <a:pt x="4469514" y="-17094"/>
                  <a:pt x="4581352" y="7941"/>
                  <a:pt x="4708717" y="0"/>
                </a:cubicBezTo>
                <a:cubicBezTo>
                  <a:pt x="4836082" y="-7941"/>
                  <a:pt x="5090856" y="42429"/>
                  <a:pt x="5208022" y="0"/>
                </a:cubicBezTo>
                <a:cubicBezTo>
                  <a:pt x="5311180" y="-1391"/>
                  <a:pt x="5395359" y="98042"/>
                  <a:pt x="5422990" y="214968"/>
                </a:cubicBezTo>
                <a:cubicBezTo>
                  <a:pt x="5438489" y="352007"/>
                  <a:pt x="5406338" y="477409"/>
                  <a:pt x="5422990" y="662089"/>
                </a:cubicBezTo>
                <a:cubicBezTo>
                  <a:pt x="5439642" y="846769"/>
                  <a:pt x="5401772" y="879902"/>
                  <a:pt x="5422990" y="1074817"/>
                </a:cubicBezTo>
                <a:cubicBezTo>
                  <a:pt x="5438344" y="1192921"/>
                  <a:pt x="5357056" y="1287847"/>
                  <a:pt x="5208022" y="1289785"/>
                </a:cubicBezTo>
                <a:cubicBezTo>
                  <a:pt x="5016330" y="1291805"/>
                  <a:pt x="4891492" y="1286746"/>
                  <a:pt x="4803030" y="1289785"/>
                </a:cubicBezTo>
                <a:cubicBezTo>
                  <a:pt x="4714568" y="1292824"/>
                  <a:pt x="4450686" y="1278757"/>
                  <a:pt x="4148385" y="1289785"/>
                </a:cubicBezTo>
                <a:cubicBezTo>
                  <a:pt x="3846085" y="1300813"/>
                  <a:pt x="3898404" y="1246860"/>
                  <a:pt x="3743393" y="1289785"/>
                </a:cubicBezTo>
                <a:cubicBezTo>
                  <a:pt x="3588382" y="1332710"/>
                  <a:pt x="3274007" y="1273379"/>
                  <a:pt x="3088748" y="1289785"/>
                </a:cubicBezTo>
                <a:cubicBezTo>
                  <a:pt x="2903490" y="1306191"/>
                  <a:pt x="2847838" y="1283285"/>
                  <a:pt x="2683756" y="1289785"/>
                </a:cubicBezTo>
                <a:cubicBezTo>
                  <a:pt x="2519674" y="1296285"/>
                  <a:pt x="2384769" y="1244882"/>
                  <a:pt x="2128972" y="1289785"/>
                </a:cubicBezTo>
                <a:cubicBezTo>
                  <a:pt x="1873175" y="1334688"/>
                  <a:pt x="1838703" y="1271085"/>
                  <a:pt x="1723980" y="1289785"/>
                </a:cubicBezTo>
                <a:cubicBezTo>
                  <a:pt x="1609257" y="1308485"/>
                  <a:pt x="1430115" y="1281375"/>
                  <a:pt x="1219127" y="1289785"/>
                </a:cubicBezTo>
                <a:cubicBezTo>
                  <a:pt x="1008139" y="1298195"/>
                  <a:pt x="456217" y="1224836"/>
                  <a:pt x="214968" y="1289785"/>
                </a:cubicBezTo>
                <a:cubicBezTo>
                  <a:pt x="92950" y="1304765"/>
                  <a:pt x="-3490" y="1193411"/>
                  <a:pt x="0" y="1074817"/>
                </a:cubicBezTo>
                <a:cubicBezTo>
                  <a:pt x="-25379" y="877349"/>
                  <a:pt x="38149" y="831828"/>
                  <a:pt x="0" y="670688"/>
                </a:cubicBezTo>
                <a:cubicBezTo>
                  <a:pt x="-38149" y="509548"/>
                  <a:pt x="3789" y="428872"/>
                  <a:pt x="0" y="214968"/>
                </a:cubicBezTo>
                <a:close/>
              </a:path>
              <a:path w="5422990" h="1289785" stroke="0" extrusionOk="0">
                <a:moveTo>
                  <a:pt x="0" y="214968"/>
                </a:moveTo>
                <a:cubicBezTo>
                  <a:pt x="-25204" y="96410"/>
                  <a:pt x="79030" y="12164"/>
                  <a:pt x="214968" y="0"/>
                </a:cubicBezTo>
                <a:cubicBezTo>
                  <a:pt x="455995" y="-31911"/>
                  <a:pt x="538163" y="9609"/>
                  <a:pt x="819682" y="0"/>
                </a:cubicBezTo>
                <a:cubicBezTo>
                  <a:pt x="1101201" y="-9609"/>
                  <a:pt x="1113628" y="20608"/>
                  <a:pt x="1374466" y="0"/>
                </a:cubicBezTo>
                <a:cubicBezTo>
                  <a:pt x="1635304" y="-20608"/>
                  <a:pt x="1670637" y="26339"/>
                  <a:pt x="1829389" y="0"/>
                </a:cubicBezTo>
                <a:cubicBezTo>
                  <a:pt x="1988141" y="-26339"/>
                  <a:pt x="2077122" y="28080"/>
                  <a:pt x="2234381" y="0"/>
                </a:cubicBezTo>
                <a:cubicBezTo>
                  <a:pt x="2391640" y="-28080"/>
                  <a:pt x="2493835" y="43631"/>
                  <a:pt x="2739234" y="0"/>
                </a:cubicBezTo>
                <a:cubicBezTo>
                  <a:pt x="2984633" y="-43631"/>
                  <a:pt x="3109838" y="46266"/>
                  <a:pt x="3294018" y="0"/>
                </a:cubicBezTo>
                <a:cubicBezTo>
                  <a:pt x="3478198" y="-46266"/>
                  <a:pt x="3679356" y="35705"/>
                  <a:pt x="3798871" y="0"/>
                </a:cubicBezTo>
                <a:cubicBezTo>
                  <a:pt x="3918386" y="-35705"/>
                  <a:pt x="4170411" y="71740"/>
                  <a:pt x="4453516" y="0"/>
                </a:cubicBezTo>
                <a:cubicBezTo>
                  <a:pt x="4736622" y="-71740"/>
                  <a:pt x="4834080" y="11292"/>
                  <a:pt x="5208022" y="0"/>
                </a:cubicBezTo>
                <a:cubicBezTo>
                  <a:pt x="5336332" y="-19882"/>
                  <a:pt x="5415931" y="83692"/>
                  <a:pt x="5422990" y="214968"/>
                </a:cubicBezTo>
                <a:cubicBezTo>
                  <a:pt x="5473369" y="383280"/>
                  <a:pt x="5390649" y="435769"/>
                  <a:pt x="5422990" y="644893"/>
                </a:cubicBezTo>
                <a:cubicBezTo>
                  <a:pt x="5455331" y="854017"/>
                  <a:pt x="5372720" y="922915"/>
                  <a:pt x="5422990" y="1074817"/>
                </a:cubicBezTo>
                <a:cubicBezTo>
                  <a:pt x="5424909" y="1203303"/>
                  <a:pt x="5353717" y="1284712"/>
                  <a:pt x="5208022" y="1289785"/>
                </a:cubicBezTo>
                <a:cubicBezTo>
                  <a:pt x="5027794" y="1308098"/>
                  <a:pt x="4916188" y="1259280"/>
                  <a:pt x="4703169" y="1289785"/>
                </a:cubicBezTo>
                <a:cubicBezTo>
                  <a:pt x="4490150" y="1320290"/>
                  <a:pt x="4380149" y="1245217"/>
                  <a:pt x="4198316" y="1289785"/>
                </a:cubicBezTo>
                <a:cubicBezTo>
                  <a:pt x="4016483" y="1334353"/>
                  <a:pt x="3768487" y="1234251"/>
                  <a:pt x="3643532" y="1289785"/>
                </a:cubicBezTo>
                <a:cubicBezTo>
                  <a:pt x="3518577" y="1345319"/>
                  <a:pt x="3257523" y="1283839"/>
                  <a:pt x="3138679" y="1289785"/>
                </a:cubicBezTo>
                <a:cubicBezTo>
                  <a:pt x="3019835" y="1295731"/>
                  <a:pt x="2764860" y="1288439"/>
                  <a:pt x="2484034" y="1289785"/>
                </a:cubicBezTo>
                <a:cubicBezTo>
                  <a:pt x="2203209" y="1291131"/>
                  <a:pt x="2081533" y="1221581"/>
                  <a:pt x="1829389" y="1289785"/>
                </a:cubicBezTo>
                <a:cubicBezTo>
                  <a:pt x="1577245" y="1357989"/>
                  <a:pt x="1566505" y="1270751"/>
                  <a:pt x="1424397" y="1289785"/>
                </a:cubicBezTo>
                <a:cubicBezTo>
                  <a:pt x="1282289" y="1308819"/>
                  <a:pt x="1088356" y="1225027"/>
                  <a:pt x="819682" y="1289785"/>
                </a:cubicBezTo>
                <a:cubicBezTo>
                  <a:pt x="551008" y="1354543"/>
                  <a:pt x="466902" y="1285879"/>
                  <a:pt x="214968" y="1289785"/>
                </a:cubicBezTo>
                <a:cubicBezTo>
                  <a:pt x="99740" y="1294134"/>
                  <a:pt x="-19872" y="1182551"/>
                  <a:pt x="0" y="1074817"/>
                </a:cubicBezTo>
                <a:cubicBezTo>
                  <a:pt x="-16669" y="976788"/>
                  <a:pt x="30094" y="805302"/>
                  <a:pt x="0" y="670688"/>
                </a:cubicBezTo>
                <a:cubicBezTo>
                  <a:pt x="-30094" y="536074"/>
                  <a:pt x="15369" y="352004"/>
                  <a:pt x="0" y="21496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40000"/>
            </a:scheme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6359892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517ACD-FF92-B63F-2940-1B36D0E33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 err="1"/>
              <a:t>Selec</a:t>
            </a:r>
            <a:r>
              <a:rPr lang="en-GB" dirty="0"/>
              <a:t>ting meaningful concepts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AB5CC-F91C-401D-9642-E8A881BEE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1234DF-7870-31B5-C91A-AD2518F7C64A}"/>
              </a:ext>
            </a:extLst>
          </p:cNvPr>
          <p:cNvSpPr txBox="1"/>
          <p:nvPr/>
        </p:nvSpPr>
        <p:spPr>
          <a:xfrm>
            <a:off x="652371" y="6332538"/>
            <a:ext cx="1062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Shin et al. ”A Closer Look at the Intervention Procedure of Concept Bottleneck Models." ICML 2023.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0C7366-3D45-34DA-E0C8-7D877E0DF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828" y="5727955"/>
            <a:ext cx="914394" cy="9233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1731E6D-9725-4329-27CD-28D49067EB7D}"/>
              </a:ext>
            </a:extLst>
          </p:cNvPr>
          <p:cNvGrpSpPr/>
          <p:nvPr/>
        </p:nvGrpSpPr>
        <p:grpSpPr>
          <a:xfrm>
            <a:off x="462461" y="3127617"/>
            <a:ext cx="5254756" cy="904695"/>
            <a:chOff x="530117" y="3593591"/>
            <a:chExt cx="5254756" cy="90469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C6B64C-19CC-5443-DCC3-E68C42A0AA8B}"/>
                </a:ext>
              </a:extLst>
            </p:cNvPr>
            <p:cNvSpPr txBox="1"/>
            <p:nvPr/>
          </p:nvSpPr>
          <p:spPr>
            <a:xfrm>
              <a:off x="530117" y="3593591"/>
              <a:ext cx="52547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C00000">
                      <a:alpha val="40000"/>
                    </a:srgbClr>
                  </a:solidFill>
                </a:rPr>
                <a:t>Uncertainty of concept prediction (UCP)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99737E7-C5A2-82BD-23C3-DB4134A63B6A}"/>
                    </a:ext>
                  </a:extLst>
                </p:cNvPr>
                <p:cNvSpPr txBox="1"/>
                <p:nvPr/>
              </p:nvSpPr>
              <p:spPr>
                <a:xfrm>
                  <a:off x="1156782" y="3975066"/>
                  <a:ext cx="414890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>
                      <a:solidFill>
                        <a:schemeClr val="tx1">
                          <a:alpha val="40000"/>
                        </a:schemeClr>
                      </a:solidFill>
                    </a:rPr>
                    <a:t>Select the concept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>
                                  <a:alpha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>
                                  <a:alpha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>
                                  <a:alpha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tx1">
                              <a:alpha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GB" sz="1400" dirty="0">
                      <a:solidFill>
                        <a:schemeClr val="tx1">
                          <a:alpha val="40000"/>
                        </a:schemeClr>
                      </a:solidFill>
                    </a:rPr>
                    <a:t>with the highest predicted entropy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>
                                  <a:alpha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chemeClr val="tx1">
                                  <a:alpha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chemeClr val="tx1">
                                  <a:alpha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1400" b="0" i="0" smtClean="0">
                          <a:solidFill>
                            <a:schemeClr val="tx1">
                              <a:alpha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solidFill>
                            <a:schemeClr val="tx1">
                              <a:alpha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ℋ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chemeClr val="tx1">
                                  <a:alpha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>
                                      <a:alpha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400" i="1">
                                      <a:solidFill>
                                        <a:schemeClr val="tx1">
                                          <a:alpha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tx1">
                                          <a:alpha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>
                                      <a:alpha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a14:m>
                  <a:endParaRPr lang="en-GB" sz="1400" dirty="0">
                    <a:solidFill>
                      <a:schemeClr val="tx1">
                        <a:alpha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99737E7-C5A2-82BD-23C3-DB4134A63B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6782" y="3975066"/>
                  <a:ext cx="4148905" cy="523220"/>
                </a:xfrm>
                <a:prstGeom prst="rect">
                  <a:avLst/>
                </a:prstGeom>
                <a:blipFill>
                  <a:blip r:embed="rId5"/>
                  <a:stretch>
                    <a:fillRect l="-441" t="-2353" b="-1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C5FE6FD-AB09-57EC-B499-7E9E8FB4A1BF}"/>
              </a:ext>
            </a:extLst>
          </p:cNvPr>
          <p:cNvGrpSpPr/>
          <p:nvPr/>
        </p:nvGrpSpPr>
        <p:grpSpPr>
          <a:xfrm>
            <a:off x="5962798" y="3080566"/>
            <a:ext cx="5530681" cy="1026867"/>
            <a:chOff x="6095999" y="3593591"/>
            <a:chExt cx="5530681" cy="102686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D06597-D930-36AB-C95D-76713D2EB335}"/>
                </a:ext>
              </a:extLst>
            </p:cNvPr>
            <p:cNvSpPr txBox="1"/>
            <p:nvPr/>
          </p:nvSpPr>
          <p:spPr>
            <a:xfrm>
              <a:off x="6095999" y="3593591"/>
              <a:ext cx="5530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C00000"/>
                  </a:solidFill>
                </a:rPr>
                <a:t>Contribution of concept on target prediction (CCTP)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D59A7C2-C6CC-2ABF-3FE4-44053053119B}"/>
                    </a:ext>
                  </a:extLst>
                </p:cNvPr>
                <p:cNvSpPr txBox="1"/>
                <p:nvPr/>
              </p:nvSpPr>
              <p:spPr>
                <a:xfrm>
                  <a:off x="6601379" y="3949120"/>
                  <a:ext cx="4437246" cy="6713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Select the concept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GB" sz="1400" dirty="0"/>
                    <a:t>with the highest contribution on target prediction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nary>
                    </m:oMath>
                  </a14:m>
                  <a:r>
                    <a:rPr lang="en-GB" sz="1400" dirty="0"/>
                    <a:t>.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D59A7C2-C6CC-2ABF-3FE4-4405305311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1379" y="3949120"/>
                  <a:ext cx="4437246" cy="671338"/>
                </a:xfrm>
                <a:prstGeom prst="rect">
                  <a:avLst/>
                </a:prstGeom>
                <a:blipFill>
                  <a:blip r:embed="rId6"/>
                  <a:stretch>
                    <a:fillRect l="-412" t="-3636" b="-627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180;p23">
                <a:extLst>
                  <a:ext uri="{FF2B5EF4-FFF2-40B4-BE49-F238E27FC236}">
                    <a16:creationId xmlns:a16="http://schemas.microsoft.com/office/drawing/2014/main" id="{4C3E49E3-E1A8-FDA5-B337-F0E314A1CAC0}"/>
                  </a:ext>
                </a:extLst>
              </p:cNvPr>
              <p:cNvSpPr txBox="1"/>
              <p:nvPr/>
            </p:nvSpPr>
            <p:spPr>
              <a:xfrm>
                <a:off x="652371" y="1486745"/>
                <a:ext cx="10515600" cy="1292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GB" sz="2400" b="1" dirty="0">
                    <a:solidFill>
                      <a:srgbClr val="C00000"/>
                    </a:solidFill>
                    <a:ea typeface="Marcellus SC"/>
                    <a:cs typeface="Marcellus SC"/>
                    <a:sym typeface="Marcellus SC"/>
                  </a:rPr>
                  <a:t>Intervention policies </a:t>
                </a:r>
                <a:r>
                  <a:rPr lang="en-GB" sz="2400" dirty="0">
                    <a:ea typeface="Marcellus SC"/>
                    <a:cs typeface="Marcellus SC"/>
                    <a:sym typeface="Marcellus SC"/>
                  </a:rPr>
                  <a:t>select which concept to intervene on next </a:t>
                </a:r>
                <a:r>
                  <a:rPr lang="en-GB" sz="2400" dirty="0">
                    <a:solidFill>
                      <a:schemeClr val="tx1"/>
                    </a:solidFill>
                    <a:ea typeface="Marcellus SC"/>
                    <a:cs typeface="Marcellus SC"/>
                    <a:sym typeface="Marcellus SC"/>
                  </a:rPr>
                  <a:t>by assigning each concept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𝑐</m:t>
                        </m:r>
                      </m:e>
                      <m:sub>
                        <m:r>
                          <a:rPr lang="en-GB" sz="2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𝑖</m:t>
                        </m:r>
                      </m:sub>
                    </m:sSub>
                    <m:r>
                      <a:rPr lang="en-GB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arcellus SC"/>
                        <a:cs typeface="Marcellus SC"/>
                        <a:sym typeface="Marcellus SC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chemeClr val="tx1"/>
                    </a:solidFill>
                    <a:ea typeface="Marcellus SC"/>
                    <a:cs typeface="Marcellus SC"/>
                    <a:sym typeface="Marcellus SC"/>
                  </a:rPr>
                  <a:t>a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sSubPr>
                      <m:e>
                        <m:r>
                          <a:rPr lang="en-GB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𝑠</m:t>
                        </m:r>
                      </m:e>
                      <m:sub>
                        <m:r>
                          <a:rPr lang="en-GB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tx1"/>
                    </a:solidFill>
                    <a:ea typeface="Marcellus SC"/>
                    <a:cs typeface="Marcellus SC"/>
                    <a:sym typeface="Marcellus SC"/>
                  </a:rPr>
                  <a:t> and selecting concepts in decreasing score order:</a:t>
                </a:r>
                <a:endParaRPr lang="en-GB" sz="2400" dirty="0">
                  <a:ea typeface="Marcellus SC"/>
                  <a:cs typeface="Marcellus SC"/>
                  <a:sym typeface="Marcellus SC"/>
                </a:endParaRPr>
              </a:p>
            </p:txBody>
          </p:sp>
        </mc:Choice>
        <mc:Fallback xmlns="">
          <p:sp>
            <p:nvSpPr>
              <p:cNvPr id="20" name="Google Shape;180;p23">
                <a:extLst>
                  <a:ext uri="{FF2B5EF4-FFF2-40B4-BE49-F238E27FC236}">
                    <a16:creationId xmlns:a16="http://schemas.microsoft.com/office/drawing/2014/main" id="{4C3E49E3-E1A8-FDA5-B337-F0E314A1C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71" y="1486745"/>
                <a:ext cx="10515600" cy="1292631"/>
              </a:xfrm>
              <a:prstGeom prst="rect">
                <a:avLst/>
              </a:prstGeom>
              <a:blipFill>
                <a:blip r:embed="rId7"/>
                <a:stretch>
                  <a:fillRect l="-870"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173287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7A3D4-49E3-4340-B34D-661A008DB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0C44B-79E7-A71A-2E8A-E661C8E20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 err="1"/>
              <a:t>Selec</a:t>
            </a:r>
            <a:r>
              <a:rPr lang="en-GB" dirty="0"/>
              <a:t>ting meaningful concepts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9D9002-B781-DF51-72B8-C2EECE3BD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04DB22-782D-7E0D-A95C-954D0A4DB7CD}"/>
              </a:ext>
            </a:extLst>
          </p:cNvPr>
          <p:cNvSpPr txBox="1"/>
          <p:nvPr/>
        </p:nvSpPr>
        <p:spPr>
          <a:xfrm>
            <a:off x="652371" y="6332538"/>
            <a:ext cx="1062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Shin et al. ”A Closer Look at the Intervention Procedure of Concept Bottleneck Models." ICML 2023.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69FE54-1288-A413-E941-BB944BBBB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828" y="5727955"/>
            <a:ext cx="914394" cy="9233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21EEBB2-E54D-0870-232A-C41A4D1F812F}"/>
              </a:ext>
            </a:extLst>
          </p:cNvPr>
          <p:cNvGrpSpPr/>
          <p:nvPr/>
        </p:nvGrpSpPr>
        <p:grpSpPr>
          <a:xfrm>
            <a:off x="3384505" y="4502022"/>
            <a:ext cx="5422990" cy="1220032"/>
            <a:chOff x="6043566" y="4367382"/>
            <a:chExt cx="5422990" cy="1220032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8BF1BDFE-0182-AFFB-C889-0B204B948390}"/>
                </a:ext>
              </a:extLst>
            </p:cNvPr>
            <p:cNvSpPr/>
            <p:nvPr/>
          </p:nvSpPr>
          <p:spPr>
            <a:xfrm>
              <a:off x="6043566" y="4367382"/>
              <a:ext cx="5422990" cy="1220032"/>
            </a:xfrm>
            <a:custGeom>
              <a:avLst/>
              <a:gdLst>
                <a:gd name="connsiteX0" fmla="*/ 0 w 5422990"/>
                <a:gd name="connsiteY0" fmla="*/ 203343 h 1220032"/>
                <a:gd name="connsiteX1" fmla="*/ 203343 w 5422990"/>
                <a:gd name="connsiteY1" fmla="*/ 0 h 1220032"/>
                <a:gd name="connsiteX2" fmla="*/ 660384 w 5422990"/>
                <a:gd name="connsiteY2" fmla="*/ 0 h 1220032"/>
                <a:gd name="connsiteX3" fmla="*/ 1318077 w 5422990"/>
                <a:gd name="connsiteY3" fmla="*/ 0 h 1220032"/>
                <a:gd name="connsiteX4" fmla="*/ 1724955 w 5422990"/>
                <a:gd name="connsiteY4" fmla="*/ 0 h 1220032"/>
                <a:gd name="connsiteX5" fmla="*/ 2181996 w 5422990"/>
                <a:gd name="connsiteY5" fmla="*/ 0 h 1220032"/>
                <a:gd name="connsiteX6" fmla="*/ 2639037 w 5422990"/>
                <a:gd name="connsiteY6" fmla="*/ 0 h 1220032"/>
                <a:gd name="connsiteX7" fmla="*/ 3196404 w 5422990"/>
                <a:gd name="connsiteY7" fmla="*/ 0 h 1220032"/>
                <a:gd name="connsiteX8" fmla="*/ 3703608 w 5422990"/>
                <a:gd name="connsiteY8" fmla="*/ 0 h 1220032"/>
                <a:gd name="connsiteX9" fmla="*/ 4260976 w 5422990"/>
                <a:gd name="connsiteY9" fmla="*/ 0 h 1220032"/>
                <a:gd name="connsiteX10" fmla="*/ 4718017 w 5422990"/>
                <a:gd name="connsiteY10" fmla="*/ 0 h 1220032"/>
                <a:gd name="connsiteX11" fmla="*/ 5219647 w 5422990"/>
                <a:gd name="connsiteY11" fmla="*/ 0 h 1220032"/>
                <a:gd name="connsiteX12" fmla="*/ 5422990 w 5422990"/>
                <a:gd name="connsiteY12" fmla="*/ 203343 h 1220032"/>
                <a:gd name="connsiteX13" fmla="*/ 5422990 w 5422990"/>
                <a:gd name="connsiteY13" fmla="*/ 626283 h 1220032"/>
                <a:gd name="connsiteX14" fmla="*/ 5422990 w 5422990"/>
                <a:gd name="connsiteY14" fmla="*/ 1016689 h 1220032"/>
                <a:gd name="connsiteX15" fmla="*/ 5219647 w 5422990"/>
                <a:gd name="connsiteY15" fmla="*/ 1220032 h 1220032"/>
                <a:gd name="connsiteX16" fmla="*/ 4812769 w 5422990"/>
                <a:gd name="connsiteY16" fmla="*/ 1220032 h 1220032"/>
                <a:gd name="connsiteX17" fmla="*/ 4155076 w 5422990"/>
                <a:gd name="connsiteY17" fmla="*/ 1220032 h 1220032"/>
                <a:gd name="connsiteX18" fmla="*/ 3748198 w 5422990"/>
                <a:gd name="connsiteY18" fmla="*/ 1220032 h 1220032"/>
                <a:gd name="connsiteX19" fmla="*/ 3090505 w 5422990"/>
                <a:gd name="connsiteY19" fmla="*/ 1220032 h 1220032"/>
                <a:gd name="connsiteX20" fmla="*/ 2683627 w 5422990"/>
                <a:gd name="connsiteY20" fmla="*/ 1220032 h 1220032"/>
                <a:gd name="connsiteX21" fmla="*/ 2126260 w 5422990"/>
                <a:gd name="connsiteY21" fmla="*/ 1220032 h 1220032"/>
                <a:gd name="connsiteX22" fmla="*/ 1719382 w 5422990"/>
                <a:gd name="connsiteY22" fmla="*/ 1220032 h 1220032"/>
                <a:gd name="connsiteX23" fmla="*/ 1212177 w 5422990"/>
                <a:gd name="connsiteY23" fmla="*/ 1220032 h 1220032"/>
                <a:gd name="connsiteX24" fmla="*/ 203343 w 5422990"/>
                <a:gd name="connsiteY24" fmla="*/ 1220032 h 1220032"/>
                <a:gd name="connsiteX25" fmla="*/ 0 w 5422990"/>
                <a:gd name="connsiteY25" fmla="*/ 1016689 h 1220032"/>
                <a:gd name="connsiteX26" fmla="*/ 0 w 5422990"/>
                <a:gd name="connsiteY26" fmla="*/ 634416 h 1220032"/>
                <a:gd name="connsiteX27" fmla="*/ 0 w 5422990"/>
                <a:gd name="connsiteY27" fmla="*/ 203343 h 1220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22990" h="1220032" fill="none" extrusionOk="0">
                  <a:moveTo>
                    <a:pt x="0" y="203343"/>
                  </a:moveTo>
                  <a:cubicBezTo>
                    <a:pt x="24985" y="80437"/>
                    <a:pt x="82819" y="-26756"/>
                    <a:pt x="203343" y="0"/>
                  </a:cubicBezTo>
                  <a:cubicBezTo>
                    <a:pt x="412814" y="-43155"/>
                    <a:pt x="559095" y="24136"/>
                    <a:pt x="660384" y="0"/>
                  </a:cubicBezTo>
                  <a:cubicBezTo>
                    <a:pt x="761673" y="-24136"/>
                    <a:pt x="1013368" y="39780"/>
                    <a:pt x="1318077" y="0"/>
                  </a:cubicBezTo>
                  <a:cubicBezTo>
                    <a:pt x="1622786" y="-39780"/>
                    <a:pt x="1629873" y="12943"/>
                    <a:pt x="1724955" y="0"/>
                  </a:cubicBezTo>
                  <a:cubicBezTo>
                    <a:pt x="1820037" y="-12943"/>
                    <a:pt x="2001344" y="22074"/>
                    <a:pt x="2181996" y="0"/>
                  </a:cubicBezTo>
                  <a:cubicBezTo>
                    <a:pt x="2362648" y="-22074"/>
                    <a:pt x="2481556" y="31684"/>
                    <a:pt x="2639037" y="0"/>
                  </a:cubicBezTo>
                  <a:cubicBezTo>
                    <a:pt x="2796518" y="-31684"/>
                    <a:pt x="2956144" y="18587"/>
                    <a:pt x="3196404" y="0"/>
                  </a:cubicBezTo>
                  <a:cubicBezTo>
                    <a:pt x="3436664" y="-18587"/>
                    <a:pt x="3560481" y="50733"/>
                    <a:pt x="3703608" y="0"/>
                  </a:cubicBezTo>
                  <a:cubicBezTo>
                    <a:pt x="3846735" y="-50733"/>
                    <a:pt x="4049995" y="55063"/>
                    <a:pt x="4260976" y="0"/>
                  </a:cubicBezTo>
                  <a:cubicBezTo>
                    <a:pt x="4471957" y="-55063"/>
                    <a:pt x="4553388" y="31336"/>
                    <a:pt x="4718017" y="0"/>
                  </a:cubicBezTo>
                  <a:cubicBezTo>
                    <a:pt x="4882646" y="-31336"/>
                    <a:pt x="5072421" y="43043"/>
                    <a:pt x="5219647" y="0"/>
                  </a:cubicBezTo>
                  <a:cubicBezTo>
                    <a:pt x="5311653" y="-1813"/>
                    <a:pt x="5420266" y="91217"/>
                    <a:pt x="5422990" y="203343"/>
                  </a:cubicBezTo>
                  <a:cubicBezTo>
                    <a:pt x="5450070" y="299279"/>
                    <a:pt x="5417269" y="478029"/>
                    <a:pt x="5422990" y="626283"/>
                  </a:cubicBezTo>
                  <a:cubicBezTo>
                    <a:pt x="5428711" y="774537"/>
                    <a:pt x="5397042" y="855936"/>
                    <a:pt x="5422990" y="1016689"/>
                  </a:cubicBezTo>
                  <a:cubicBezTo>
                    <a:pt x="5452746" y="1127791"/>
                    <a:pt x="5350410" y="1218852"/>
                    <a:pt x="5219647" y="1220032"/>
                  </a:cubicBezTo>
                  <a:cubicBezTo>
                    <a:pt x="5057639" y="1256768"/>
                    <a:pt x="4903175" y="1207381"/>
                    <a:pt x="4812769" y="1220032"/>
                  </a:cubicBezTo>
                  <a:cubicBezTo>
                    <a:pt x="4722363" y="1232683"/>
                    <a:pt x="4442023" y="1206141"/>
                    <a:pt x="4155076" y="1220032"/>
                  </a:cubicBezTo>
                  <a:cubicBezTo>
                    <a:pt x="3868129" y="1233923"/>
                    <a:pt x="3847738" y="1176216"/>
                    <a:pt x="3748198" y="1220032"/>
                  </a:cubicBezTo>
                  <a:cubicBezTo>
                    <a:pt x="3648658" y="1263848"/>
                    <a:pt x="3308456" y="1210391"/>
                    <a:pt x="3090505" y="1220032"/>
                  </a:cubicBezTo>
                  <a:cubicBezTo>
                    <a:pt x="2872554" y="1229673"/>
                    <a:pt x="2873714" y="1198000"/>
                    <a:pt x="2683627" y="1220032"/>
                  </a:cubicBezTo>
                  <a:cubicBezTo>
                    <a:pt x="2493540" y="1242064"/>
                    <a:pt x="2305893" y="1177326"/>
                    <a:pt x="2126260" y="1220032"/>
                  </a:cubicBezTo>
                  <a:cubicBezTo>
                    <a:pt x="1946627" y="1262738"/>
                    <a:pt x="1911532" y="1203477"/>
                    <a:pt x="1719382" y="1220032"/>
                  </a:cubicBezTo>
                  <a:cubicBezTo>
                    <a:pt x="1527232" y="1236587"/>
                    <a:pt x="1326903" y="1167487"/>
                    <a:pt x="1212177" y="1220032"/>
                  </a:cubicBezTo>
                  <a:cubicBezTo>
                    <a:pt x="1097452" y="1272577"/>
                    <a:pt x="616306" y="1173388"/>
                    <a:pt x="203343" y="1220032"/>
                  </a:cubicBezTo>
                  <a:cubicBezTo>
                    <a:pt x="87285" y="1237107"/>
                    <a:pt x="-29281" y="1127905"/>
                    <a:pt x="0" y="1016689"/>
                  </a:cubicBezTo>
                  <a:cubicBezTo>
                    <a:pt x="-4385" y="840573"/>
                    <a:pt x="33135" y="805822"/>
                    <a:pt x="0" y="634416"/>
                  </a:cubicBezTo>
                  <a:cubicBezTo>
                    <a:pt x="-33135" y="463010"/>
                    <a:pt x="143" y="343318"/>
                    <a:pt x="0" y="203343"/>
                  </a:cubicBezTo>
                  <a:close/>
                </a:path>
                <a:path w="5422990" h="1220032" stroke="0" extrusionOk="0">
                  <a:moveTo>
                    <a:pt x="0" y="203343"/>
                  </a:moveTo>
                  <a:cubicBezTo>
                    <a:pt x="-23088" y="91192"/>
                    <a:pt x="81851" y="6494"/>
                    <a:pt x="203343" y="0"/>
                  </a:cubicBezTo>
                  <a:cubicBezTo>
                    <a:pt x="497551" y="-62805"/>
                    <a:pt x="657724" y="38361"/>
                    <a:pt x="810873" y="0"/>
                  </a:cubicBezTo>
                  <a:cubicBezTo>
                    <a:pt x="964022" y="-38361"/>
                    <a:pt x="1126391" y="11312"/>
                    <a:pt x="1368240" y="0"/>
                  </a:cubicBezTo>
                  <a:cubicBezTo>
                    <a:pt x="1610089" y="-11312"/>
                    <a:pt x="1681715" y="27147"/>
                    <a:pt x="1825281" y="0"/>
                  </a:cubicBezTo>
                  <a:cubicBezTo>
                    <a:pt x="1968847" y="-27147"/>
                    <a:pt x="2091933" y="41977"/>
                    <a:pt x="2232159" y="0"/>
                  </a:cubicBezTo>
                  <a:cubicBezTo>
                    <a:pt x="2372385" y="-41977"/>
                    <a:pt x="2599921" y="7185"/>
                    <a:pt x="2739363" y="0"/>
                  </a:cubicBezTo>
                  <a:cubicBezTo>
                    <a:pt x="2878805" y="-7185"/>
                    <a:pt x="3081883" y="37973"/>
                    <a:pt x="3296730" y="0"/>
                  </a:cubicBezTo>
                  <a:cubicBezTo>
                    <a:pt x="3511577" y="-37973"/>
                    <a:pt x="3563537" y="36342"/>
                    <a:pt x="3803935" y="0"/>
                  </a:cubicBezTo>
                  <a:cubicBezTo>
                    <a:pt x="4044334" y="-36342"/>
                    <a:pt x="4165544" y="54160"/>
                    <a:pt x="4461628" y="0"/>
                  </a:cubicBezTo>
                  <a:cubicBezTo>
                    <a:pt x="4757712" y="-54160"/>
                    <a:pt x="4951059" y="47084"/>
                    <a:pt x="5219647" y="0"/>
                  </a:cubicBezTo>
                  <a:cubicBezTo>
                    <a:pt x="5336440" y="-9313"/>
                    <a:pt x="5408214" y="64765"/>
                    <a:pt x="5422990" y="203343"/>
                  </a:cubicBezTo>
                  <a:cubicBezTo>
                    <a:pt x="5423839" y="379916"/>
                    <a:pt x="5388401" y="451353"/>
                    <a:pt x="5422990" y="610016"/>
                  </a:cubicBezTo>
                  <a:cubicBezTo>
                    <a:pt x="5457579" y="768679"/>
                    <a:pt x="5383868" y="859201"/>
                    <a:pt x="5422990" y="1016689"/>
                  </a:cubicBezTo>
                  <a:cubicBezTo>
                    <a:pt x="5423446" y="1131311"/>
                    <a:pt x="5363084" y="1214176"/>
                    <a:pt x="5219647" y="1220032"/>
                  </a:cubicBezTo>
                  <a:cubicBezTo>
                    <a:pt x="5031428" y="1258784"/>
                    <a:pt x="4956952" y="1202325"/>
                    <a:pt x="4712443" y="1220032"/>
                  </a:cubicBezTo>
                  <a:cubicBezTo>
                    <a:pt x="4467934" y="1237739"/>
                    <a:pt x="4344663" y="1207943"/>
                    <a:pt x="4205239" y="1220032"/>
                  </a:cubicBezTo>
                  <a:cubicBezTo>
                    <a:pt x="4065815" y="1232121"/>
                    <a:pt x="3818463" y="1218561"/>
                    <a:pt x="3647872" y="1220032"/>
                  </a:cubicBezTo>
                  <a:cubicBezTo>
                    <a:pt x="3477281" y="1221503"/>
                    <a:pt x="3283426" y="1210118"/>
                    <a:pt x="3140668" y="1220032"/>
                  </a:cubicBezTo>
                  <a:cubicBezTo>
                    <a:pt x="2997910" y="1229946"/>
                    <a:pt x="2699629" y="1217915"/>
                    <a:pt x="2482974" y="1220032"/>
                  </a:cubicBezTo>
                  <a:cubicBezTo>
                    <a:pt x="2266319" y="1222149"/>
                    <a:pt x="1978568" y="1164588"/>
                    <a:pt x="1825281" y="1220032"/>
                  </a:cubicBezTo>
                  <a:cubicBezTo>
                    <a:pt x="1671994" y="1275476"/>
                    <a:pt x="1536716" y="1176776"/>
                    <a:pt x="1418403" y="1220032"/>
                  </a:cubicBezTo>
                  <a:cubicBezTo>
                    <a:pt x="1300090" y="1263288"/>
                    <a:pt x="937980" y="1162745"/>
                    <a:pt x="810873" y="1220032"/>
                  </a:cubicBezTo>
                  <a:cubicBezTo>
                    <a:pt x="683766" y="1277319"/>
                    <a:pt x="473827" y="1174598"/>
                    <a:pt x="203343" y="1220032"/>
                  </a:cubicBezTo>
                  <a:cubicBezTo>
                    <a:pt x="98431" y="1229224"/>
                    <a:pt x="-23775" y="1115844"/>
                    <a:pt x="0" y="1016689"/>
                  </a:cubicBezTo>
                  <a:cubicBezTo>
                    <a:pt x="-14741" y="835091"/>
                    <a:pt x="12338" y="715119"/>
                    <a:pt x="0" y="634416"/>
                  </a:cubicBezTo>
                  <a:cubicBezTo>
                    <a:pt x="-12338" y="553713"/>
                    <a:pt x="12273" y="320444"/>
                    <a:pt x="0" y="203343"/>
                  </a:cubicBezTo>
                  <a:close/>
                </a:path>
              </a:pathLst>
            </a:custGeom>
            <a:solidFill>
              <a:srgbClr val="FCC15D">
                <a:alpha val="50000"/>
              </a:srgbClr>
            </a:solidFill>
            <a:ln w="28575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6359892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3E2D39E-FB4F-29EF-A3D8-1238FB7F30AE}"/>
                </a:ext>
              </a:extLst>
            </p:cNvPr>
            <p:cNvGrpSpPr/>
            <p:nvPr/>
          </p:nvGrpSpPr>
          <p:grpSpPr>
            <a:xfrm>
              <a:off x="6096000" y="4454099"/>
              <a:ext cx="5074557" cy="1105534"/>
              <a:chOff x="6360922" y="4771526"/>
              <a:chExt cx="5074557" cy="1105534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D623F1-4E1F-FB8D-B8AA-1051EA69692F}"/>
                  </a:ext>
                </a:extLst>
              </p:cNvPr>
              <p:cNvSpPr txBox="1"/>
              <p:nvPr/>
            </p:nvSpPr>
            <p:spPr>
              <a:xfrm>
                <a:off x="6360922" y="4771526"/>
                <a:ext cx="5074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rgbClr val="C00000"/>
                    </a:solidFill>
                  </a:rPr>
                  <a:t>Expected change in target prediction (ECTP)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55EC88FF-7FF8-C437-0F64-9C92B69D7B8E}"/>
                      </a:ext>
                    </a:extLst>
                  </p:cNvPr>
                  <p:cNvSpPr txBox="1"/>
                  <p:nvPr/>
                </p:nvSpPr>
                <p:spPr>
                  <a:xfrm>
                    <a:off x="6987586" y="5101976"/>
                    <a:ext cx="3821228" cy="77508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400" dirty="0"/>
                      <a:t>Select the concept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en-GB" sz="1400" dirty="0"/>
                      <a:t>with the highest expected change in the target predictive distribution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1 −</m:t>
                            </m:r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𝐾𝐿</m:t>
                            </m:r>
                          </m:sub>
                        </m:sSub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||</m:t>
                            </m:r>
                            <m:acc>
                              <m:accPr>
                                <m:chr m:val="̂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</m:d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𝐾𝐿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</m:s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||</m:t>
                            </m:r>
                            <m:acc>
                              <m:accPr>
                                <m:chr m:val="̂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</m:d>
                      </m:oMath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55EC88FF-7FF8-C437-0F64-9C92B69D7B8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87586" y="5101976"/>
                    <a:ext cx="3821228" cy="77508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479" t="-157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180;p23">
                <a:extLst>
                  <a:ext uri="{FF2B5EF4-FFF2-40B4-BE49-F238E27FC236}">
                    <a16:creationId xmlns:a16="http://schemas.microsoft.com/office/drawing/2014/main" id="{6EA26A57-D97D-DE27-D16C-0B3105CF9105}"/>
                  </a:ext>
                </a:extLst>
              </p:cNvPr>
              <p:cNvSpPr txBox="1"/>
              <p:nvPr/>
            </p:nvSpPr>
            <p:spPr>
              <a:xfrm>
                <a:off x="652371" y="1486745"/>
                <a:ext cx="10515600" cy="1292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GB" sz="2400" b="1" dirty="0">
                    <a:solidFill>
                      <a:srgbClr val="C00000"/>
                    </a:solidFill>
                    <a:ea typeface="Marcellus SC"/>
                    <a:cs typeface="Marcellus SC"/>
                    <a:sym typeface="Marcellus SC"/>
                  </a:rPr>
                  <a:t>Intervention policies </a:t>
                </a:r>
                <a:r>
                  <a:rPr lang="en-GB" sz="2400" dirty="0">
                    <a:ea typeface="Marcellus SC"/>
                    <a:cs typeface="Marcellus SC"/>
                    <a:sym typeface="Marcellus SC"/>
                  </a:rPr>
                  <a:t>select which concept to intervene on next </a:t>
                </a:r>
                <a:r>
                  <a:rPr lang="en-GB" sz="2400" dirty="0">
                    <a:solidFill>
                      <a:schemeClr val="tx1"/>
                    </a:solidFill>
                    <a:ea typeface="Marcellus SC"/>
                    <a:cs typeface="Marcellus SC"/>
                    <a:sym typeface="Marcellus SC"/>
                  </a:rPr>
                  <a:t>by assigning each concept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𝑐</m:t>
                        </m:r>
                      </m:e>
                      <m:sub>
                        <m:r>
                          <a:rPr lang="en-GB" sz="2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𝑖</m:t>
                        </m:r>
                      </m:sub>
                    </m:sSub>
                    <m:r>
                      <a:rPr lang="en-GB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arcellus SC"/>
                        <a:cs typeface="Marcellus SC"/>
                        <a:sym typeface="Marcellus SC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chemeClr val="tx1"/>
                    </a:solidFill>
                    <a:ea typeface="Marcellus SC"/>
                    <a:cs typeface="Marcellus SC"/>
                    <a:sym typeface="Marcellus SC"/>
                  </a:rPr>
                  <a:t>a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sSubPr>
                      <m:e>
                        <m:r>
                          <a:rPr lang="en-GB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𝑠</m:t>
                        </m:r>
                      </m:e>
                      <m:sub>
                        <m:r>
                          <a:rPr lang="en-GB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tx1"/>
                    </a:solidFill>
                    <a:ea typeface="Marcellus SC"/>
                    <a:cs typeface="Marcellus SC"/>
                    <a:sym typeface="Marcellus SC"/>
                  </a:rPr>
                  <a:t> and selecting concepts in decreasing score order:</a:t>
                </a:r>
                <a:endParaRPr lang="en-GB" sz="2400" dirty="0">
                  <a:ea typeface="Marcellus SC"/>
                  <a:cs typeface="Marcellus SC"/>
                  <a:sym typeface="Marcellus SC"/>
                </a:endParaRPr>
              </a:p>
            </p:txBody>
          </p:sp>
        </mc:Choice>
        <mc:Fallback xmlns="">
          <p:sp>
            <p:nvSpPr>
              <p:cNvPr id="20" name="Google Shape;180;p23">
                <a:extLst>
                  <a:ext uri="{FF2B5EF4-FFF2-40B4-BE49-F238E27FC236}">
                    <a16:creationId xmlns:a16="http://schemas.microsoft.com/office/drawing/2014/main" id="{6EA26A57-D97D-DE27-D16C-0B3105CF9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71" y="1486745"/>
                <a:ext cx="10515600" cy="1292631"/>
              </a:xfrm>
              <a:prstGeom prst="rect">
                <a:avLst/>
              </a:prstGeom>
              <a:blipFill>
                <a:blip r:embed="rId6"/>
                <a:stretch>
                  <a:fillRect l="-870"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E8890B61-0DD8-D83D-EB4B-76C2E6CA12D7}"/>
              </a:ext>
            </a:extLst>
          </p:cNvPr>
          <p:cNvGrpSpPr/>
          <p:nvPr/>
        </p:nvGrpSpPr>
        <p:grpSpPr>
          <a:xfrm>
            <a:off x="5962798" y="3080566"/>
            <a:ext cx="5530681" cy="1026867"/>
            <a:chOff x="6095999" y="3593591"/>
            <a:chExt cx="5530681" cy="102686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6974FBF-716D-2E5C-3D8A-7EB490CFD325}"/>
                </a:ext>
              </a:extLst>
            </p:cNvPr>
            <p:cNvSpPr txBox="1"/>
            <p:nvPr/>
          </p:nvSpPr>
          <p:spPr>
            <a:xfrm>
              <a:off x="6095999" y="3593591"/>
              <a:ext cx="5530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C00000">
                      <a:alpha val="40000"/>
                    </a:srgbClr>
                  </a:solidFill>
                </a:rPr>
                <a:t>Contribution of concept on target prediction (CCTP)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8E58DAA-52C4-B85E-38B8-D283B15285A4}"/>
                    </a:ext>
                  </a:extLst>
                </p:cNvPr>
                <p:cNvSpPr txBox="1"/>
                <p:nvPr/>
              </p:nvSpPr>
              <p:spPr>
                <a:xfrm>
                  <a:off x="6601379" y="3949120"/>
                  <a:ext cx="4437246" cy="6713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>
                      <a:solidFill>
                        <a:schemeClr val="tx1">
                          <a:alpha val="40000"/>
                        </a:schemeClr>
                      </a:solidFill>
                    </a:rPr>
                    <a:t>Select the concept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>
                                  <a:alpha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>
                                  <a:alpha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>
                                  <a:alpha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tx1">
                              <a:alpha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GB" sz="1400" dirty="0">
                      <a:solidFill>
                        <a:schemeClr val="tx1">
                          <a:alpha val="40000"/>
                        </a:schemeClr>
                      </a:solidFill>
                    </a:rPr>
                    <a:t>with the highest contribution on target prediction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>
                                  <a:alpha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>
                                  <a:alpha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>
                                  <a:alpha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1">
                              <a:alpha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400" b="0" i="1" smtClean="0">
                              <a:solidFill>
                                <a:schemeClr val="tx1">
                                  <a:alpha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400" b="0" i="1" smtClean="0">
                              <a:solidFill>
                                <a:schemeClr val="tx1">
                                  <a:alpha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1400" b="0" i="1" smtClean="0">
                              <a:solidFill>
                                <a:schemeClr val="tx1">
                                  <a:alpha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tx1">
                                  <a:alpha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400" b="0" i="1" smtClean="0">
                                  <a:solidFill>
                                    <a:schemeClr val="tx1">
                                      <a:alpha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chemeClr val="tx1">
                                          <a:alpha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400" b="0" i="1" smtClean="0">
                                          <a:solidFill>
                                            <a:schemeClr val="tx1">
                                              <a:alpha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tx1">
                                              <a:alpha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chemeClr val="tx1">
                                          <a:alpha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1400" b="0" i="1" smtClean="0">
                                      <a:solidFill>
                                        <a:schemeClr val="tx1">
                                          <a:alpha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0" i="1" smtClean="0">
                                      <a:solidFill>
                                        <a:schemeClr val="tx1">
                                          <a:alpha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1400" b="0" i="1" smtClean="0">
                                          <a:solidFill>
                                            <a:schemeClr val="tx1">
                                              <a:alpha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tx1">
                                              <a:alpha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solidFill>
                                            <a:schemeClr val="tx1">
                                              <a:alpha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400" b="0" i="1" smtClean="0">
                                          <a:solidFill>
                                            <a:schemeClr val="tx1">
                                              <a:alpha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tx1">
                                              <a:alpha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1400" b="0" i="1" smtClean="0">
                                      <a:solidFill>
                                        <a:schemeClr val="tx1">
                                          <a:alpha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chemeClr val="tx1">
                                              <a:alpha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1400" i="1">
                                              <a:solidFill>
                                                <a:schemeClr val="tx1">
                                                  <a:alpha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>
                                                  <a:alpha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chemeClr val="tx1">
                                              <a:alpha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nary>
                    </m:oMath>
                  </a14:m>
                  <a:r>
                    <a:rPr lang="en-GB" sz="1400" dirty="0">
                      <a:solidFill>
                        <a:schemeClr val="tx1">
                          <a:alpha val="40000"/>
                        </a:schemeClr>
                      </a:solidFill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8E58DAA-52C4-B85E-38B8-D283B15285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1379" y="3949120"/>
                  <a:ext cx="4437246" cy="671338"/>
                </a:xfrm>
                <a:prstGeom prst="rect">
                  <a:avLst/>
                </a:prstGeom>
                <a:blipFill>
                  <a:blip r:embed="rId7"/>
                  <a:stretch>
                    <a:fillRect l="-412" t="-3636" b="-627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37AFA00-E1B3-FD74-4AD0-9818F45F7CC9}"/>
              </a:ext>
            </a:extLst>
          </p:cNvPr>
          <p:cNvSpPr/>
          <p:nvPr/>
        </p:nvSpPr>
        <p:spPr>
          <a:xfrm>
            <a:off x="462460" y="2964587"/>
            <a:ext cx="5422990" cy="1289785"/>
          </a:xfrm>
          <a:custGeom>
            <a:avLst/>
            <a:gdLst>
              <a:gd name="connsiteX0" fmla="*/ 0 w 5422990"/>
              <a:gd name="connsiteY0" fmla="*/ 214968 h 1289785"/>
              <a:gd name="connsiteX1" fmla="*/ 214968 w 5422990"/>
              <a:gd name="connsiteY1" fmla="*/ 0 h 1289785"/>
              <a:gd name="connsiteX2" fmla="*/ 669891 w 5422990"/>
              <a:gd name="connsiteY2" fmla="*/ 0 h 1289785"/>
              <a:gd name="connsiteX3" fmla="*/ 1324536 w 5422990"/>
              <a:gd name="connsiteY3" fmla="*/ 0 h 1289785"/>
              <a:gd name="connsiteX4" fmla="*/ 1729528 w 5422990"/>
              <a:gd name="connsiteY4" fmla="*/ 0 h 1289785"/>
              <a:gd name="connsiteX5" fmla="*/ 2184450 w 5422990"/>
              <a:gd name="connsiteY5" fmla="*/ 0 h 1289785"/>
              <a:gd name="connsiteX6" fmla="*/ 2639373 w 5422990"/>
              <a:gd name="connsiteY6" fmla="*/ 0 h 1289785"/>
              <a:gd name="connsiteX7" fmla="*/ 3194157 w 5422990"/>
              <a:gd name="connsiteY7" fmla="*/ 0 h 1289785"/>
              <a:gd name="connsiteX8" fmla="*/ 3699010 w 5422990"/>
              <a:gd name="connsiteY8" fmla="*/ 0 h 1289785"/>
              <a:gd name="connsiteX9" fmla="*/ 4253794 w 5422990"/>
              <a:gd name="connsiteY9" fmla="*/ 0 h 1289785"/>
              <a:gd name="connsiteX10" fmla="*/ 4708717 w 5422990"/>
              <a:gd name="connsiteY10" fmla="*/ 0 h 1289785"/>
              <a:gd name="connsiteX11" fmla="*/ 5208022 w 5422990"/>
              <a:gd name="connsiteY11" fmla="*/ 0 h 1289785"/>
              <a:gd name="connsiteX12" fmla="*/ 5422990 w 5422990"/>
              <a:gd name="connsiteY12" fmla="*/ 214968 h 1289785"/>
              <a:gd name="connsiteX13" fmla="*/ 5422990 w 5422990"/>
              <a:gd name="connsiteY13" fmla="*/ 662089 h 1289785"/>
              <a:gd name="connsiteX14" fmla="*/ 5422990 w 5422990"/>
              <a:gd name="connsiteY14" fmla="*/ 1074817 h 1289785"/>
              <a:gd name="connsiteX15" fmla="*/ 5208022 w 5422990"/>
              <a:gd name="connsiteY15" fmla="*/ 1289785 h 1289785"/>
              <a:gd name="connsiteX16" fmla="*/ 4803030 w 5422990"/>
              <a:gd name="connsiteY16" fmla="*/ 1289785 h 1289785"/>
              <a:gd name="connsiteX17" fmla="*/ 4148385 w 5422990"/>
              <a:gd name="connsiteY17" fmla="*/ 1289785 h 1289785"/>
              <a:gd name="connsiteX18" fmla="*/ 3743393 w 5422990"/>
              <a:gd name="connsiteY18" fmla="*/ 1289785 h 1289785"/>
              <a:gd name="connsiteX19" fmla="*/ 3088748 w 5422990"/>
              <a:gd name="connsiteY19" fmla="*/ 1289785 h 1289785"/>
              <a:gd name="connsiteX20" fmla="*/ 2683756 w 5422990"/>
              <a:gd name="connsiteY20" fmla="*/ 1289785 h 1289785"/>
              <a:gd name="connsiteX21" fmla="*/ 2128972 w 5422990"/>
              <a:gd name="connsiteY21" fmla="*/ 1289785 h 1289785"/>
              <a:gd name="connsiteX22" fmla="*/ 1723980 w 5422990"/>
              <a:gd name="connsiteY22" fmla="*/ 1289785 h 1289785"/>
              <a:gd name="connsiteX23" fmla="*/ 1219127 w 5422990"/>
              <a:gd name="connsiteY23" fmla="*/ 1289785 h 1289785"/>
              <a:gd name="connsiteX24" fmla="*/ 214968 w 5422990"/>
              <a:gd name="connsiteY24" fmla="*/ 1289785 h 1289785"/>
              <a:gd name="connsiteX25" fmla="*/ 0 w 5422990"/>
              <a:gd name="connsiteY25" fmla="*/ 1074817 h 1289785"/>
              <a:gd name="connsiteX26" fmla="*/ 0 w 5422990"/>
              <a:gd name="connsiteY26" fmla="*/ 670688 h 1289785"/>
              <a:gd name="connsiteX27" fmla="*/ 0 w 5422990"/>
              <a:gd name="connsiteY27" fmla="*/ 214968 h 1289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422990" h="1289785" fill="none" extrusionOk="0">
                <a:moveTo>
                  <a:pt x="0" y="214968"/>
                </a:moveTo>
                <a:cubicBezTo>
                  <a:pt x="26970" y="84798"/>
                  <a:pt x="92792" y="-11236"/>
                  <a:pt x="214968" y="0"/>
                </a:cubicBezTo>
                <a:cubicBezTo>
                  <a:pt x="368547" y="-33168"/>
                  <a:pt x="536192" y="53369"/>
                  <a:pt x="669891" y="0"/>
                </a:cubicBezTo>
                <a:cubicBezTo>
                  <a:pt x="803590" y="-53369"/>
                  <a:pt x="1041190" y="46839"/>
                  <a:pt x="1324536" y="0"/>
                </a:cubicBezTo>
                <a:cubicBezTo>
                  <a:pt x="1607883" y="-46839"/>
                  <a:pt x="1576619" y="14846"/>
                  <a:pt x="1729528" y="0"/>
                </a:cubicBezTo>
                <a:cubicBezTo>
                  <a:pt x="1882437" y="-14846"/>
                  <a:pt x="1983322" y="40233"/>
                  <a:pt x="2184450" y="0"/>
                </a:cubicBezTo>
                <a:cubicBezTo>
                  <a:pt x="2385578" y="-40233"/>
                  <a:pt x="2529126" y="28542"/>
                  <a:pt x="2639373" y="0"/>
                </a:cubicBezTo>
                <a:cubicBezTo>
                  <a:pt x="2749620" y="-28542"/>
                  <a:pt x="2992075" y="56793"/>
                  <a:pt x="3194157" y="0"/>
                </a:cubicBezTo>
                <a:cubicBezTo>
                  <a:pt x="3396239" y="-56793"/>
                  <a:pt x="3520544" y="38158"/>
                  <a:pt x="3699010" y="0"/>
                </a:cubicBezTo>
                <a:cubicBezTo>
                  <a:pt x="3877476" y="-38158"/>
                  <a:pt x="4038074" y="17094"/>
                  <a:pt x="4253794" y="0"/>
                </a:cubicBezTo>
                <a:cubicBezTo>
                  <a:pt x="4469514" y="-17094"/>
                  <a:pt x="4581352" y="7941"/>
                  <a:pt x="4708717" y="0"/>
                </a:cubicBezTo>
                <a:cubicBezTo>
                  <a:pt x="4836082" y="-7941"/>
                  <a:pt x="5090856" y="42429"/>
                  <a:pt x="5208022" y="0"/>
                </a:cubicBezTo>
                <a:cubicBezTo>
                  <a:pt x="5311180" y="-1391"/>
                  <a:pt x="5395359" y="98042"/>
                  <a:pt x="5422990" y="214968"/>
                </a:cubicBezTo>
                <a:cubicBezTo>
                  <a:pt x="5438489" y="352007"/>
                  <a:pt x="5406338" y="477409"/>
                  <a:pt x="5422990" y="662089"/>
                </a:cubicBezTo>
                <a:cubicBezTo>
                  <a:pt x="5439642" y="846769"/>
                  <a:pt x="5401772" y="879902"/>
                  <a:pt x="5422990" y="1074817"/>
                </a:cubicBezTo>
                <a:cubicBezTo>
                  <a:pt x="5438344" y="1192921"/>
                  <a:pt x="5357056" y="1287847"/>
                  <a:pt x="5208022" y="1289785"/>
                </a:cubicBezTo>
                <a:cubicBezTo>
                  <a:pt x="5016330" y="1291805"/>
                  <a:pt x="4891492" y="1286746"/>
                  <a:pt x="4803030" y="1289785"/>
                </a:cubicBezTo>
                <a:cubicBezTo>
                  <a:pt x="4714568" y="1292824"/>
                  <a:pt x="4450686" y="1278757"/>
                  <a:pt x="4148385" y="1289785"/>
                </a:cubicBezTo>
                <a:cubicBezTo>
                  <a:pt x="3846085" y="1300813"/>
                  <a:pt x="3898404" y="1246860"/>
                  <a:pt x="3743393" y="1289785"/>
                </a:cubicBezTo>
                <a:cubicBezTo>
                  <a:pt x="3588382" y="1332710"/>
                  <a:pt x="3274007" y="1273379"/>
                  <a:pt x="3088748" y="1289785"/>
                </a:cubicBezTo>
                <a:cubicBezTo>
                  <a:pt x="2903490" y="1306191"/>
                  <a:pt x="2847838" y="1283285"/>
                  <a:pt x="2683756" y="1289785"/>
                </a:cubicBezTo>
                <a:cubicBezTo>
                  <a:pt x="2519674" y="1296285"/>
                  <a:pt x="2384769" y="1244882"/>
                  <a:pt x="2128972" y="1289785"/>
                </a:cubicBezTo>
                <a:cubicBezTo>
                  <a:pt x="1873175" y="1334688"/>
                  <a:pt x="1838703" y="1271085"/>
                  <a:pt x="1723980" y="1289785"/>
                </a:cubicBezTo>
                <a:cubicBezTo>
                  <a:pt x="1609257" y="1308485"/>
                  <a:pt x="1430115" y="1281375"/>
                  <a:pt x="1219127" y="1289785"/>
                </a:cubicBezTo>
                <a:cubicBezTo>
                  <a:pt x="1008139" y="1298195"/>
                  <a:pt x="456217" y="1224836"/>
                  <a:pt x="214968" y="1289785"/>
                </a:cubicBezTo>
                <a:cubicBezTo>
                  <a:pt x="92950" y="1304765"/>
                  <a:pt x="-3490" y="1193411"/>
                  <a:pt x="0" y="1074817"/>
                </a:cubicBezTo>
                <a:cubicBezTo>
                  <a:pt x="-25379" y="877349"/>
                  <a:pt x="38149" y="831828"/>
                  <a:pt x="0" y="670688"/>
                </a:cubicBezTo>
                <a:cubicBezTo>
                  <a:pt x="-38149" y="509548"/>
                  <a:pt x="3789" y="428872"/>
                  <a:pt x="0" y="214968"/>
                </a:cubicBezTo>
                <a:close/>
              </a:path>
              <a:path w="5422990" h="1289785" stroke="0" extrusionOk="0">
                <a:moveTo>
                  <a:pt x="0" y="214968"/>
                </a:moveTo>
                <a:cubicBezTo>
                  <a:pt x="-25204" y="96410"/>
                  <a:pt x="79030" y="12164"/>
                  <a:pt x="214968" y="0"/>
                </a:cubicBezTo>
                <a:cubicBezTo>
                  <a:pt x="455995" y="-31911"/>
                  <a:pt x="538163" y="9609"/>
                  <a:pt x="819682" y="0"/>
                </a:cubicBezTo>
                <a:cubicBezTo>
                  <a:pt x="1101201" y="-9609"/>
                  <a:pt x="1113628" y="20608"/>
                  <a:pt x="1374466" y="0"/>
                </a:cubicBezTo>
                <a:cubicBezTo>
                  <a:pt x="1635304" y="-20608"/>
                  <a:pt x="1670637" y="26339"/>
                  <a:pt x="1829389" y="0"/>
                </a:cubicBezTo>
                <a:cubicBezTo>
                  <a:pt x="1988141" y="-26339"/>
                  <a:pt x="2077122" y="28080"/>
                  <a:pt x="2234381" y="0"/>
                </a:cubicBezTo>
                <a:cubicBezTo>
                  <a:pt x="2391640" y="-28080"/>
                  <a:pt x="2493835" y="43631"/>
                  <a:pt x="2739234" y="0"/>
                </a:cubicBezTo>
                <a:cubicBezTo>
                  <a:pt x="2984633" y="-43631"/>
                  <a:pt x="3109838" y="46266"/>
                  <a:pt x="3294018" y="0"/>
                </a:cubicBezTo>
                <a:cubicBezTo>
                  <a:pt x="3478198" y="-46266"/>
                  <a:pt x="3679356" y="35705"/>
                  <a:pt x="3798871" y="0"/>
                </a:cubicBezTo>
                <a:cubicBezTo>
                  <a:pt x="3918386" y="-35705"/>
                  <a:pt x="4170411" y="71740"/>
                  <a:pt x="4453516" y="0"/>
                </a:cubicBezTo>
                <a:cubicBezTo>
                  <a:pt x="4736622" y="-71740"/>
                  <a:pt x="4834080" y="11292"/>
                  <a:pt x="5208022" y="0"/>
                </a:cubicBezTo>
                <a:cubicBezTo>
                  <a:pt x="5336332" y="-19882"/>
                  <a:pt x="5415931" y="83692"/>
                  <a:pt x="5422990" y="214968"/>
                </a:cubicBezTo>
                <a:cubicBezTo>
                  <a:pt x="5473369" y="383280"/>
                  <a:pt x="5390649" y="435769"/>
                  <a:pt x="5422990" y="644893"/>
                </a:cubicBezTo>
                <a:cubicBezTo>
                  <a:pt x="5455331" y="854017"/>
                  <a:pt x="5372720" y="922915"/>
                  <a:pt x="5422990" y="1074817"/>
                </a:cubicBezTo>
                <a:cubicBezTo>
                  <a:pt x="5424909" y="1203303"/>
                  <a:pt x="5353717" y="1284712"/>
                  <a:pt x="5208022" y="1289785"/>
                </a:cubicBezTo>
                <a:cubicBezTo>
                  <a:pt x="5027794" y="1308098"/>
                  <a:pt x="4916188" y="1259280"/>
                  <a:pt x="4703169" y="1289785"/>
                </a:cubicBezTo>
                <a:cubicBezTo>
                  <a:pt x="4490150" y="1320290"/>
                  <a:pt x="4380149" y="1245217"/>
                  <a:pt x="4198316" y="1289785"/>
                </a:cubicBezTo>
                <a:cubicBezTo>
                  <a:pt x="4016483" y="1334353"/>
                  <a:pt x="3768487" y="1234251"/>
                  <a:pt x="3643532" y="1289785"/>
                </a:cubicBezTo>
                <a:cubicBezTo>
                  <a:pt x="3518577" y="1345319"/>
                  <a:pt x="3257523" y="1283839"/>
                  <a:pt x="3138679" y="1289785"/>
                </a:cubicBezTo>
                <a:cubicBezTo>
                  <a:pt x="3019835" y="1295731"/>
                  <a:pt x="2764860" y="1288439"/>
                  <a:pt x="2484034" y="1289785"/>
                </a:cubicBezTo>
                <a:cubicBezTo>
                  <a:pt x="2203209" y="1291131"/>
                  <a:pt x="2081533" y="1221581"/>
                  <a:pt x="1829389" y="1289785"/>
                </a:cubicBezTo>
                <a:cubicBezTo>
                  <a:pt x="1577245" y="1357989"/>
                  <a:pt x="1566505" y="1270751"/>
                  <a:pt x="1424397" y="1289785"/>
                </a:cubicBezTo>
                <a:cubicBezTo>
                  <a:pt x="1282289" y="1308819"/>
                  <a:pt x="1088356" y="1225027"/>
                  <a:pt x="819682" y="1289785"/>
                </a:cubicBezTo>
                <a:cubicBezTo>
                  <a:pt x="551008" y="1354543"/>
                  <a:pt x="466902" y="1285879"/>
                  <a:pt x="214968" y="1289785"/>
                </a:cubicBezTo>
                <a:cubicBezTo>
                  <a:pt x="99740" y="1294134"/>
                  <a:pt x="-19872" y="1182551"/>
                  <a:pt x="0" y="1074817"/>
                </a:cubicBezTo>
                <a:cubicBezTo>
                  <a:pt x="-16669" y="976788"/>
                  <a:pt x="30094" y="805302"/>
                  <a:pt x="0" y="670688"/>
                </a:cubicBezTo>
                <a:cubicBezTo>
                  <a:pt x="-30094" y="536074"/>
                  <a:pt x="15369" y="352004"/>
                  <a:pt x="0" y="21496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40000"/>
            </a:scheme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6359892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BE0D933-BDF6-614B-B72A-4C9383610FE1}"/>
              </a:ext>
            </a:extLst>
          </p:cNvPr>
          <p:cNvGrpSpPr/>
          <p:nvPr/>
        </p:nvGrpSpPr>
        <p:grpSpPr>
          <a:xfrm>
            <a:off x="462461" y="3127617"/>
            <a:ext cx="5254756" cy="904695"/>
            <a:chOff x="530117" y="3593591"/>
            <a:chExt cx="5254756" cy="90469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92BC446-5900-6060-1768-316FEC3C0D81}"/>
                </a:ext>
              </a:extLst>
            </p:cNvPr>
            <p:cNvSpPr txBox="1"/>
            <p:nvPr/>
          </p:nvSpPr>
          <p:spPr>
            <a:xfrm>
              <a:off x="530117" y="3593591"/>
              <a:ext cx="52547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C00000">
                      <a:alpha val="40000"/>
                    </a:srgbClr>
                  </a:solidFill>
                </a:rPr>
                <a:t>Uncertainty of concept prediction (UCP)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9984F05-381B-85E7-5571-420535BD913F}"/>
                    </a:ext>
                  </a:extLst>
                </p:cNvPr>
                <p:cNvSpPr txBox="1"/>
                <p:nvPr/>
              </p:nvSpPr>
              <p:spPr>
                <a:xfrm>
                  <a:off x="1156782" y="3975066"/>
                  <a:ext cx="414890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>
                      <a:solidFill>
                        <a:schemeClr val="tx1">
                          <a:alpha val="40000"/>
                        </a:schemeClr>
                      </a:solidFill>
                    </a:rPr>
                    <a:t>Select the concept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>
                                  <a:alpha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>
                                  <a:alpha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>
                                  <a:alpha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tx1">
                              <a:alpha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GB" sz="1400" dirty="0">
                      <a:solidFill>
                        <a:schemeClr val="tx1">
                          <a:alpha val="40000"/>
                        </a:schemeClr>
                      </a:solidFill>
                    </a:rPr>
                    <a:t>with the highest predicted entropy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>
                                  <a:alpha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chemeClr val="tx1">
                                  <a:alpha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chemeClr val="tx1">
                                  <a:alpha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1400" b="0" i="0" smtClean="0">
                          <a:solidFill>
                            <a:schemeClr val="tx1">
                              <a:alpha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solidFill>
                            <a:schemeClr val="tx1">
                              <a:alpha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ℋ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chemeClr val="tx1">
                                  <a:alpha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>
                                      <a:alpha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400" i="1">
                                      <a:solidFill>
                                        <a:schemeClr val="tx1">
                                          <a:alpha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tx1">
                                          <a:alpha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>
                                      <a:alpha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a14:m>
                  <a:endParaRPr lang="en-GB" sz="1400" dirty="0">
                    <a:solidFill>
                      <a:schemeClr val="tx1">
                        <a:alpha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9984F05-381B-85E7-5571-420535BD91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6782" y="3975066"/>
                  <a:ext cx="4148905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441" t="-2353" b="-1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9686614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0309D-23FA-F313-C7C9-BC32D3B2F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26E0EE5-FF59-28CB-10FC-0755D30D03FD}"/>
              </a:ext>
            </a:extLst>
          </p:cNvPr>
          <p:cNvSpPr/>
          <p:nvPr/>
        </p:nvSpPr>
        <p:spPr>
          <a:xfrm>
            <a:off x="6016643" y="3031407"/>
            <a:ext cx="5422990" cy="1289785"/>
          </a:xfrm>
          <a:custGeom>
            <a:avLst/>
            <a:gdLst>
              <a:gd name="connsiteX0" fmla="*/ 0 w 5422990"/>
              <a:gd name="connsiteY0" fmla="*/ 214968 h 1289785"/>
              <a:gd name="connsiteX1" fmla="*/ 214968 w 5422990"/>
              <a:gd name="connsiteY1" fmla="*/ 0 h 1289785"/>
              <a:gd name="connsiteX2" fmla="*/ 669891 w 5422990"/>
              <a:gd name="connsiteY2" fmla="*/ 0 h 1289785"/>
              <a:gd name="connsiteX3" fmla="*/ 1324536 w 5422990"/>
              <a:gd name="connsiteY3" fmla="*/ 0 h 1289785"/>
              <a:gd name="connsiteX4" fmla="*/ 1729528 w 5422990"/>
              <a:gd name="connsiteY4" fmla="*/ 0 h 1289785"/>
              <a:gd name="connsiteX5" fmla="*/ 2184450 w 5422990"/>
              <a:gd name="connsiteY5" fmla="*/ 0 h 1289785"/>
              <a:gd name="connsiteX6" fmla="*/ 2639373 w 5422990"/>
              <a:gd name="connsiteY6" fmla="*/ 0 h 1289785"/>
              <a:gd name="connsiteX7" fmla="*/ 3194157 w 5422990"/>
              <a:gd name="connsiteY7" fmla="*/ 0 h 1289785"/>
              <a:gd name="connsiteX8" fmla="*/ 3699010 w 5422990"/>
              <a:gd name="connsiteY8" fmla="*/ 0 h 1289785"/>
              <a:gd name="connsiteX9" fmla="*/ 4253794 w 5422990"/>
              <a:gd name="connsiteY9" fmla="*/ 0 h 1289785"/>
              <a:gd name="connsiteX10" fmla="*/ 4708717 w 5422990"/>
              <a:gd name="connsiteY10" fmla="*/ 0 h 1289785"/>
              <a:gd name="connsiteX11" fmla="*/ 5208022 w 5422990"/>
              <a:gd name="connsiteY11" fmla="*/ 0 h 1289785"/>
              <a:gd name="connsiteX12" fmla="*/ 5422990 w 5422990"/>
              <a:gd name="connsiteY12" fmla="*/ 214968 h 1289785"/>
              <a:gd name="connsiteX13" fmla="*/ 5422990 w 5422990"/>
              <a:gd name="connsiteY13" fmla="*/ 662089 h 1289785"/>
              <a:gd name="connsiteX14" fmla="*/ 5422990 w 5422990"/>
              <a:gd name="connsiteY14" fmla="*/ 1074817 h 1289785"/>
              <a:gd name="connsiteX15" fmla="*/ 5208022 w 5422990"/>
              <a:gd name="connsiteY15" fmla="*/ 1289785 h 1289785"/>
              <a:gd name="connsiteX16" fmla="*/ 4803030 w 5422990"/>
              <a:gd name="connsiteY16" fmla="*/ 1289785 h 1289785"/>
              <a:gd name="connsiteX17" fmla="*/ 4148385 w 5422990"/>
              <a:gd name="connsiteY17" fmla="*/ 1289785 h 1289785"/>
              <a:gd name="connsiteX18" fmla="*/ 3743393 w 5422990"/>
              <a:gd name="connsiteY18" fmla="*/ 1289785 h 1289785"/>
              <a:gd name="connsiteX19" fmla="*/ 3088748 w 5422990"/>
              <a:gd name="connsiteY19" fmla="*/ 1289785 h 1289785"/>
              <a:gd name="connsiteX20" fmla="*/ 2683756 w 5422990"/>
              <a:gd name="connsiteY20" fmla="*/ 1289785 h 1289785"/>
              <a:gd name="connsiteX21" fmla="*/ 2128972 w 5422990"/>
              <a:gd name="connsiteY21" fmla="*/ 1289785 h 1289785"/>
              <a:gd name="connsiteX22" fmla="*/ 1723980 w 5422990"/>
              <a:gd name="connsiteY22" fmla="*/ 1289785 h 1289785"/>
              <a:gd name="connsiteX23" fmla="*/ 1219127 w 5422990"/>
              <a:gd name="connsiteY23" fmla="*/ 1289785 h 1289785"/>
              <a:gd name="connsiteX24" fmla="*/ 214968 w 5422990"/>
              <a:gd name="connsiteY24" fmla="*/ 1289785 h 1289785"/>
              <a:gd name="connsiteX25" fmla="*/ 0 w 5422990"/>
              <a:gd name="connsiteY25" fmla="*/ 1074817 h 1289785"/>
              <a:gd name="connsiteX26" fmla="*/ 0 w 5422990"/>
              <a:gd name="connsiteY26" fmla="*/ 670688 h 1289785"/>
              <a:gd name="connsiteX27" fmla="*/ 0 w 5422990"/>
              <a:gd name="connsiteY27" fmla="*/ 214968 h 1289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422990" h="1289785" fill="none" extrusionOk="0">
                <a:moveTo>
                  <a:pt x="0" y="214968"/>
                </a:moveTo>
                <a:cubicBezTo>
                  <a:pt x="26970" y="84798"/>
                  <a:pt x="92792" y="-11236"/>
                  <a:pt x="214968" y="0"/>
                </a:cubicBezTo>
                <a:cubicBezTo>
                  <a:pt x="368547" y="-33168"/>
                  <a:pt x="536192" y="53369"/>
                  <a:pt x="669891" y="0"/>
                </a:cubicBezTo>
                <a:cubicBezTo>
                  <a:pt x="803590" y="-53369"/>
                  <a:pt x="1041190" y="46839"/>
                  <a:pt x="1324536" y="0"/>
                </a:cubicBezTo>
                <a:cubicBezTo>
                  <a:pt x="1607883" y="-46839"/>
                  <a:pt x="1576619" y="14846"/>
                  <a:pt x="1729528" y="0"/>
                </a:cubicBezTo>
                <a:cubicBezTo>
                  <a:pt x="1882437" y="-14846"/>
                  <a:pt x="1983322" y="40233"/>
                  <a:pt x="2184450" y="0"/>
                </a:cubicBezTo>
                <a:cubicBezTo>
                  <a:pt x="2385578" y="-40233"/>
                  <a:pt x="2529126" y="28542"/>
                  <a:pt x="2639373" y="0"/>
                </a:cubicBezTo>
                <a:cubicBezTo>
                  <a:pt x="2749620" y="-28542"/>
                  <a:pt x="2992075" y="56793"/>
                  <a:pt x="3194157" y="0"/>
                </a:cubicBezTo>
                <a:cubicBezTo>
                  <a:pt x="3396239" y="-56793"/>
                  <a:pt x="3520544" y="38158"/>
                  <a:pt x="3699010" y="0"/>
                </a:cubicBezTo>
                <a:cubicBezTo>
                  <a:pt x="3877476" y="-38158"/>
                  <a:pt x="4038074" y="17094"/>
                  <a:pt x="4253794" y="0"/>
                </a:cubicBezTo>
                <a:cubicBezTo>
                  <a:pt x="4469514" y="-17094"/>
                  <a:pt x="4581352" y="7941"/>
                  <a:pt x="4708717" y="0"/>
                </a:cubicBezTo>
                <a:cubicBezTo>
                  <a:pt x="4836082" y="-7941"/>
                  <a:pt x="5090856" y="42429"/>
                  <a:pt x="5208022" y="0"/>
                </a:cubicBezTo>
                <a:cubicBezTo>
                  <a:pt x="5311180" y="-1391"/>
                  <a:pt x="5395359" y="98042"/>
                  <a:pt x="5422990" y="214968"/>
                </a:cubicBezTo>
                <a:cubicBezTo>
                  <a:pt x="5438489" y="352007"/>
                  <a:pt x="5406338" y="477409"/>
                  <a:pt x="5422990" y="662089"/>
                </a:cubicBezTo>
                <a:cubicBezTo>
                  <a:pt x="5439642" y="846769"/>
                  <a:pt x="5401772" y="879902"/>
                  <a:pt x="5422990" y="1074817"/>
                </a:cubicBezTo>
                <a:cubicBezTo>
                  <a:pt x="5438344" y="1192921"/>
                  <a:pt x="5357056" y="1287847"/>
                  <a:pt x="5208022" y="1289785"/>
                </a:cubicBezTo>
                <a:cubicBezTo>
                  <a:pt x="5016330" y="1291805"/>
                  <a:pt x="4891492" y="1286746"/>
                  <a:pt x="4803030" y="1289785"/>
                </a:cubicBezTo>
                <a:cubicBezTo>
                  <a:pt x="4714568" y="1292824"/>
                  <a:pt x="4450686" y="1278757"/>
                  <a:pt x="4148385" y="1289785"/>
                </a:cubicBezTo>
                <a:cubicBezTo>
                  <a:pt x="3846085" y="1300813"/>
                  <a:pt x="3898404" y="1246860"/>
                  <a:pt x="3743393" y="1289785"/>
                </a:cubicBezTo>
                <a:cubicBezTo>
                  <a:pt x="3588382" y="1332710"/>
                  <a:pt x="3274007" y="1273379"/>
                  <a:pt x="3088748" y="1289785"/>
                </a:cubicBezTo>
                <a:cubicBezTo>
                  <a:pt x="2903490" y="1306191"/>
                  <a:pt x="2847838" y="1283285"/>
                  <a:pt x="2683756" y="1289785"/>
                </a:cubicBezTo>
                <a:cubicBezTo>
                  <a:pt x="2519674" y="1296285"/>
                  <a:pt x="2384769" y="1244882"/>
                  <a:pt x="2128972" y="1289785"/>
                </a:cubicBezTo>
                <a:cubicBezTo>
                  <a:pt x="1873175" y="1334688"/>
                  <a:pt x="1838703" y="1271085"/>
                  <a:pt x="1723980" y="1289785"/>
                </a:cubicBezTo>
                <a:cubicBezTo>
                  <a:pt x="1609257" y="1308485"/>
                  <a:pt x="1430115" y="1281375"/>
                  <a:pt x="1219127" y="1289785"/>
                </a:cubicBezTo>
                <a:cubicBezTo>
                  <a:pt x="1008139" y="1298195"/>
                  <a:pt x="456217" y="1224836"/>
                  <a:pt x="214968" y="1289785"/>
                </a:cubicBezTo>
                <a:cubicBezTo>
                  <a:pt x="92950" y="1304765"/>
                  <a:pt x="-3490" y="1193411"/>
                  <a:pt x="0" y="1074817"/>
                </a:cubicBezTo>
                <a:cubicBezTo>
                  <a:pt x="-25379" y="877349"/>
                  <a:pt x="38149" y="831828"/>
                  <a:pt x="0" y="670688"/>
                </a:cubicBezTo>
                <a:cubicBezTo>
                  <a:pt x="-38149" y="509548"/>
                  <a:pt x="3789" y="428872"/>
                  <a:pt x="0" y="214968"/>
                </a:cubicBezTo>
                <a:close/>
              </a:path>
              <a:path w="5422990" h="1289785" stroke="0" extrusionOk="0">
                <a:moveTo>
                  <a:pt x="0" y="214968"/>
                </a:moveTo>
                <a:cubicBezTo>
                  <a:pt x="-25204" y="96410"/>
                  <a:pt x="79030" y="12164"/>
                  <a:pt x="214968" y="0"/>
                </a:cubicBezTo>
                <a:cubicBezTo>
                  <a:pt x="455995" y="-31911"/>
                  <a:pt x="538163" y="9609"/>
                  <a:pt x="819682" y="0"/>
                </a:cubicBezTo>
                <a:cubicBezTo>
                  <a:pt x="1101201" y="-9609"/>
                  <a:pt x="1113628" y="20608"/>
                  <a:pt x="1374466" y="0"/>
                </a:cubicBezTo>
                <a:cubicBezTo>
                  <a:pt x="1635304" y="-20608"/>
                  <a:pt x="1670637" y="26339"/>
                  <a:pt x="1829389" y="0"/>
                </a:cubicBezTo>
                <a:cubicBezTo>
                  <a:pt x="1988141" y="-26339"/>
                  <a:pt x="2077122" y="28080"/>
                  <a:pt x="2234381" y="0"/>
                </a:cubicBezTo>
                <a:cubicBezTo>
                  <a:pt x="2391640" y="-28080"/>
                  <a:pt x="2493835" y="43631"/>
                  <a:pt x="2739234" y="0"/>
                </a:cubicBezTo>
                <a:cubicBezTo>
                  <a:pt x="2984633" y="-43631"/>
                  <a:pt x="3109838" y="46266"/>
                  <a:pt x="3294018" y="0"/>
                </a:cubicBezTo>
                <a:cubicBezTo>
                  <a:pt x="3478198" y="-46266"/>
                  <a:pt x="3679356" y="35705"/>
                  <a:pt x="3798871" y="0"/>
                </a:cubicBezTo>
                <a:cubicBezTo>
                  <a:pt x="3918386" y="-35705"/>
                  <a:pt x="4170411" y="71740"/>
                  <a:pt x="4453516" y="0"/>
                </a:cubicBezTo>
                <a:cubicBezTo>
                  <a:pt x="4736622" y="-71740"/>
                  <a:pt x="4834080" y="11292"/>
                  <a:pt x="5208022" y="0"/>
                </a:cubicBezTo>
                <a:cubicBezTo>
                  <a:pt x="5336332" y="-19882"/>
                  <a:pt x="5415931" y="83692"/>
                  <a:pt x="5422990" y="214968"/>
                </a:cubicBezTo>
                <a:cubicBezTo>
                  <a:pt x="5473369" y="383280"/>
                  <a:pt x="5390649" y="435769"/>
                  <a:pt x="5422990" y="644893"/>
                </a:cubicBezTo>
                <a:cubicBezTo>
                  <a:pt x="5455331" y="854017"/>
                  <a:pt x="5372720" y="922915"/>
                  <a:pt x="5422990" y="1074817"/>
                </a:cubicBezTo>
                <a:cubicBezTo>
                  <a:pt x="5424909" y="1203303"/>
                  <a:pt x="5353717" y="1284712"/>
                  <a:pt x="5208022" y="1289785"/>
                </a:cubicBezTo>
                <a:cubicBezTo>
                  <a:pt x="5027794" y="1308098"/>
                  <a:pt x="4916188" y="1259280"/>
                  <a:pt x="4703169" y="1289785"/>
                </a:cubicBezTo>
                <a:cubicBezTo>
                  <a:pt x="4490150" y="1320290"/>
                  <a:pt x="4380149" y="1245217"/>
                  <a:pt x="4198316" y="1289785"/>
                </a:cubicBezTo>
                <a:cubicBezTo>
                  <a:pt x="4016483" y="1334353"/>
                  <a:pt x="3768487" y="1234251"/>
                  <a:pt x="3643532" y="1289785"/>
                </a:cubicBezTo>
                <a:cubicBezTo>
                  <a:pt x="3518577" y="1345319"/>
                  <a:pt x="3257523" y="1283839"/>
                  <a:pt x="3138679" y="1289785"/>
                </a:cubicBezTo>
                <a:cubicBezTo>
                  <a:pt x="3019835" y="1295731"/>
                  <a:pt x="2764860" y="1288439"/>
                  <a:pt x="2484034" y="1289785"/>
                </a:cubicBezTo>
                <a:cubicBezTo>
                  <a:pt x="2203209" y="1291131"/>
                  <a:pt x="2081533" y="1221581"/>
                  <a:pt x="1829389" y="1289785"/>
                </a:cubicBezTo>
                <a:cubicBezTo>
                  <a:pt x="1577245" y="1357989"/>
                  <a:pt x="1566505" y="1270751"/>
                  <a:pt x="1424397" y="1289785"/>
                </a:cubicBezTo>
                <a:cubicBezTo>
                  <a:pt x="1282289" y="1308819"/>
                  <a:pt x="1088356" y="1225027"/>
                  <a:pt x="819682" y="1289785"/>
                </a:cubicBezTo>
                <a:cubicBezTo>
                  <a:pt x="551008" y="1354543"/>
                  <a:pt x="466902" y="1285879"/>
                  <a:pt x="214968" y="1289785"/>
                </a:cubicBezTo>
                <a:cubicBezTo>
                  <a:pt x="99740" y="1294134"/>
                  <a:pt x="-19872" y="1182551"/>
                  <a:pt x="0" y="1074817"/>
                </a:cubicBezTo>
                <a:cubicBezTo>
                  <a:pt x="-16669" y="976788"/>
                  <a:pt x="30094" y="805302"/>
                  <a:pt x="0" y="670688"/>
                </a:cubicBezTo>
                <a:cubicBezTo>
                  <a:pt x="-30094" y="536074"/>
                  <a:pt x="15369" y="352004"/>
                  <a:pt x="0" y="21496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6359892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9E4C931-B707-B73F-E563-06DAD9357280}"/>
              </a:ext>
            </a:extLst>
          </p:cNvPr>
          <p:cNvSpPr/>
          <p:nvPr/>
        </p:nvSpPr>
        <p:spPr>
          <a:xfrm>
            <a:off x="462460" y="2964587"/>
            <a:ext cx="5422990" cy="1289785"/>
          </a:xfrm>
          <a:custGeom>
            <a:avLst/>
            <a:gdLst>
              <a:gd name="connsiteX0" fmla="*/ 0 w 5422990"/>
              <a:gd name="connsiteY0" fmla="*/ 214968 h 1289785"/>
              <a:gd name="connsiteX1" fmla="*/ 214968 w 5422990"/>
              <a:gd name="connsiteY1" fmla="*/ 0 h 1289785"/>
              <a:gd name="connsiteX2" fmla="*/ 669891 w 5422990"/>
              <a:gd name="connsiteY2" fmla="*/ 0 h 1289785"/>
              <a:gd name="connsiteX3" fmla="*/ 1324536 w 5422990"/>
              <a:gd name="connsiteY3" fmla="*/ 0 h 1289785"/>
              <a:gd name="connsiteX4" fmla="*/ 1729528 w 5422990"/>
              <a:gd name="connsiteY4" fmla="*/ 0 h 1289785"/>
              <a:gd name="connsiteX5" fmla="*/ 2184450 w 5422990"/>
              <a:gd name="connsiteY5" fmla="*/ 0 h 1289785"/>
              <a:gd name="connsiteX6" fmla="*/ 2639373 w 5422990"/>
              <a:gd name="connsiteY6" fmla="*/ 0 h 1289785"/>
              <a:gd name="connsiteX7" fmla="*/ 3194157 w 5422990"/>
              <a:gd name="connsiteY7" fmla="*/ 0 h 1289785"/>
              <a:gd name="connsiteX8" fmla="*/ 3699010 w 5422990"/>
              <a:gd name="connsiteY8" fmla="*/ 0 h 1289785"/>
              <a:gd name="connsiteX9" fmla="*/ 4253794 w 5422990"/>
              <a:gd name="connsiteY9" fmla="*/ 0 h 1289785"/>
              <a:gd name="connsiteX10" fmla="*/ 4708717 w 5422990"/>
              <a:gd name="connsiteY10" fmla="*/ 0 h 1289785"/>
              <a:gd name="connsiteX11" fmla="*/ 5208022 w 5422990"/>
              <a:gd name="connsiteY11" fmla="*/ 0 h 1289785"/>
              <a:gd name="connsiteX12" fmla="*/ 5422990 w 5422990"/>
              <a:gd name="connsiteY12" fmla="*/ 214968 h 1289785"/>
              <a:gd name="connsiteX13" fmla="*/ 5422990 w 5422990"/>
              <a:gd name="connsiteY13" fmla="*/ 662089 h 1289785"/>
              <a:gd name="connsiteX14" fmla="*/ 5422990 w 5422990"/>
              <a:gd name="connsiteY14" fmla="*/ 1074817 h 1289785"/>
              <a:gd name="connsiteX15" fmla="*/ 5208022 w 5422990"/>
              <a:gd name="connsiteY15" fmla="*/ 1289785 h 1289785"/>
              <a:gd name="connsiteX16" fmla="*/ 4803030 w 5422990"/>
              <a:gd name="connsiteY16" fmla="*/ 1289785 h 1289785"/>
              <a:gd name="connsiteX17" fmla="*/ 4148385 w 5422990"/>
              <a:gd name="connsiteY17" fmla="*/ 1289785 h 1289785"/>
              <a:gd name="connsiteX18" fmla="*/ 3743393 w 5422990"/>
              <a:gd name="connsiteY18" fmla="*/ 1289785 h 1289785"/>
              <a:gd name="connsiteX19" fmla="*/ 3088748 w 5422990"/>
              <a:gd name="connsiteY19" fmla="*/ 1289785 h 1289785"/>
              <a:gd name="connsiteX20" fmla="*/ 2683756 w 5422990"/>
              <a:gd name="connsiteY20" fmla="*/ 1289785 h 1289785"/>
              <a:gd name="connsiteX21" fmla="*/ 2128972 w 5422990"/>
              <a:gd name="connsiteY21" fmla="*/ 1289785 h 1289785"/>
              <a:gd name="connsiteX22" fmla="*/ 1723980 w 5422990"/>
              <a:gd name="connsiteY22" fmla="*/ 1289785 h 1289785"/>
              <a:gd name="connsiteX23" fmla="*/ 1219127 w 5422990"/>
              <a:gd name="connsiteY23" fmla="*/ 1289785 h 1289785"/>
              <a:gd name="connsiteX24" fmla="*/ 214968 w 5422990"/>
              <a:gd name="connsiteY24" fmla="*/ 1289785 h 1289785"/>
              <a:gd name="connsiteX25" fmla="*/ 0 w 5422990"/>
              <a:gd name="connsiteY25" fmla="*/ 1074817 h 1289785"/>
              <a:gd name="connsiteX26" fmla="*/ 0 w 5422990"/>
              <a:gd name="connsiteY26" fmla="*/ 670688 h 1289785"/>
              <a:gd name="connsiteX27" fmla="*/ 0 w 5422990"/>
              <a:gd name="connsiteY27" fmla="*/ 214968 h 1289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422990" h="1289785" fill="none" extrusionOk="0">
                <a:moveTo>
                  <a:pt x="0" y="214968"/>
                </a:moveTo>
                <a:cubicBezTo>
                  <a:pt x="26970" y="84798"/>
                  <a:pt x="92792" y="-11236"/>
                  <a:pt x="214968" y="0"/>
                </a:cubicBezTo>
                <a:cubicBezTo>
                  <a:pt x="368547" y="-33168"/>
                  <a:pt x="536192" y="53369"/>
                  <a:pt x="669891" y="0"/>
                </a:cubicBezTo>
                <a:cubicBezTo>
                  <a:pt x="803590" y="-53369"/>
                  <a:pt x="1041190" y="46839"/>
                  <a:pt x="1324536" y="0"/>
                </a:cubicBezTo>
                <a:cubicBezTo>
                  <a:pt x="1607883" y="-46839"/>
                  <a:pt x="1576619" y="14846"/>
                  <a:pt x="1729528" y="0"/>
                </a:cubicBezTo>
                <a:cubicBezTo>
                  <a:pt x="1882437" y="-14846"/>
                  <a:pt x="1983322" y="40233"/>
                  <a:pt x="2184450" y="0"/>
                </a:cubicBezTo>
                <a:cubicBezTo>
                  <a:pt x="2385578" y="-40233"/>
                  <a:pt x="2529126" y="28542"/>
                  <a:pt x="2639373" y="0"/>
                </a:cubicBezTo>
                <a:cubicBezTo>
                  <a:pt x="2749620" y="-28542"/>
                  <a:pt x="2992075" y="56793"/>
                  <a:pt x="3194157" y="0"/>
                </a:cubicBezTo>
                <a:cubicBezTo>
                  <a:pt x="3396239" y="-56793"/>
                  <a:pt x="3520544" y="38158"/>
                  <a:pt x="3699010" y="0"/>
                </a:cubicBezTo>
                <a:cubicBezTo>
                  <a:pt x="3877476" y="-38158"/>
                  <a:pt x="4038074" y="17094"/>
                  <a:pt x="4253794" y="0"/>
                </a:cubicBezTo>
                <a:cubicBezTo>
                  <a:pt x="4469514" y="-17094"/>
                  <a:pt x="4581352" y="7941"/>
                  <a:pt x="4708717" y="0"/>
                </a:cubicBezTo>
                <a:cubicBezTo>
                  <a:pt x="4836082" y="-7941"/>
                  <a:pt x="5090856" y="42429"/>
                  <a:pt x="5208022" y="0"/>
                </a:cubicBezTo>
                <a:cubicBezTo>
                  <a:pt x="5311180" y="-1391"/>
                  <a:pt x="5395359" y="98042"/>
                  <a:pt x="5422990" y="214968"/>
                </a:cubicBezTo>
                <a:cubicBezTo>
                  <a:pt x="5438489" y="352007"/>
                  <a:pt x="5406338" y="477409"/>
                  <a:pt x="5422990" y="662089"/>
                </a:cubicBezTo>
                <a:cubicBezTo>
                  <a:pt x="5439642" y="846769"/>
                  <a:pt x="5401772" y="879902"/>
                  <a:pt x="5422990" y="1074817"/>
                </a:cubicBezTo>
                <a:cubicBezTo>
                  <a:pt x="5438344" y="1192921"/>
                  <a:pt x="5357056" y="1287847"/>
                  <a:pt x="5208022" y="1289785"/>
                </a:cubicBezTo>
                <a:cubicBezTo>
                  <a:pt x="5016330" y="1291805"/>
                  <a:pt x="4891492" y="1286746"/>
                  <a:pt x="4803030" y="1289785"/>
                </a:cubicBezTo>
                <a:cubicBezTo>
                  <a:pt x="4714568" y="1292824"/>
                  <a:pt x="4450686" y="1278757"/>
                  <a:pt x="4148385" y="1289785"/>
                </a:cubicBezTo>
                <a:cubicBezTo>
                  <a:pt x="3846085" y="1300813"/>
                  <a:pt x="3898404" y="1246860"/>
                  <a:pt x="3743393" y="1289785"/>
                </a:cubicBezTo>
                <a:cubicBezTo>
                  <a:pt x="3588382" y="1332710"/>
                  <a:pt x="3274007" y="1273379"/>
                  <a:pt x="3088748" y="1289785"/>
                </a:cubicBezTo>
                <a:cubicBezTo>
                  <a:pt x="2903490" y="1306191"/>
                  <a:pt x="2847838" y="1283285"/>
                  <a:pt x="2683756" y="1289785"/>
                </a:cubicBezTo>
                <a:cubicBezTo>
                  <a:pt x="2519674" y="1296285"/>
                  <a:pt x="2384769" y="1244882"/>
                  <a:pt x="2128972" y="1289785"/>
                </a:cubicBezTo>
                <a:cubicBezTo>
                  <a:pt x="1873175" y="1334688"/>
                  <a:pt x="1838703" y="1271085"/>
                  <a:pt x="1723980" y="1289785"/>
                </a:cubicBezTo>
                <a:cubicBezTo>
                  <a:pt x="1609257" y="1308485"/>
                  <a:pt x="1430115" y="1281375"/>
                  <a:pt x="1219127" y="1289785"/>
                </a:cubicBezTo>
                <a:cubicBezTo>
                  <a:pt x="1008139" y="1298195"/>
                  <a:pt x="456217" y="1224836"/>
                  <a:pt x="214968" y="1289785"/>
                </a:cubicBezTo>
                <a:cubicBezTo>
                  <a:pt x="92950" y="1304765"/>
                  <a:pt x="-3490" y="1193411"/>
                  <a:pt x="0" y="1074817"/>
                </a:cubicBezTo>
                <a:cubicBezTo>
                  <a:pt x="-25379" y="877349"/>
                  <a:pt x="38149" y="831828"/>
                  <a:pt x="0" y="670688"/>
                </a:cubicBezTo>
                <a:cubicBezTo>
                  <a:pt x="-38149" y="509548"/>
                  <a:pt x="3789" y="428872"/>
                  <a:pt x="0" y="214968"/>
                </a:cubicBezTo>
                <a:close/>
              </a:path>
              <a:path w="5422990" h="1289785" stroke="0" extrusionOk="0">
                <a:moveTo>
                  <a:pt x="0" y="214968"/>
                </a:moveTo>
                <a:cubicBezTo>
                  <a:pt x="-25204" y="96410"/>
                  <a:pt x="79030" y="12164"/>
                  <a:pt x="214968" y="0"/>
                </a:cubicBezTo>
                <a:cubicBezTo>
                  <a:pt x="455995" y="-31911"/>
                  <a:pt x="538163" y="9609"/>
                  <a:pt x="819682" y="0"/>
                </a:cubicBezTo>
                <a:cubicBezTo>
                  <a:pt x="1101201" y="-9609"/>
                  <a:pt x="1113628" y="20608"/>
                  <a:pt x="1374466" y="0"/>
                </a:cubicBezTo>
                <a:cubicBezTo>
                  <a:pt x="1635304" y="-20608"/>
                  <a:pt x="1670637" y="26339"/>
                  <a:pt x="1829389" y="0"/>
                </a:cubicBezTo>
                <a:cubicBezTo>
                  <a:pt x="1988141" y="-26339"/>
                  <a:pt x="2077122" y="28080"/>
                  <a:pt x="2234381" y="0"/>
                </a:cubicBezTo>
                <a:cubicBezTo>
                  <a:pt x="2391640" y="-28080"/>
                  <a:pt x="2493835" y="43631"/>
                  <a:pt x="2739234" y="0"/>
                </a:cubicBezTo>
                <a:cubicBezTo>
                  <a:pt x="2984633" y="-43631"/>
                  <a:pt x="3109838" y="46266"/>
                  <a:pt x="3294018" y="0"/>
                </a:cubicBezTo>
                <a:cubicBezTo>
                  <a:pt x="3478198" y="-46266"/>
                  <a:pt x="3679356" y="35705"/>
                  <a:pt x="3798871" y="0"/>
                </a:cubicBezTo>
                <a:cubicBezTo>
                  <a:pt x="3918386" y="-35705"/>
                  <a:pt x="4170411" y="71740"/>
                  <a:pt x="4453516" y="0"/>
                </a:cubicBezTo>
                <a:cubicBezTo>
                  <a:pt x="4736622" y="-71740"/>
                  <a:pt x="4834080" y="11292"/>
                  <a:pt x="5208022" y="0"/>
                </a:cubicBezTo>
                <a:cubicBezTo>
                  <a:pt x="5336332" y="-19882"/>
                  <a:pt x="5415931" y="83692"/>
                  <a:pt x="5422990" y="214968"/>
                </a:cubicBezTo>
                <a:cubicBezTo>
                  <a:pt x="5473369" y="383280"/>
                  <a:pt x="5390649" y="435769"/>
                  <a:pt x="5422990" y="644893"/>
                </a:cubicBezTo>
                <a:cubicBezTo>
                  <a:pt x="5455331" y="854017"/>
                  <a:pt x="5372720" y="922915"/>
                  <a:pt x="5422990" y="1074817"/>
                </a:cubicBezTo>
                <a:cubicBezTo>
                  <a:pt x="5424909" y="1203303"/>
                  <a:pt x="5353717" y="1284712"/>
                  <a:pt x="5208022" y="1289785"/>
                </a:cubicBezTo>
                <a:cubicBezTo>
                  <a:pt x="5027794" y="1308098"/>
                  <a:pt x="4916188" y="1259280"/>
                  <a:pt x="4703169" y="1289785"/>
                </a:cubicBezTo>
                <a:cubicBezTo>
                  <a:pt x="4490150" y="1320290"/>
                  <a:pt x="4380149" y="1245217"/>
                  <a:pt x="4198316" y="1289785"/>
                </a:cubicBezTo>
                <a:cubicBezTo>
                  <a:pt x="4016483" y="1334353"/>
                  <a:pt x="3768487" y="1234251"/>
                  <a:pt x="3643532" y="1289785"/>
                </a:cubicBezTo>
                <a:cubicBezTo>
                  <a:pt x="3518577" y="1345319"/>
                  <a:pt x="3257523" y="1283839"/>
                  <a:pt x="3138679" y="1289785"/>
                </a:cubicBezTo>
                <a:cubicBezTo>
                  <a:pt x="3019835" y="1295731"/>
                  <a:pt x="2764860" y="1288439"/>
                  <a:pt x="2484034" y="1289785"/>
                </a:cubicBezTo>
                <a:cubicBezTo>
                  <a:pt x="2203209" y="1291131"/>
                  <a:pt x="2081533" y="1221581"/>
                  <a:pt x="1829389" y="1289785"/>
                </a:cubicBezTo>
                <a:cubicBezTo>
                  <a:pt x="1577245" y="1357989"/>
                  <a:pt x="1566505" y="1270751"/>
                  <a:pt x="1424397" y="1289785"/>
                </a:cubicBezTo>
                <a:cubicBezTo>
                  <a:pt x="1282289" y="1308819"/>
                  <a:pt x="1088356" y="1225027"/>
                  <a:pt x="819682" y="1289785"/>
                </a:cubicBezTo>
                <a:cubicBezTo>
                  <a:pt x="551008" y="1354543"/>
                  <a:pt x="466902" y="1285879"/>
                  <a:pt x="214968" y="1289785"/>
                </a:cubicBezTo>
                <a:cubicBezTo>
                  <a:pt x="99740" y="1294134"/>
                  <a:pt x="-19872" y="1182551"/>
                  <a:pt x="0" y="1074817"/>
                </a:cubicBezTo>
                <a:cubicBezTo>
                  <a:pt x="-16669" y="976788"/>
                  <a:pt x="30094" y="805302"/>
                  <a:pt x="0" y="670688"/>
                </a:cubicBezTo>
                <a:cubicBezTo>
                  <a:pt x="-30094" y="536074"/>
                  <a:pt x="15369" y="352004"/>
                  <a:pt x="0" y="21496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6359892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FC29FA-EC82-2AD8-9EB4-5B1DA89AF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 err="1"/>
              <a:t>Selec</a:t>
            </a:r>
            <a:r>
              <a:rPr lang="en-GB" dirty="0"/>
              <a:t>ting meaningful concepts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30164-E994-1705-D469-A01926459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DC701A-CC17-540B-09EC-ABA18E632649}"/>
              </a:ext>
            </a:extLst>
          </p:cNvPr>
          <p:cNvSpPr txBox="1"/>
          <p:nvPr/>
        </p:nvSpPr>
        <p:spPr>
          <a:xfrm>
            <a:off x="652371" y="6332538"/>
            <a:ext cx="1062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Shin et al. ”A Closer Look at the Intervention Procedure of Concept Bottleneck Models." ICML 2023.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15F7F6-673B-8891-DAA6-B630544E8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828" y="5727955"/>
            <a:ext cx="914394" cy="9233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DBEB6B2-0524-D3B4-D63C-EA7DE4314E32}"/>
              </a:ext>
            </a:extLst>
          </p:cNvPr>
          <p:cNvGrpSpPr/>
          <p:nvPr/>
        </p:nvGrpSpPr>
        <p:grpSpPr>
          <a:xfrm>
            <a:off x="462461" y="3127617"/>
            <a:ext cx="5254756" cy="904695"/>
            <a:chOff x="530117" y="3593591"/>
            <a:chExt cx="5254756" cy="90469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32B16DF-A78E-19C0-8392-08DE7CCBB602}"/>
                </a:ext>
              </a:extLst>
            </p:cNvPr>
            <p:cNvSpPr txBox="1"/>
            <p:nvPr/>
          </p:nvSpPr>
          <p:spPr>
            <a:xfrm>
              <a:off x="530117" y="3593591"/>
              <a:ext cx="52547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C00000"/>
                  </a:solidFill>
                </a:rPr>
                <a:t>Uncertainty of concept prediction (UCP)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36DC3D6-5B69-8EDC-0DC0-9F18C5C789FA}"/>
                    </a:ext>
                  </a:extLst>
                </p:cNvPr>
                <p:cNvSpPr txBox="1"/>
                <p:nvPr/>
              </p:nvSpPr>
              <p:spPr>
                <a:xfrm>
                  <a:off x="1156782" y="3975066"/>
                  <a:ext cx="414890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Select the concept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GB" sz="1400" dirty="0"/>
                    <a:t>with the highest predicted entropy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ℋ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36DC3D6-5B69-8EDC-0DC0-9F18C5C789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6782" y="3975066"/>
                  <a:ext cx="4148905" cy="523220"/>
                </a:xfrm>
                <a:prstGeom prst="rect">
                  <a:avLst/>
                </a:prstGeom>
                <a:blipFill>
                  <a:blip r:embed="rId5"/>
                  <a:stretch>
                    <a:fillRect l="-441" t="-2353" b="-1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C3C713-6874-A88A-88DA-7E074F42D8B7}"/>
              </a:ext>
            </a:extLst>
          </p:cNvPr>
          <p:cNvGrpSpPr/>
          <p:nvPr/>
        </p:nvGrpSpPr>
        <p:grpSpPr>
          <a:xfrm>
            <a:off x="5962798" y="3080566"/>
            <a:ext cx="5530681" cy="1026867"/>
            <a:chOff x="6095999" y="3593591"/>
            <a:chExt cx="5530681" cy="102686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6E43B8-CEAB-59D5-BBDD-3BDBC34C7F1A}"/>
                </a:ext>
              </a:extLst>
            </p:cNvPr>
            <p:cNvSpPr txBox="1"/>
            <p:nvPr/>
          </p:nvSpPr>
          <p:spPr>
            <a:xfrm>
              <a:off x="6095999" y="3593591"/>
              <a:ext cx="5530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C00000"/>
                  </a:solidFill>
                </a:rPr>
                <a:t>Contribution of concept on target prediction (CCTP)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1272367-0259-1269-5227-67ECFC364A75}"/>
                    </a:ext>
                  </a:extLst>
                </p:cNvPr>
                <p:cNvSpPr txBox="1"/>
                <p:nvPr/>
              </p:nvSpPr>
              <p:spPr>
                <a:xfrm>
                  <a:off x="6601379" y="3949120"/>
                  <a:ext cx="4437246" cy="6713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Select the concept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GB" sz="1400" dirty="0"/>
                    <a:t>with the highest contribution on target prediction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nary>
                    </m:oMath>
                  </a14:m>
                  <a:r>
                    <a:rPr lang="en-GB" sz="1400" dirty="0"/>
                    <a:t>.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1272367-0259-1269-5227-67ECFC364A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1379" y="3949120"/>
                  <a:ext cx="4437246" cy="671338"/>
                </a:xfrm>
                <a:prstGeom prst="rect">
                  <a:avLst/>
                </a:prstGeom>
                <a:blipFill>
                  <a:blip r:embed="rId6"/>
                  <a:stretch>
                    <a:fillRect l="-412" t="-3636" b="-627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180;p23">
                <a:extLst>
                  <a:ext uri="{FF2B5EF4-FFF2-40B4-BE49-F238E27FC236}">
                    <a16:creationId xmlns:a16="http://schemas.microsoft.com/office/drawing/2014/main" id="{F5FB69A5-048D-B728-8441-3EF9A314DAE9}"/>
                  </a:ext>
                </a:extLst>
              </p:cNvPr>
              <p:cNvSpPr txBox="1"/>
              <p:nvPr/>
            </p:nvSpPr>
            <p:spPr>
              <a:xfrm>
                <a:off x="652371" y="1486745"/>
                <a:ext cx="10515600" cy="1292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GB" sz="2400" b="1" dirty="0">
                    <a:solidFill>
                      <a:srgbClr val="C00000"/>
                    </a:solidFill>
                    <a:ea typeface="Marcellus SC"/>
                    <a:cs typeface="Marcellus SC"/>
                    <a:sym typeface="Marcellus SC"/>
                  </a:rPr>
                  <a:t>Intervention policies </a:t>
                </a:r>
                <a:r>
                  <a:rPr lang="en-GB" sz="2400" dirty="0">
                    <a:ea typeface="Marcellus SC"/>
                    <a:cs typeface="Marcellus SC"/>
                    <a:sym typeface="Marcellus SC"/>
                  </a:rPr>
                  <a:t>select which concept to intervene on next </a:t>
                </a:r>
                <a:r>
                  <a:rPr lang="en-GB" sz="2400" dirty="0">
                    <a:solidFill>
                      <a:schemeClr val="tx1"/>
                    </a:solidFill>
                    <a:ea typeface="Marcellus SC"/>
                    <a:cs typeface="Marcellus SC"/>
                    <a:sym typeface="Marcellus SC"/>
                  </a:rPr>
                  <a:t>by assigning each concept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𝑐</m:t>
                        </m:r>
                      </m:e>
                      <m:sub>
                        <m:r>
                          <a:rPr lang="en-GB" sz="2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𝑖</m:t>
                        </m:r>
                      </m:sub>
                    </m:sSub>
                    <m:r>
                      <a:rPr lang="en-GB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arcellus SC"/>
                        <a:cs typeface="Marcellus SC"/>
                        <a:sym typeface="Marcellus SC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chemeClr val="tx1"/>
                    </a:solidFill>
                    <a:ea typeface="Marcellus SC"/>
                    <a:cs typeface="Marcellus SC"/>
                    <a:sym typeface="Marcellus SC"/>
                  </a:rPr>
                  <a:t>a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sSubPr>
                      <m:e>
                        <m:r>
                          <a:rPr lang="en-GB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𝑠</m:t>
                        </m:r>
                      </m:e>
                      <m:sub>
                        <m:r>
                          <a:rPr lang="en-GB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tx1"/>
                    </a:solidFill>
                    <a:ea typeface="Marcellus SC"/>
                    <a:cs typeface="Marcellus SC"/>
                    <a:sym typeface="Marcellus SC"/>
                  </a:rPr>
                  <a:t> and selecting concepts in decreasing score order:</a:t>
                </a:r>
                <a:endParaRPr lang="en-GB" sz="2400" dirty="0">
                  <a:ea typeface="Marcellus SC"/>
                  <a:cs typeface="Marcellus SC"/>
                  <a:sym typeface="Marcellus SC"/>
                </a:endParaRPr>
              </a:p>
            </p:txBody>
          </p:sp>
        </mc:Choice>
        <mc:Fallback xmlns="">
          <p:sp>
            <p:nvSpPr>
              <p:cNvPr id="20" name="Google Shape;180;p23">
                <a:extLst>
                  <a:ext uri="{FF2B5EF4-FFF2-40B4-BE49-F238E27FC236}">
                    <a16:creationId xmlns:a16="http://schemas.microsoft.com/office/drawing/2014/main" id="{F5FB69A5-048D-B728-8441-3EF9A314D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71" y="1486745"/>
                <a:ext cx="10515600" cy="1292631"/>
              </a:xfrm>
              <a:prstGeom prst="rect">
                <a:avLst/>
              </a:prstGeom>
              <a:blipFill>
                <a:blip r:embed="rId7"/>
                <a:stretch>
                  <a:fillRect l="-870"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77FA7E44-9C30-31D9-4468-E57FDFD455CE}"/>
              </a:ext>
            </a:extLst>
          </p:cNvPr>
          <p:cNvSpPr txBox="1"/>
          <p:nvPr/>
        </p:nvSpPr>
        <p:spPr>
          <a:xfrm>
            <a:off x="506607" y="5845581"/>
            <a:ext cx="946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One can think of these policies as </a:t>
            </a:r>
            <a:r>
              <a:rPr lang="en-GB" sz="1800" b="1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proxies</a:t>
            </a:r>
            <a:r>
              <a:rPr lang="en-GB" sz="1800" dirty="0">
                <a:ea typeface="Marcellus SC"/>
                <a:cs typeface="Marcellus SC"/>
                <a:sym typeface="Marcellus SC"/>
              </a:rPr>
              <a:t> for a concept’s </a:t>
            </a:r>
            <a:r>
              <a:rPr lang="en-GB" sz="1800" b="1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information content </a:t>
            </a:r>
            <a:r>
              <a:rPr lang="en-GB" sz="1800" dirty="0">
                <a:ea typeface="Marcellus SC"/>
                <a:cs typeface="Marcellus SC"/>
                <a:sym typeface="Marcellus SC"/>
              </a:rPr>
              <a:t>and </a:t>
            </a:r>
            <a:r>
              <a:rPr lang="en-GB" sz="1800" b="1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certainty</a:t>
            </a:r>
            <a:endParaRPr lang="en-GB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556EEDF-CDA1-2D68-C7F5-39B087836E6F}"/>
              </a:ext>
            </a:extLst>
          </p:cNvPr>
          <p:cNvGrpSpPr/>
          <p:nvPr/>
        </p:nvGrpSpPr>
        <p:grpSpPr>
          <a:xfrm>
            <a:off x="3384505" y="4502022"/>
            <a:ext cx="5422990" cy="1220032"/>
            <a:chOff x="6043566" y="4367382"/>
            <a:chExt cx="5422990" cy="1220032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4EA6BA29-4DCD-E062-7D6D-371229EDC853}"/>
                </a:ext>
              </a:extLst>
            </p:cNvPr>
            <p:cNvSpPr/>
            <p:nvPr/>
          </p:nvSpPr>
          <p:spPr>
            <a:xfrm>
              <a:off x="6043566" y="4367382"/>
              <a:ext cx="5422990" cy="1220032"/>
            </a:xfrm>
            <a:custGeom>
              <a:avLst/>
              <a:gdLst>
                <a:gd name="connsiteX0" fmla="*/ 0 w 5422990"/>
                <a:gd name="connsiteY0" fmla="*/ 203343 h 1220032"/>
                <a:gd name="connsiteX1" fmla="*/ 203343 w 5422990"/>
                <a:gd name="connsiteY1" fmla="*/ 0 h 1220032"/>
                <a:gd name="connsiteX2" fmla="*/ 660384 w 5422990"/>
                <a:gd name="connsiteY2" fmla="*/ 0 h 1220032"/>
                <a:gd name="connsiteX3" fmla="*/ 1318077 w 5422990"/>
                <a:gd name="connsiteY3" fmla="*/ 0 h 1220032"/>
                <a:gd name="connsiteX4" fmla="*/ 1724955 w 5422990"/>
                <a:gd name="connsiteY4" fmla="*/ 0 h 1220032"/>
                <a:gd name="connsiteX5" fmla="*/ 2181996 w 5422990"/>
                <a:gd name="connsiteY5" fmla="*/ 0 h 1220032"/>
                <a:gd name="connsiteX6" fmla="*/ 2639037 w 5422990"/>
                <a:gd name="connsiteY6" fmla="*/ 0 h 1220032"/>
                <a:gd name="connsiteX7" fmla="*/ 3196404 w 5422990"/>
                <a:gd name="connsiteY7" fmla="*/ 0 h 1220032"/>
                <a:gd name="connsiteX8" fmla="*/ 3703608 w 5422990"/>
                <a:gd name="connsiteY8" fmla="*/ 0 h 1220032"/>
                <a:gd name="connsiteX9" fmla="*/ 4260976 w 5422990"/>
                <a:gd name="connsiteY9" fmla="*/ 0 h 1220032"/>
                <a:gd name="connsiteX10" fmla="*/ 4718017 w 5422990"/>
                <a:gd name="connsiteY10" fmla="*/ 0 h 1220032"/>
                <a:gd name="connsiteX11" fmla="*/ 5219647 w 5422990"/>
                <a:gd name="connsiteY11" fmla="*/ 0 h 1220032"/>
                <a:gd name="connsiteX12" fmla="*/ 5422990 w 5422990"/>
                <a:gd name="connsiteY12" fmla="*/ 203343 h 1220032"/>
                <a:gd name="connsiteX13" fmla="*/ 5422990 w 5422990"/>
                <a:gd name="connsiteY13" fmla="*/ 626283 h 1220032"/>
                <a:gd name="connsiteX14" fmla="*/ 5422990 w 5422990"/>
                <a:gd name="connsiteY14" fmla="*/ 1016689 h 1220032"/>
                <a:gd name="connsiteX15" fmla="*/ 5219647 w 5422990"/>
                <a:gd name="connsiteY15" fmla="*/ 1220032 h 1220032"/>
                <a:gd name="connsiteX16" fmla="*/ 4812769 w 5422990"/>
                <a:gd name="connsiteY16" fmla="*/ 1220032 h 1220032"/>
                <a:gd name="connsiteX17" fmla="*/ 4155076 w 5422990"/>
                <a:gd name="connsiteY17" fmla="*/ 1220032 h 1220032"/>
                <a:gd name="connsiteX18" fmla="*/ 3748198 w 5422990"/>
                <a:gd name="connsiteY18" fmla="*/ 1220032 h 1220032"/>
                <a:gd name="connsiteX19" fmla="*/ 3090505 w 5422990"/>
                <a:gd name="connsiteY19" fmla="*/ 1220032 h 1220032"/>
                <a:gd name="connsiteX20" fmla="*/ 2683627 w 5422990"/>
                <a:gd name="connsiteY20" fmla="*/ 1220032 h 1220032"/>
                <a:gd name="connsiteX21" fmla="*/ 2126260 w 5422990"/>
                <a:gd name="connsiteY21" fmla="*/ 1220032 h 1220032"/>
                <a:gd name="connsiteX22" fmla="*/ 1719382 w 5422990"/>
                <a:gd name="connsiteY22" fmla="*/ 1220032 h 1220032"/>
                <a:gd name="connsiteX23" fmla="*/ 1212177 w 5422990"/>
                <a:gd name="connsiteY23" fmla="*/ 1220032 h 1220032"/>
                <a:gd name="connsiteX24" fmla="*/ 203343 w 5422990"/>
                <a:gd name="connsiteY24" fmla="*/ 1220032 h 1220032"/>
                <a:gd name="connsiteX25" fmla="*/ 0 w 5422990"/>
                <a:gd name="connsiteY25" fmla="*/ 1016689 h 1220032"/>
                <a:gd name="connsiteX26" fmla="*/ 0 w 5422990"/>
                <a:gd name="connsiteY26" fmla="*/ 634416 h 1220032"/>
                <a:gd name="connsiteX27" fmla="*/ 0 w 5422990"/>
                <a:gd name="connsiteY27" fmla="*/ 203343 h 1220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22990" h="1220032" fill="none" extrusionOk="0">
                  <a:moveTo>
                    <a:pt x="0" y="203343"/>
                  </a:moveTo>
                  <a:cubicBezTo>
                    <a:pt x="24985" y="80437"/>
                    <a:pt x="82819" y="-26756"/>
                    <a:pt x="203343" y="0"/>
                  </a:cubicBezTo>
                  <a:cubicBezTo>
                    <a:pt x="412814" y="-43155"/>
                    <a:pt x="559095" y="24136"/>
                    <a:pt x="660384" y="0"/>
                  </a:cubicBezTo>
                  <a:cubicBezTo>
                    <a:pt x="761673" y="-24136"/>
                    <a:pt x="1013368" y="39780"/>
                    <a:pt x="1318077" y="0"/>
                  </a:cubicBezTo>
                  <a:cubicBezTo>
                    <a:pt x="1622786" y="-39780"/>
                    <a:pt x="1629873" y="12943"/>
                    <a:pt x="1724955" y="0"/>
                  </a:cubicBezTo>
                  <a:cubicBezTo>
                    <a:pt x="1820037" y="-12943"/>
                    <a:pt x="2001344" y="22074"/>
                    <a:pt x="2181996" y="0"/>
                  </a:cubicBezTo>
                  <a:cubicBezTo>
                    <a:pt x="2362648" y="-22074"/>
                    <a:pt x="2481556" y="31684"/>
                    <a:pt x="2639037" y="0"/>
                  </a:cubicBezTo>
                  <a:cubicBezTo>
                    <a:pt x="2796518" y="-31684"/>
                    <a:pt x="2956144" y="18587"/>
                    <a:pt x="3196404" y="0"/>
                  </a:cubicBezTo>
                  <a:cubicBezTo>
                    <a:pt x="3436664" y="-18587"/>
                    <a:pt x="3560481" y="50733"/>
                    <a:pt x="3703608" y="0"/>
                  </a:cubicBezTo>
                  <a:cubicBezTo>
                    <a:pt x="3846735" y="-50733"/>
                    <a:pt x="4049995" y="55063"/>
                    <a:pt x="4260976" y="0"/>
                  </a:cubicBezTo>
                  <a:cubicBezTo>
                    <a:pt x="4471957" y="-55063"/>
                    <a:pt x="4553388" y="31336"/>
                    <a:pt x="4718017" y="0"/>
                  </a:cubicBezTo>
                  <a:cubicBezTo>
                    <a:pt x="4882646" y="-31336"/>
                    <a:pt x="5072421" y="43043"/>
                    <a:pt x="5219647" y="0"/>
                  </a:cubicBezTo>
                  <a:cubicBezTo>
                    <a:pt x="5311653" y="-1813"/>
                    <a:pt x="5420266" y="91217"/>
                    <a:pt x="5422990" y="203343"/>
                  </a:cubicBezTo>
                  <a:cubicBezTo>
                    <a:pt x="5450070" y="299279"/>
                    <a:pt x="5417269" y="478029"/>
                    <a:pt x="5422990" y="626283"/>
                  </a:cubicBezTo>
                  <a:cubicBezTo>
                    <a:pt x="5428711" y="774537"/>
                    <a:pt x="5397042" y="855936"/>
                    <a:pt x="5422990" y="1016689"/>
                  </a:cubicBezTo>
                  <a:cubicBezTo>
                    <a:pt x="5452746" y="1127791"/>
                    <a:pt x="5350410" y="1218852"/>
                    <a:pt x="5219647" y="1220032"/>
                  </a:cubicBezTo>
                  <a:cubicBezTo>
                    <a:pt x="5057639" y="1256768"/>
                    <a:pt x="4903175" y="1207381"/>
                    <a:pt x="4812769" y="1220032"/>
                  </a:cubicBezTo>
                  <a:cubicBezTo>
                    <a:pt x="4722363" y="1232683"/>
                    <a:pt x="4442023" y="1206141"/>
                    <a:pt x="4155076" y="1220032"/>
                  </a:cubicBezTo>
                  <a:cubicBezTo>
                    <a:pt x="3868129" y="1233923"/>
                    <a:pt x="3847738" y="1176216"/>
                    <a:pt x="3748198" y="1220032"/>
                  </a:cubicBezTo>
                  <a:cubicBezTo>
                    <a:pt x="3648658" y="1263848"/>
                    <a:pt x="3308456" y="1210391"/>
                    <a:pt x="3090505" y="1220032"/>
                  </a:cubicBezTo>
                  <a:cubicBezTo>
                    <a:pt x="2872554" y="1229673"/>
                    <a:pt x="2873714" y="1198000"/>
                    <a:pt x="2683627" y="1220032"/>
                  </a:cubicBezTo>
                  <a:cubicBezTo>
                    <a:pt x="2493540" y="1242064"/>
                    <a:pt x="2305893" y="1177326"/>
                    <a:pt x="2126260" y="1220032"/>
                  </a:cubicBezTo>
                  <a:cubicBezTo>
                    <a:pt x="1946627" y="1262738"/>
                    <a:pt x="1911532" y="1203477"/>
                    <a:pt x="1719382" y="1220032"/>
                  </a:cubicBezTo>
                  <a:cubicBezTo>
                    <a:pt x="1527232" y="1236587"/>
                    <a:pt x="1326903" y="1167487"/>
                    <a:pt x="1212177" y="1220032"/>
                  </a:cubicBezTo>
                  <a:cubicBezTo>
                    <a:pt x="1097452" y="1272577"/>
                    <a:pt x="616306" y="1173388"/>
                    <a:pt x="203343" y="1220032"/>
                  </a:cubicBezTo>
                  <a:cubicBezTo>
                    <a:pt x="87285" y="1237107"/>
                    <a:pt x="-29281" y="1127905"/>
                    <a:pt x="0" y="1016689"/>
                  </a:cubicBezTo>
                  <a:cubicBezTo>
                    <a:pt x="-4385" y="840573"/>
                    <a:pt x="33135" y="805822"/>
                    <a:pt x="0" y="634416"/>
                  </a:cubicBezTo>
                  <a:cubicBezTo>
                    <a:pt x="-33135" y="463010"/>
                    <a:pt x="143" y="343318"/>
                    <a:pt x="0" y="203343"/>
                  </a:cubicBezTo>
                  <a:close/>
                </a:path>
                <a:path w="5422990" h="1220032" stroke="0" extrusionOk="0">
                  <a:moveTo>
                    <a:pt x="0" y="203343"/>
                  </a:moveTo>
                  <a:cubicBezTo>
                    <a:pt x="-23088" y="91192"/>
                    <a:pt x="81851" y="6494"/>
                    <a:pt x="203343" y="0"/>
                  </a:cubicBezTo>
                  <a:cubicBezTo>
                    <a:pt x="497551" y="-62805"/>
                    <a:pt x="657724" y="38361"/>
                    <a:pt x="810873" y="0"/>
                  </a:cubicBezTo>
                  <a:cubicBezTo>
                    <a:pt x="964022" y="-38361"/>
                    <a:pt x="1126391" y="11312"/>
                    <a:pt x="1368240" y="0"/>
                  </a:cubicBezTo>
                  <a:cubicBezTo>
                    <a:pt x="1610089" y="-11312"/>
                    <a:pt x="1681715" y="27147"/>
                    <a:pt x="1825281" y="0"/>
                  </a:cubicBezTo>
                  <a:cubicBezTo>
                    <a:pt x="1968847" y="-27147"/>
                    <a:pt x="2091933" y="41977"/>
                    <a:pt x="2232159" y="0"/>
                  </a:cubicBezTo>
                  <a:cubicBezTo>
                    <a:pt x="2372385" y="-41977"/>
                    <a:pt x="2599921" y="7185"/>
                    <a:pt x="2739363" y="0"/>
                  </a:cubicBezTo>
                  <a:cubicBezTo>
                    <a:pt x="2878805" y="-7185"/>
                    <a:pt x="3081883" y="37973"/>
                    <a:pt x="3296730" y="0"/>
                  </a:cubicBezTo>
                  <a:cubicBezTo>
                    <a:pt x="3511577" y="-37973"/>
                    <a:pt x="3563537" y="36342"/>
                    <a:pt x="3803935" y="0"/>
                  </a:cubicBezTo>
                  <a:cubicBezTo>
                    <a:pt x="4044334" y="-36342"/>
                    <a:pt x="4165544" y="54160"/>
                    <a:pt x="4461628" y="0"/>
                  </a:cubicBezTo>
                  <a:cubicBezTo>
                    <a:pt x="4757712" y="-54160"/>
                    <a:pt x="4951059" y="47084"/>
                    <a:pt x="5219647" y="0"/>
                  </a:cubicBezTo>
                  <a:cubicBezTo>
                    <a:pt x="5336440" y="-9313"/>
                    <a:pt x="5408214" y="64765"/>
                    <a:pt x="5422990" y="203343"/>
                  </a:cubicBezTo>
                  <a:cubicBezTo>
                    <a:pt x="5423839" y="379916"/>
                    <a:pt x="5388401" y="451353"/>
                    <a:pt x="5422990" y="610016"/>
                  </a:cubicBezTo>
                  <a:cubicBezTo>
                    <a:pt x="5457579" y="768679"/>
                    <a:pt x="5383868" y="859201"/>
                    <a:pt x="5422990" y="1016689"/>
                  </a:cubicBezTo>
                  <a:cubicBezTo>
                    <a:pt x="5423446" y="1131311"/>
                    <a:pt x="5363084" y="1214176"/>
                    <a:pt x="5219647" y="1220032"/>
                  </a:cubicBezTo>
                  <a:cubicBezTo>
                    <a:pt x="5031428" y="1258784"/>
                    <a:pt x="4956952" y="1202325"/>
                    <a:pt x="4712443" y="1220032"/>
                  </a:cubicBezTo>
                  <a:cubicBezTo>
                    <a:pt x="4467934" y="1237739"/>
                    <a:pt x="4344663" y="1207943"/>
                    <a:pt x="4205239" y="1220032"/>
                  </a:cubicBezTo>
                  <a:cubicBezTo>
                    <a:pt x="4065815" y="1232121"/>
                    <a:pt x="3818463" y="1218561"/>
                    <a:pt x="3647872" y="1220032"/>
                  </a:cubicBezTo>
                  <a:cubicBezTo>
                    <a:pt x="3477281" y="1221503"/>
                    <a:pt x="3283426" y="1210118"/>
                    <a:pt x="3140668" y="1220032"/>
                  </a:cubicBezTo>
                  <a:cubicBezTo>
                    <a:pt x="2997910" y="1229946"/>
                    <a:pt x="2699629" y="1217915"/>
                    <a:pt x="2482974" y="1220032"/>
                  </a:cubicBezTo>
                  <a:cubicBezTo>
                    <a:pt x="2266319" y="1222149"/>
                    <a:pt x="1978568" y="1164588"/>
                    <a:pt x="1825281" y="1220032"/>
                  </a:cubicBezTo>
                  <a:cubicBezTo>
                    <a:pt x="1671994" y="1275476"/>
                    <a:pt x="1536716" y="1176776"/>
                    <a:pt x="1418403" y="1220032"/>
                  </a:cubicBezTo>
                  <a:cubicBezTo>
                    <a:pt x="1300090" y="1263288"/>
                    <a:pt x="937980" y="1162745"/>
                    <a:pt x="810873" y="1220032"/>
                  </a:cubicBezTo>
                  <a:cubicBezTo>
                    <a:pt x="683766" y="1277319"/>
                    <a:pt x="473827" y="1174598"/>
                    <a:pt x="203343" y="1220032"/>
                  </a:cubicBezTo>
                  <a:cubicBezTo>
                    <a:pt x="98431" y="1229224"/>
                    <a:pt x="-23775" y="1115844"/>
                    <a:pt x="0" y="1016689"/>
                  </a:cubicBezTo>
                  <a:cubicBezTo>
                    <a:pt x="-14741" y="835091"/>
                    <a:pt x="12338" y="715119"/>
                    <a:pt x="0" y="634416"/>
                  </a:cubicBezTo>
                  <a:cubicBezTo>
                    <a:pt x="-12338" y="553713"/>
                    <a:pt x="12273" y="320444"/>
                    <a:pt x="0" y="203343"/>
                  </a:cubicBezTo>
                  <a:close/>
                </a:path>
              </a:pathLst>
            </a:custGeom>
            <a:solidFill>
              <a:srgbClr val="FCC15D">
                <a:alpha val="50000"/>
              </a:srgbClr>
            </a:solidFill>
            <a:ln w="28575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6359892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3914C02-C6DF-C204-0F36-60E5A828BDAC}"/>
                </a:ext>
              </a:extLst>
            </p:cNvPr>
            <p:cNvGrpSpPr/>
            <p:nvPr/>
          </p:nvGrpSpPr>
          <p:grpSpPr>
            <a:xfrm>
              <a:off x="6096000" y="4454099"/>
              <a:ext cx="5074557" cy="1105534"/>
              <a:chOff x="6360922" y="4771526"/>
              <a:chExt cx="5074557" cy="1105534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8D89CBB-2CEB-58FB-B361-0E81090D636C}"/>
                  </a:ext>
                </a:extLst>
              </p:cNvPr>
              <p:cNvSpPr txBox="1"/>
              <p:nvPr/>
            </p:nvSpPr>
            <p:spPr>
              <a:xfrm>
                <a:off x="6360922" y="4771526"/>
                <a:ext cx="5074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rgbClr val="C00000"/>
                    </a:solidFill>
                  </a:rPr>
                  <a:t>Expected change in target prediction (ECTP)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F306B502-A2AD-9889-75D7-96C00C58E470}"/>
                      </a:ext>
                    </a:extLst>
                  </p:cNvPr>
                  <p:cNvSpPr txBox="1"/>
                  <p:nvPr/>
                </p:nvSpPr>
                <p:spPr>
                  <a:xfrm>
                    <a:off x="6987586" y="5101976"/>
                    <a:ext cx="3821228" cy="77508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400" dirty="0"/>
                      <a:t>Select the concept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en-GB" sz="1400" dirty="0"/>
                      <a:t>with the highest expected change in the target predictive distribution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1 −</m:t>
                            </m:r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𝐾𝐿</m:t>
                            </m:r>
                          </m:sub>
                        </m:sSub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||</m:t>
                            </m:r>
                            <m:acc>
                              <m:accPr>
                                <m:chr m:val="̂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</m:d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𝐾𝐿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</m:s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||</m:t>
                            </m:r>
                            <m:acc>
                              <m:accPr>
                                <m:chr m:val="̂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</m:d>
                      </m:oMath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F306B502-A2AD-9889-75D7-96C00C58E47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87586" y="5101976"/>
                    <a:ext cx="3821228" cy="77508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479" t="-157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45998102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167D2-E37B-5953-D617-FD157F2D3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2BEDC-9A09-6CA1-7D49-5A4C2C797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Intervention policies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37031B-093B-4DF9-A683-5F8779517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B01922-01D7-3D67-2C82-C132CDC0F22E}"/>
              </a:ext>
            </a:extLst>
          </p:cNvPr>
          <p:cNvSpPr txBox="1"/>
          <p:nvPr/>
        </p:nvSpPr>
        <p:spPr>
          <a:xfrm>
            <a:off x="652371" y="6332538"/>
            <a:ext cx="1062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Shin et al. ”A Closer Look at the Intervention Procedure of Concept Bottleneck Models." ICML 2023.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42EE07-2C02-0849-5CAA-CD02B1A18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828" y="5727955"/>
            <a:ext cx="914394" cy="923300"/>
          </a:xfrm>
          <a:prstGeom prst="rect">
            <a:avLst/>
          </a:prstGeom>
        </p:spPr>
      </p:pic>
      <p:sp>
        <p:nvSpPr>
          <p:cNvPr id="20" name="Google Shape;180;p23">
            <a:extLst>
              <a:ext uri="{FF2B5EF4-FFF2-40B4-BE49-F238E27FC236}">
                <a16:creationId xmlns:a16="http://schemas.microsoft.com/office/drawing/2014/main" id="{682B6866-DFEA-3526-3DE1-968BC9F2B5CC}"/>
              </a:ext>
            </a:extLst>
          </p:cNvPr>
          <p:cNvSpPr txBox="1"/>
          <p:nvPr/>
        </p:nvSpPr>
        <p:spPr>
          <a:xfrm>
            <a:off x="652371" y="1486745"/>
            <a:ext cx="105156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ea typeface="Marcellus SC"/>
                <a:cs typeface="Marcellus SC"/>
                <a:sym typeface="Marcellus SC"/>
              </a:rPr>
              <a:t>This leads to significantly different intervention curves: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3F00E7-78F7-E074-F1B5-4C5D5217A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211" y="2166197"/>
            <a:ext cx="10461578" cy="28970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510677-6C96-C6BB-1BED-332935FF4E4D}"/>
              </a:ext>
            </a:extLst>
          </p:cNvPr>
          <p:cNvSpPr txBox="1"/>
          <p:nvPr/>
        </p:nvSpPr>
        <p:spPr>
          <a:xfrm>
            <a:off x="652371" y="5081624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Best performing non-oracle policy is </a:t>
            </a:r>
            <a:r>
              <a:rPr lang="en-GB" b="1" dirty="0">
                <a:solidFill>
                  <a:srgbClr val="FBC15E"/>
                </a:solidFill>
              </a:rPr>
              <a:t>Expected change in target prediction (ECTP) </a:t>
            </a:r>
            <a:r>
              <a:rPr lang="en-GB" dirty="0"/>
              <a:t>but even the simple </a:t>
            </a:r>
            <a:r>
              <a:rPr lang="en-GB" b="1" dirty="0">
                <a:solidFill>
                  <a:srgbClr val="338ABD"/>
                </a:solidFill>
              </a:rPr>
              <a:t>Uncertainty of concept prediction (UCP) </a:t>
            </a:r>
            <a:r>
              <a:rPr lang="en-GB" dirty="0"/>
              <a:t>is significantly better than the </a:t>
            </a:r>
            <a:r>
              <a:rPr lang="en-GB" b="1" dirty="0">
                <a:solidFill>
                  <a:srgbClr val="E24730"/>
                </a:solidFill>
              </a:rPr>
              <a:t>random policy (RAND)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5332E1-EC1D-D7AB-F2E0-02871568D4BD}"/>
              </a:ext>
            </a:extLst>
          </p:cNvPr>
          <p:cNvSpPr txBox="1"/>
          <p:nvPr/>
        </p:nvSpPr>
        <p:spPr>
          <a:xfrm>
            <a:off x="652371" y="5824707"/>
            <a:ext cx="106208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(</a:t>
            </a:r>
            <a:r>
              <a:rPr lang="en-GB" sz="1600" b="1" dirty="0">
                <a:solidFill>
                  <a:srgbClr val="C00000"/>
                </a:solidFill>
              </a:rPr>
              <a:t>Intuition</a:t>
            </a:r>
            <a:r>
              <a:rPr lang="en-GB" sz="1600" dirty="0"/>
              <a:t>: one should select the concept leading to the highest expected change in the task’s distribution)</a:t>
            </a:r>
          </a:p>
        </p:txBody>
      </p:sp>
    </p:spTree>
    <p:extLst>
      <p:ext uri="{BB962C8B-B14F-4D97-AF65-F5344CB8AC3E}">
        <p14:creationId xmlns:p14="http://schemas.microsoft.com/office/powerpoint/2010/main" val="42801534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51B70-3D37-954B-4DDF-2A66BF964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21A39-EF15-5679-FFBE-1BC587784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Intervention policies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BE109-E961-747B-AAF7-44CBF0807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F8CF34-8C87-6645-D503-77235EA2D086}"/>
              </a:ext>
            </a:extLst>
          </p:cNvPr>
          <p:cNvSpPr txBox="1"/>
          <p:nvPr/>
        </p:nvSpPr>
        <p:spPr>
          <a:xfrm>
            <a:off x="652371" y="6332538"/>
            <a:ext cx="1062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Shin et al. ”A Closer Look at the Intervention Procedure of Concept Bottleneck Models." ICML 2023.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Google Shape;180;p23">
            <a:extLst>
              <a:ext uri="{FF2B5EF4-FFF2-40B4-BE49-F238E27FC236}">
                <a16:creationId xmlns:a16="http://schemas.microsoft.com/office/drawing/2014/main" id="{C5558EC3-5700-7ED9-0C85-48456880D53E}"/>
              </a:ext>
            </a:extLst>
          </p:cNvPr>
          <p:cNvSpPr txBox="1"/>
          <p:nvPr/>
        </p:nvSpPr>
        <p:spPr>
          <a:xfrm>
            <a:off x="652371" y="1486745"/>
            <a:ext cx="105156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ea typeface="Marcellus SC"/>
                <a:cs typeface="Marcellus SC"/>
                <a:sym typeface="Marcellus SC"/>
              </a:rPr>
              <a:t>This leads to significantly different intervention curves: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4DF29F-F98B-391B-6B91-F9CB630FA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11" y="2166197"/>
            <a:ext cx="10461578" cy="28970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ECBC8E2-883C-9873-431F-8B3B86C0F092}"/>
              </a:ext>
            </a:extLst>
          </p:cNvPr>
          <p:cNvSpPr txBox="1"/>
          <p:nvPr/>
        </p:nvSpPr>
        <p:spPr>
          <a:xfrm>
            <a:off x="652371" y="5081624"/>
            <a:ext cx="10674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We still observe a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significant gap </a:t>
            </a:r>
            <a:r>
              <a:rPr lang="en-GB" dirty="0"/>
              <a:t>between the best policy and an</a:t>
            </a:r>
            <a:r>
              <a:rPr lang="en-GB" b="1" dirty="0">
                <a:solidFill>
                  <a:srgbClr val="988DD5"/>
                </a:solidFill>
              </a:rPr>
              <a:t> optimal greedy policy (LCP)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E88AD9D-A088-1225-F956-1BF230B957F8}"/>
              </a:ext>
            </a:extLst>
          </p:cNvPr>
          <p:cNvCxnSpPr/>
          <p:nvPr/>
        </p:nvCxnSpPr>
        <p:spPr>
          <a:xfrm>
            <a:off x="1849120" y="3810000"/>
            <a:ext cx="0" cy="34544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464A487-BCDC-763B-D0CB-18012C143BF0}"/>
              </a:ext>
            </a:extLst>
          </p:cNvPr>
          <p:cNvCxnSpPr>
            <a:cxnSpLocks/>
          </p:cNvCxnSpPr>
          <p:nvPr/>
        </p:nvCxnSpPr>
        <p:spPr>
          <a:xfrm>
            <a:off x="5376732" y="3543300"/>
            <a:ext cx="0" cy="562834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C8D3546-0485-9869-DE3A-0153672F9992}"/>
              </a:ext>
            </a:extLst>
          </p:cNvPr>
          <p:cNvCxnSpPr>
            <a:cxnSpLocks/>
          </p:cNvCxnSpPr>
          <p:nvPr/>
        </p:nvCxnSpPr>
        <p:spPr>
          <a:xfrm>
            <a:off x="8877449" y="4007224"/>
            <a:ext cx="0" cy="204246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C35CAD6-5DAA-9AD7-67F7-CCDFC1E18B52}"/>
              </a:ext>
            </a:extLst>
          </p:cNvPr>
          <p:cNvCxnSpPr>
            <a:cxnSpLocks/>
          </p:cNvCxnSpPr>
          <p:nvPr/>
        </p:nvCxnSpPr>
        <p:spPr>
          <a:xfrm>
            <a:off x="9110531" y="4106134"/>
            <a:ext cx="0" cy="156584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0E0FE7-9F5C-DD22-F6B5-09FFAF8E9A70}"/>
              </a:ext>
            </a:extLst>
          </p:cNvPr>
          <p:cNvCxnSpPr>
            <a:cxnSpLocks/>
          </p:cNvCxnSpPr>
          <p:nvPr/>
        </p:nvCxnSpPr>
        <p:spPr>
          <a:xfrm>
            <a:off x="5573955" y="3637429"/>
            <a:ext cx="0" cy="274694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C4006B5-316B-664A-7443-C602CD8CA556}"/>
              </a:ext>
            </a:extLst>
          </p:cNvPr>
          <p:cNvCxnSpPr>
            <a:cxnSpLocks/>
          </p:cNvCxnSpPr>
          <p:nvPr/>
        </p:nvCxnSpPr>
        <p:spPr>
          <a:xfrm>
            <a:off x="1649655" y="3341594"/>
            <a:ext cx="0" cy="65024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AAA5E4C-13F5-7B5F-90D0-133C7DC1C9F8}"/>
              </a:ext>
            </a:extLst>
          </p:cNvPr>
          <p:cNvCxnSpPr>
            <a:cxnSpLocks/>
          </p:cNvCxnSpPr>
          <p:nvPr/>
        </p:nvCxnSpPr>
        <p:spPr>
          <a:xfrm>
            <a:off x="2084443" y="4007224"/>
            <a:ext cx="0" cy="186316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1F79434-BECB-7199-0097-4F87908B9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4828" y="5727955"/>
            <a:ext cx="914394" cy="92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9952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D2292-D192-0892-ACFD-69658A3C6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68F61D-8BE0-FD53-F94F-6E1CBDF8E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233" y="5748620"/>
            <a:ext cx="914395" cy="9233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F713F6-75DE-C486-645F-5A1849507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Combining</a:t>
            </a:r>
            <a:r>
              <a:rPr lang="en-GB" dirty="0"/>
              <a:t> policies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3FC8A-11E3-F71D-2ED7-0915B54EC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3" name="Google Shape;180;p23">
            <a:extLst>
              <a:ext uri="{FF2B5EF4-FFF2-40B4-BE49-F238E27FC236}">
                <a16:creationId xmlns:a16="http://schemas.microsoft.com/office/drawing/2014/main" id="{2B9166FD-8EF4-1093-2C2E-336534C74230}"/>
              </a:ext>
            </a:extLst>
          </p:cNvPr>
          <p:cNvSpPr txBox="1"/>
          <p:nvPr/>
        </p:nvSpPr>
        <p:spPr>
          <a:xfrm>
            <a:off x="652371" y="1486745"/>
            <a:ext cx="105156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ea typeface="Marcellus SC"/>
                <a:cs typeface="Marcellus SC"/>
                <a:sym typeface="Marcellus SC"/>
              </a:rPr>
              <a:t>It may be possible to shorten this gap by learning a weighting between the </a:t>
            </a:r>
            <a:r>
              <a:rPr lang="en-GB" sz="2400" b="1" dirty="0">
                <a:solidFill>
                  <a:srgbClr val="E24730"/>
                </a:solidFill>
                <a:ea typeface="Marcellus SC"/>
                <a:cs typeface="Marcellus SC"/>
                <a:sym typeface="Marcellus SC"/>
              </a:rPr>
              <a:t>concept uncertainty </a:t>
            </a:r>
            <a:r>
              <a:rPr lang="en-GB" sz="2400" dirty="0">
                <a:ea typeface="Marcellus SC"/>
                <a:cs typeface="Marcellus SC"/>
                <a:sym typeface="Marcellus SC"/>
              </a:rPr>
              <a:t>and the </a:t>
            </a:r>
            <a:r>
              <a:rPr lang="en-GB" sz="2400" b="1" dirty="0">
                <a:solidFill>
                  <a:srgbClr val="7030A0"/>
                </a:solidFill>
                <a:ea typeface="Marcellus SC"/>
                <a:cs typeface="Marcellus SC"/>
                <a:sym typeface="Marcellus SC"/>
              </a:rPr>
              <a:t>expected change in current prediction </a:t>
            </a:r>
            <a:r>
              <a:rPr lang="en-GB" sz="2400" dirty="0">
                <a:ea typeface="Marcellus SC"/>
                <a:cs typeface="Marcellus SC"/>
                <a:sym typeface="Marcellus SC"/>
              </a:rPr>
              <a:t>policies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1E12A7-7B00-8BCC-F810-5D9643675418}"/>
              </a:ext>
            </a:extLst>
          </p:cNvPr>
          <p:cNvSpPr txBox="1"/>
          <p:nvPr/>
        </p:nvSpPr>
        <p:spPr>
          <a:xfrm>
            <a:off x="652371" y="6332538"/>
            <a:ext cx="1062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Chauhan et al. "Interactive concept bottleneck models." AAAI (2023).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68AC600-BB04-C761-7D17-8D2D4B338032}"/>
                  </a:ext>
                </a:extLst>
              </p:cNvPr>
              <p:cNvSpPr txBox="1"/>
              <p:nvPr/>
            </p:nvSpPr>
            <p:spPr>
              <a:xfrm>
                <a:off x="599742" y="3596058"/>
                <a:ext cx="10620855" cy="667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3200" b="0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ℋ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3200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𝛽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 | </m:t>
                                  </m:r>
                                  <m:r>
                                    <a:rPr lang="en-US" sz="3200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3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68AC600-BB04-C761-7D17-8D2D4B338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42" y="3596058"/>
                <a:ext cx="10620855" cy="6679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077BEA3-07DA-0975-1AFA-F9F20CDD337F}"/>
              </a:ext>
            </a:extLst>
          </p:cNvPr>
          <p:cNvSpPr txBox="1"/>
          <p:nvPr/>
        </p:nvSpPr>
        <p:spPr>
          <a:xfrm>
            <a:off x="652370" y="3037840"/>
            <a:ext cx="10515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>
                    <a:lumMod val="65000"/>
                  </a:schemeClr>
                </a:solidFill>
              </a:rPr>
              <a:t>Cooperative Prediction Intervention Policy (</a:t>
            </a:r>
            <a:r>
              <a:rPr lang="en-GB" sz="2400" b="1" dirty="0" err="1">
                <a:solidFill>
                  <a:schemeClr val="bg1">
                    <a:lumMod val="65000"/>
                  </a:schemeClr>
                </a:solidFill>
              </a:rPr>
              <a:t>CooP</a:t>
            </a:r>
            <a:r>
              <a:rPr lang="en-GB" sz="2400" b="1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7967029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39D77-070A-C5C6-2979-F124A03E8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9B1F33-ECCA-8909-F49F-54D08BBDA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233" y="5748620"/>
            <a:ext cx="914395" cy="9233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50160B-AB98-EAA7-33D0-183BB199F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Combining</a:t>
            </a:r>
            <a:r>
              <a:rPr lang="en-GB" dirty="0"/>
              <a:t> policies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1A73F-4969-E726-BD3B-842DC1656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3" name="Google Shape;180;p23">
            <a:extLst>
              <a:ext uri="{FF2B5EF4-FFF2-40B4-BE49-F238E27FC236}">
                <a16:creationId xmlns:a16="http://schemas.microsoft.com/office/drawing/2014/main" id="{1578CC58-3E45-59AB-04E0-A567DA946E23}"/>
              </a:ext>
            </a:extLst>
          </p:cNvPr>
          <p:cNvSpPr txBox="1"/>
          <p:nvPr/>
        </p:nvSpPr>
        <p:spPr>
          <a:xfrm>
            <a:off x="652371" y="1486745"/>
            <a:ext cx="105156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ea typeface="Marcellus SC"/>
                <a:cs typeface="Marcellus SC"/>
                <a:sym typeface="Marcellus SC"/>
              </a:rPr>
              <a:t>It may be possible to shorten this gap by learning a weighting between the </a:t>
            </a:r>
            <a:r>
              <a:rPr lang="en-GB" sz="2400" b="1" dirty="0">
                <a:solidFill>
                  <a:srgbClr val="E24730"/>
                </a:solidFill>
                <a:ea typeface="Marcellus SC"/>
                <a:cs typeface="Marcellus SC"/>
                <a:sym typeface="Marcellus SC"/>
              </a:rPr>
              <a:t>concept uncertainty </a:t>
            </a:r>
            <a:r>
              <a:rPr lang="en-GB" sz="2400" dirty="0">
                <a:ea typeface="Marcellus SC"/>
                <a:cs typeface="Marcellus SC"/>
                <a:sym typeface="Marcellus SC"/>
              </a:rPr>
              <a:t>and the </a:t>
            </a:r>
            <a:r>
              <a:rPr lang="en-GB" sz="2400" b="1" dirty="0">
                <a:solidFill>
                  <a:srgbClr val="7030A0"/>
                </a:solidFill>
                <a:ea typeface="Marcellus SC"/>
                <a:cs typeface="Marcellus SC"/>
                <a:sym typeface="Marcellus SC"/>
              </a:rPr>
              <a:t>expected change in current prediction </a:t>
            </a:r>
            <a:r>
              <a:rPr lang="en-GB" sz="2400" dirty="0">
                <a:ea typeface="Marcellus SC"/>
                <a:cs typeface="Marcellus SC"/>
                <a:sym typeface="Marcellus SC"/>
              </a:rPr>
              <a:t>policies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096C4C-1974-6475-C4EF-E92EC915312D}"/>
              </a:ext>
            </a:extLst>
          </p:cNvPr>
          <p:cNvSpPr txBox="1"/>
          <p:nvPr/>
        </p:nvSpPr>
        <p:spPr>
          <a:xfrm>
            <a:off x="652371" y="6332538"/>
            <a:ext cx="1062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Chauhan et al. "Interactive concept bottleneck models." AAAI (2023).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5268C1D-6A4A-527B-C258-974EFC4A7A14}"/>
                  </a:ext>
                </a:extLst>
              </p:cNvPr>
              <p:cNvSpPr txBox="1"/>
              <p:nvPr/>
            </p:nvSpPr>
            <p:spPr>
              <a:xfrm>
                <a:off x="599742" y="3596058"/>
                <a:ext cx="10620855" cy="667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3200" b="0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ℋ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3200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𝛽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 | </m:t>
                                  </m:r>
                                  <m:r>
                                    <a:rPr lang="en-US" sz="3200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3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5268C1D-6A4A-527B-C258-974EFC4A7A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42" y="3596058"/>
                <a:ext cx="10620855" cy="6679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071F75A-ACC3-502B-5EFC-F43B714A11DF}"/>
              </a:ext>
            </a:extLst>
          </p:cNvPr>
          <p:cNvSpPr txBox="1"/>
          <p:nvPr/>
        </p:nvSpPr>
        <p:spPr>
          <a:xfrm>
            <a:off x="652370" y="3037840"/>
            <a:ext cx="10515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>
                    <a:lumMod val="65000"/>
                  </a:schemeClr>
                </a:solidFill>
              </a:rPr>
              <a:t>Cooperative Prediction Intervention Policy (</a:t>
            </a:r>
            <a:r>
              <a:rPr lang="en-GB" sz="2400" b="1" dirty="0" err="1">
                <a:solidFill>
                  <a:schemeClr val="bg1">
                    <a:lumMod val="65000"/>
                  </a:schemeClr>
                </a:solidFill>
              </a:rPr>
              <a:t>CooP</a:t>
            </a:r>
            <a:r>
              <a:rPr lang="en-GB" sz="2400" b="1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4CE6B8-7B53-09D9-DB05-668E48773A4C}"/>
              </a:ext>
            </a:extLst>
          </p:cNvPr>
          <p:cNvSpPr txBox="1"/>
          <p:nvPr/>
        </p:nvSpPr>
        <p:spPr>
          <a:xfrm>
            <a:off x="365238" y="4450624"/>
            <a:ext cx="3576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E24730"/>
                </a:solidFill>
              </a:rPr>
              <a:t>Uncertainty of concept prediction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520A5B-B553-EB56-BF27-4F247E86A055}"/>
              </a:ext>
            </a:extLst>
          </p:cNvPr>
          <p:cNvSpPr txBox="1"/>
          <p:nvPr/>
        </p:nvSpPr>
        <p:spPr>
          <a:xfrm>
            <a:off x="498955" y="5212626"/>
            <a:ext cx="11194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Expected change to the current predicted label if we were to intervene on </a:t>
            </a:r>
            <a:r>
              <a:rPr lang="en-GB" dirty="0" err="1">
                <a:solidFill>
                  <a:srgbClr val="7030A0"/>
                </a:solidFill>
              </a:rPr>
              <a:t>c_i</a:t>
            </a:r>
            <a:r>
              <a:rPr lang="en-GB" dirty="0">
                <a:solidFill>
                  <a:srgbClr val="7030A0"/>
                </a:solidFill>
              </a:rPr>
              <a:t> based on </a:t>
            </a:r>
            <a:r>
              <a:rPr lang="en-GB" dirty="0" err="1">
                <a:solidFill>
                  <a:srgbClr val="7030A0"/>
                </a:solidFill>
              </a:rPr>
              <a:t>c_i’s</a:t>
            </a:r>
            <a:r>
              <a:rPr lang="en-GB" dirty="0">
                <a:solidFill>
                  <a:srgbClr val="7030A0"/>
                </a:solidFill>
              </a:rPr>
              <a:t> current prediction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A52354-25A7-CA88-BA79-1C3E945DE84A}"/>
              </a:ext>
            </a:extLst>
          </p:cNvPr>
          <p:cNvSpPr txBox="1"/>
          <p:nvPr/>
        </p:nvSpPr>
        <p:spPr>
          <a:xfrm>
            <a:off x="9014578" y="4503643"/>
            <a:ext cx="252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Cost of the intervention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8590DA98-06B2-727E-3E0E-77A2BBC9DB77}"/>
              </a:ext>
            </a:extLst>
          </p:cNvPr>
          <p:cNvSpPr/>
          <p:nvPr/>
        </p:nvSpPr>
        <p:spPr>
          <a:xfrm rot="5400000">
            <a:off x="3413398" y="3740670"/>
            <a:ext cx="295664" cy="1066500"/>
          </a:xfrm>
          <a:prstGeom prst="rightBrace">
            <a:avLst>
              <a:gd name="adj1" fmla="val 38634"/>
              <a:gd name="adj2" fmla="val 78579"/>
            </a:avLst>
          </a:prstGeom>
          <a:ln w="28575">
            <a:solidFill>
              <a:srgbClr val="E247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4B05B928-9360-F12F-F20D-8C5F9098BCAB}"/>
              </a:ext>
            </a:extLst>
          </p:cNvPr>
          <p:cNvSpPr/>
          <p:nvPr/>
        </p:nvSpPr>
        <p:spPr>
          <a:xfrm rot="5400000">
            <a:off x="6337007" y="2730754"/>
            <a:ext cx="980503" cy="3983242"/>
          </a:xfrm>
          <a:prstGeom prst="rightBrace">
            <a:avLst>
              <a:gd name="adj1" fmla="val 100523"/>
              <a:gd name="adj2" fmla="val 49489"/>
            </a:avLst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93BD4E85-7AC0-B0D4-1195-5735C2C9D905}"/>
              </a:ext>
            </a:extLst>
          </p:cNvPr>
          <p:cNvSpPr/>
          <p:nvPr/>
        </p:nvSpPr>
        <p:spPr>
          <a:xfrm rot="5400000">
            <a:off x="9515075" y="4088131"/>
            <a:ext cx="295663" cy="509494"/>
          </a:xfrm>
          <a:prstGeom prst="rightBrace">
            <a:avLst>
              <a:gd name="adj1" fmla="val 43081"/>
              <a:gd name="adj2" fmla="val 20088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518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2555C-AB22-0280-5354-0A421FB17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2A3DA2-F67F-145F-DB39-A9441A3431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80" cy="6858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5ECD32-C23D-825E-54A3-D46975D81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dirty="0"/>
              <a:t>Tutorial outline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6BC63-9ADF-0571-F488-DA66F0A19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tx1">
                    <a:alpha val="20000"/>
                  </a:schemeClr>
                </a:solidFill>
              </a:rPr>
              <a:t>Introduction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tx1">
                    <a:alpha val="20000"/>
                  </a:schemeClr>
                </a:solidFill>
              </a:rPr>
              <a:t>Supervised Concept Learning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tx1">
                    <a:alpha val="20000"/>
                  </a:schemeClr>
                </a:solidFill>
              </a:rPr>
              <a:t>Concept Interventions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rgbClr val="C00000">
                    <a:alpha val="20000"/>
                  </a:srgbClr>
                </a:solidFill>
              </a:rPr>
              <a:t>Q&amp;A + Break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/>
              <a:t>Unsupervised Concept Learning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/>
              <a:t>Reasoning With Concepts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/>
              <a:t>Future Directions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rgbClr val="C00000">
                    <a:alpha val="20000"/>
                  </a:srgbClr>
                </a:solidFill>
              </a:rPr>
              <a:t>Q&amp;A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ABED8-CABE-A54D-8178-33D699533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14</a:t>
            </a:fld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91A6F25-7962-72EF-03BD-D3558F08FC15}"/>
              </a:ext>
            </a:extLst>
          </p:cNvPr>
          <p:cNvSpPr/>
          <p:nvPr/>
        </p:nvSpPr>
        <p:spPr>
          <a:xfrm>
            <a:off x="548631" y="4130853"/>
            <a:ext cx="6065529" cy="1757680"/>
          </a:xfrm>
          <a:prstGeom prst="roundRect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BAE970-0E96-EDA4-B307-1FB6D76192B7}"/>
              </a:ext>
            </a:extLst>
          </p:cNvPr>
          <p:cNvSpPr txBox="1"/>
          <p:nvPr/>
        </p:nvSpPr>
        <p:spPr>
          <a:xfrm rot="16200000">
            <a:off x="-170678" y="4809638"/>
            <a:ext cx="889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Pietro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5D435E-9E96-F710-6065-2FC7BD438525}"/>
              </a:ext>
            </a:extLst>
          </p:cNvPr>
          <p:cNvSpPr txBox="1"/>
          <p:nvPr/>
        </p:nvSpPr>
        <p:spPr>
          <a:xfrm rot="542431">
            <a:off x="5131189" y="3707451"/>
            <a:ext cx="2701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C00000"/>
                </a:solidFill>
              </a:rPr>
              <a:t>16:15 – 17:50</a:t>
            </a:r>
          </a:p>
        </p:txBody>
      </p:sp>
    </p:spTree>
    <p:extLst>
      <p:ext uri="{BB962C8B-B14F-4D97-AF65-F5344CB8AC3E}">
        <p14:creationId xmlns:p14="http://schemas.microsoft.com/office/powerpoint/2010/main" val="309447821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296E4-5703-0250-0DAE-80959D9DC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BA8908-E96A-EDEE-A096-6E4B7BE85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233" y="5748620"/>
            <a:ext cx="914395" cy="9233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2D2281-4DAA-7E69-0D9A-4AB3081FC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Combining</a:t>
            </a:r>
            <a:r>
              <a:rPr lang="en-GB" dirty="0"/>
              <a:t> policies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D819D-3172-CE6F-3292-238B925E7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3" name="Google Shape;180;p23">
            <a:extLst>
              <a:ext uri="{FF2B5EF4-FFF2-40B4-BE49-F238E27FC236}">
                <a16:creationId xmlns:a16="http://schemas.microsoft.com/office/drawing/2014/main" id="{DD9EA071-B98A-EBAC-999F-42A2429BBFFD}"/>
              </a:ext>
            </a:extLst>
          </p:cNvPr>
          <p:cNvSpPr txBox="1"/>
          <p:nvPr/>
        </p:nvSpPr>
        <p:spPr>
          <a:xfrm>
            <a:off x="652371" y="1486745"/>
            <a:ext cx="105156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ea typeface="Marcellus SC"/>
                <a:cs typeface="Marcellus SC"/>
                <a:sym typeface="Marcellus SC"/>
              </a:rPr>
              <a:t>It may be possible to shorten this gap by selecting concepts based on both the </a:t>
            </a:r>
            <a:r>
              <a:rPr lang="en-GB" sz="2400" b="1" dirty="0">
                <a:solidFill>
                  <a:srgbClr val="E24730"/>
                </a:solidFill>
                <a:ea typeface="Marcellus SC"/>
                <a:cs typeface="Marcellus SC"/>
                <a:sym typeface="Marcellus SC"/>
              </a:rPr>
              <a:t>concept uncertainty </a:t>
            </a:r>
            <a:r>
              <a:rPr lang="en-GB" sz="2400" dirty="0">
                <a:ea typeface="Marcellus SC"/>
                <a:cs typeface="Marcellus SC"/>
                <a:sym typeface="Marcellus SC"/>
              </a:rPr>
              <a:t>and the </a:t>
            </a:r>
            <a:r>
              <a:rPr lang="en-GB" sz="2400" b="1" dirty="0">
                <a:solidFill>
                  <a:srgbClr val="7030A0"/>
                </a:solidFill>
                <a:ea typeface="Marcellus SC"/>
                <a:cs typeface="Marcellus SC"/>
                <a:sym typeface="Marcellus SC"/>
              </a:rPr>
              <a:t>expected change in current prediction</a:t>
            </a:r>
            <a:endParaRPr lang="en-GB" sz="2400" b="1" dirty="0">
              <a:solidFill>
                <a:srgbClr val="E24730"/>
              </a:solidFill>
              <a:ea typeface="Marcellus SC"/>
              <a:cs typeface="Marcellus SC"/>
              <a:sym typeface="Marcellus S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69947C-D561-2D2E-590B-BF5AA203848D}"/>
              </a:ext>
            </a:extLst>
          </p:cNvPr>
          <p:cNvSpPr txBox="1"/>
          <p:nvPr/>
        </p:nvSpPr>
        <p:spPr>
          <a:xfrm>
            <a:off x="652371" y="6332538"/>
            <a:ext cx="1062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Chauhan et al. "Interactive concept bottleneck models." AAAI (2023).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F852652-E6AA-F3A2-EAB0-B0E6DC4A0E46}"/>
                  </a:ext>
                </a:extLst>
              </p:cNvPr>
              <p:cNvSpPr txBox="1"/>
              <p:nvPr/>
            </p:nvSpPr>
            <p:spPr>
              <a:xfrm>
                <a:off x="599742" y="3596058"/>
                <a:ext cx="10620855" cy="667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3200" b="0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ℋ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3200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𝛽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 | </m:t>
                                  </m:r>
                                  <m:r>
                                    <a:rPr lang="en-US" sz="3200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3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F852652-E6AA-F3A2-EAB0-B0E6DC4A0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42" y="3596058"/>
                <a:ext cx="10620855" cy="6679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1F498E5-1DC4-A8B3-9A22-D54368A3FA08}"/>
              </a:ext>
            </a:extLst>
          </p:cNvPr>
          <p:cNvSpPr txBox="1"/>
          <p:nvPr/>
        </p:nvSpPr>
        <p:spPr>
          <a:xfrm>
            <a:off x="652370" y="3037840"/>
            <a:ext cx="10515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>
                    <a:lumMod val="65000"/>
                  </a:schemeClr>
                </a:solidFill>
              </a:rPr>
              <a:t>Cooperative Prediction Intervention Policy (</a:t>
            </a:r>
            <a:r>
              <a:rPr lang="en-GB" sz="2400" b="1" dirty="0" err="1">
                <a:solidFill>
                  <a:schemeClr val="bg1">
                    <a:lumMod val="65000"/>
                  </a:schemeClr>
                </a:solidFill>
              </a:rPr>
              <a:t>CooP</a:t>
            </a:r>
            <a:r>
              <a:rPr lang="en-GB" sz="2400" b="1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DE532E1-5DE3-5CAF-1B9C-8626D54247B7}"/>
                  </a:ext>
                </a:extLst>
              </p:cNvPr>
              <p:cNvSpPr txBox="1"/>
              <p:nvPr/>
            </p:nvSpPr>
            <p:spPr>
              <a:xfrm>
                <a:off x="652371" y="4768158"/>
                <a:ext cx="106208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We can find the hyperparameters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GB" dirty="0"/>
                  <a:t>, and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dirty="0"/>
                  <a:t> using a </a:t>
                </a:r>
                <a:r>
                  <a:rPr lang="en-GB" b="1" dirty="0">
                    <a:solidFill>
                      <a:srgbClr val="C00000"/>
                    </a:solidFill>
                  </a:rPr>
                  <a:t>concept-annotated validation set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DE532E1-5DE3-5CAF-1B9C-8626D54247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71" y="4768158"/>
                <a:ext cx="10620855" cy="369332"/>
              </a:xfrm>
              <a:prstGeom prst="rect">
                <a:avLst/>
              </a:prstGeom>
              <a:blipFill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Google Shape;145;p19">
            <a:extLst>
              <a:ext uri="{FF2B5EF4-FFF2-40B4-BE49-F238E27FC236}">
                <a16:creationId xmlns:a16="http://schemas.microsoft.com/office/drawing/2014/main" id="{E36A6FA5-3851-6416-09B7-951A7338AFE7}"/>
              </a:ext>
            </a:extLst>
          </p:cNvPr>
          <p:cNvSpPr txBox="1">
            <a:spLocks/>
          </p:cNvSpPr>
          <p:nvPr/>
        </p:nvSpPr>
        <p:spPr>
          <a:xfrm>
            <a:off x="0" y="7578"/>
            <a:ext cx="12192000" cy="6858000"/>
          </a:xfrm>
          <a:prstGeom prst="rect">
            <a:avLst/>
          </a:prstGeom>
          <a:solidFill>
            <a:srgbClr val="C9D3D7">
              <a:alpha val="8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rcellus SC"/>
              <a:buNone/>
              <a:defRPr sz="2800" b="0" i="0" u="none" strike="noStrike" cap="none">
                <a:solidFill>
                  <a:srgbClr val="000000"/>
                </a:solidFill>
                <a:latin typeface="Marcellus SC"/>
                <a:ea typeface="Marcellus SC"/>
                <a:cs typeface="Marcellus SC"/>
                <a:sym typeface="Marcellus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GB" sz="2000" b="1" i="1" noProof="0" dirty="0">
              <a:solidFill>
                <a:srgbClr val="C00000"/>
              </a:solidFill>
            </a:endParaRPr>
          </a:p>
        </p:txBody>
      </p:sp>
      <p:sp>
        <p:nvSpPr>
          <p:cNvPr id="7" name="Google Shape;145;p19">
            <a:extLst>
              <a:ext uri="{FF2B5EF4-FFF2-40B4-BE49-F238E27FC236}">
                <a16:creationId xmlns:a16="http://schemas.microsoft.com/office/drawing/2014/main" id="{4EDAE7D7-AE7D-1C60-8305-D2485B9C2FA2}"/>
              </a:ext>
            </a:extLst>
          </p:cNvPr>
          <p:cNvSpPr txBox="1">
            <a:spLocks/>
          </p:cNvSpPr>
          <p:nvPr/>
        </p:nvSpPr>
        <p:spPr>
          <a:xfrm>
            <a:off x="415600" y="2266042"/>
            <a:ext cx="11360800" cy="234107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rcellus SC"/>
              <a:buNone/>
              <a:defRPr sz="2800" b="0" i="0" u="none" strike="noStrike" cap="none">
                <a:solidFill>
                  <a:srgbClr val="000000"/>
                </a:solidFill>
                <a:latin typeface="Marcellus SC"/>
                <a:ea typeface="Marcellus SC"/>
                <a:cs typeface="Marcellus SC"/>
                <a:sym typeface="Marcellus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700" b="1" i="1" noProof="0" dirty="0">
                <a:solidFill>
                  <a:srgbClr val="C00000"/>
                </a:solidFill>
                <a:latin typeface="+mn-lt"/>
              </a:rPr>
              <a:t>Can we do any better than this? Can we avoid the </a:t>
            </a:r>
            <a:r>
              <a:rPr lang="en-GB" sz="2700" b="1" i="1" dirty="0">
                <a:solidFill>
                  <a:srgbClr val="C00000"/>
                </a:solidFill>
                <a:latin typeface="+mn-lt"/>
              </a:rPr>
              <a:t>need for calculating computationally expensive </a:t>
            </a:r>
            <a:r>
              <a:rPr lang="en-GB" sz="2700" b="1" i="1" noProof="0" dirty="0">
                <a:solidFill>
                  <a:srgbClr val="C00000"/>
                </a:solidFill>
                <a:latin typeface="+mn-lt"/>
              </a:rPr>
              <a:t>scores all concepts?</a:t>
            </a:r>
          </a:p>
        </p:txBody>
      </p:sp>
    </p:spTree>
    <p:extLst>
      <p:ext uri="{BB962C8B-B14F-4D97-AF65-F5344CB8AC3E}">
        <p14:creationId xmlns:p14="http://schemas.microsoft.com/office/powerpoint/2010/main" val="396361585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ACAB8-9CAF-777B-0DD0-C86E4CE50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B4E5E-EEA3-DBEA-B91F-EDEDCDBA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insight #1: training-time incentives</a:t>
            </a:r>
          </a:p>
        </p:txBody>
      </p:sp>
      <p:sp>
        <p:nvSpPr>
          <p:cNvPr id="16" name="Google Shape;153;p20">
            <a:extLst>
              <a:ext uri="{FF2B5EF4-FFF2-40B4-BE49-F238E27FC236}">
                <a16:creationId xmlns:a16="http://schemas.microsoft.com/office/drawing/2014/main" id="{E5E7735A-DE1D-1F3B-25DE-CC2380D70994}"/>
              </a:ext>
            </a:extLst>
          </p:cNvPr>
          <p:cNvSpPr txBox="1"/>
          <p:nvPr/>
        </p:nvSpPr>
        <p:spPr>
          <a:xfrm>
            <a:off x="412327" y="5427850"/>
            <a:ext cx="10797539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noProof="0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During training</a:t>
            </a:r>
            <a:r>
              <a:rPr lang="en-GB" noProof="0" dirty="0">
                <a:ea typeface="Marcellus SC"/>
                <a:cs typeface="Marcellus SC"/>
                <a:sym typeface="Marcellus SC"/>
              </a:rPr>
              <a:t>, concept-based models are </a:t>
            </a:r>
            <a:r>
              <a:rPr lang="en-GB" b="1" noProof="0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not even aware </a:t>
            </a:r>
            <a:r>
              <a:rPr lang="en-GB" noProof="0" dirty="0">
                <a:ea typeface="Marcellus SC"/>
                <a:cs typeface="Marcellus SC"/>
                <a:sym typeface="Marcellus SC"/>
              </a:rPr>
              <a:t>they may be intervened on!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A633340-9EA9-F56E-780A-1BBB1D56665B}"/>
              </a:ext>
            </a:extLst>
          </p:cNvPr>
          <p:cNvSpPr>
            <a:spLocks noChangeAspect="1"/>
          </p:cNvSpPr>
          <p:nvPr/>
        </p:nvSpPr>
        <p:spPr>
          <a:xfrm>
            <a:off x="3132667" y="3110916"/>
            <a:ext cx="2146171" cy="214617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noProof="0" dirty="0">
                <a:solidFill>
                  <a:schemeClr val="tx1"/>
                </a:solidFill>
              </a:rPr>
              <a:t>Predict task labels from a set of </a:t>
            </a:r>
            <a:r>
              <a:rPr lang="en-GB" sz="1400" b="1" noProof="0" dirty="0">
                <a:solidFill>
                  <a:schemeClr val="tx1"/>
                </a:solidFill>
              </a:rPr>
              <a:t>entirely predicted concepts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B2FAC83-6D75-A7A3-435F-831E57FED701}"/>
              </a:ext>
            </a:extLst>
          </p:cNvPr>
          <p:cNvSpPr>
            <a:spLocks noChangeAspect="1"/>
          </p:cNvSpPr>
          <p:nvPr/>
        </p:nvSpPr>
        <p:spPr>
          <a:xfrm>
            <a:off x="6208814" y="3122199"/>
            <a:ext cx="2168384" cy="216838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noProof="0" dirty="0">
                <a:solidFill>
                  <a:schemeClr val="tx1"/>
                </a:solidFill>
              </a:rPr>
              <a:t>Predict task labels from a set of concepts where </a:t>
            </a:r>
            <a:r>
              <a:rPr lang="en-GB" sz="1400" b="1" noProof="0" dirty="0">
                <a:solidFill>
                  <a:schemeClr val="tx1"/>
                </a:solidFill>
              </a:rPr>
              <a:t>some are ground-truth </a:t>
            </a:r>
            <a:r>
              <a:rPr lang="en-GB" sz="1400" noProof="0" dirty="0">
                <a:solidFill>
                  <a:schemeClr val="tx1"/>
                </a:solidFill>
              </a:rPr>
              <a:t>labels and others are predicted</a:t>
            </a:r>
          </a:p>
        </p:txBody>
      </p:sp>
      <p:sp>
        <p:nvSpPr>
          <p:cNvPr id="19" name="Google Shape;153;p20">
            <a:extLst>
              <a:ext uri="{FF2B5EF4-FFF2-40B4-BE49-F238E27FC236}">
                <a16:creationId xmlns:a16="http://schemas.microsoft.com/office/drawing/2014/main" id="{3D43FCD2-B8B4-C0ED-FD1B-ED9D9BD64551}"/>
              </a:ext>
            </a:extLst>
          </p:cNvPr>
          <p:cNvSpPr txBox="1"/>
          <p:nvPr/>
        </p:nvSpPr>
        <p:spPr>
          <a:xfrm>
            <a:off x="3132667" y="2639508"/>
            <a:ext cx="2146171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ea typeface="Marcellus SC"/>
                <a:cs typeface="Marcellus SC"/>
                <a:sym typeface="Marcellus SC"/>
              </a:rPr>
              <a:t>Train-time</a:t>
            </a:r>
          </a:p>
        </p:txBody>
      </p:sp>
      <p:sp>
        <p:nvSpPr>
          <p:cNvPr id="20" name="Google Shape;153;p20">
            <a:extLst>
              <a:ext uri="{FF2B5EF4-FFF2-40B4-BE49-F238E27FC236}">
                <a16:creationId xmlns:a16="http://schemas.microsoft.com/office/drawing/2014/main" id="{3072CDA1-8FA8-F59B-BE95-31675D18E423}"/>
              </a:ext>
            </a:extLst>
          </p:cNvPr>
          <p:cNvSpPr txBox="1"/>
          <p:nvPr/>
        </p:nvSpPr>
        <p:spPr>
          <a:xfrm>
            <a:off x="6208814" y="2639508"/>
            <a:ext cx="2168384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noProof="0" dirty="0">
                <a:ea typeface="Marcellus SC"/>
                <a:cs typeface="Marcellus SC"/>
                <a:sym typeface="Marcellus SC"/>
              </a:rPr>
              <a:t>Test-time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Google Shape;153;p20">
                <a:extLst>
                  <a:ext uri="{FF2B5EF4-FFF2-40B4-BE49-F238E27FC236}">
                    <a16:creationId xmlns:a16="http://schemas.microsoft.com/office/drawing/2014/main" id="{372418E7-AD39-51AC-C069-0E061E53FBFF}"/>
                  </a:ext>
                </a:extLst>
              </p:cNvPr>
              <p:cNvSpPr txBox="1"/>
              <p:nvPr/>
            </p:nvSpPr>
            <p:spPr>
              <a:xfrm>
                <a:off x="5278838" y="3709818"/>
                <a:ext cx="896819" cy="677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1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Marcellus SC"/>
                          <a:sym typeface="Marcellus SC"/>
                        </a:rPr>
                        <m:t>≠</m:t>
                      </m:r>
                    </m:oMath>
                  </m:oMathPara>
                </a14:m>
                <a:endParaRPr lang="en-GB" sz="3200" b="1" noProof="0" dirty="0">
                  <a:ea typeface="Marcellus SC"/>
                  <a:cs typeface="Marcellus SC"/>
                  <a:sym typeface="Marcellus SC"/>
                </a:endParaRPr>
              </a:p>
            </p:txBody>
          </p:sp>
        </mc:Choice>
        <mc:Fallback xmlns="">
          <p:sp>
            <p:nvSpPr>
              <p:cNvPr id="21" name="Google Shape;153;p20">
                <a:extLst>
                  <a:ext uri="{FF2B5EF4-FFF2-40B4-BE49-F238E27FC236}">
                    <a16:creationId xmlns:a16="http://schemas.microsoft.com/office/drawing/2014/main" id="{372418E7-AD39-51AC-C069-0E061E53FB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8838" y="3709818"/>
                <a:ext cx="896819" cy="6770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Google Shape;153;p20">
            <a:extLst>
              <a:ext uri="{FF2B5EF4-FFF2-40B4-BE49-F238E27FC236}">
                <a16:creationId xmlns:a16="http://schemas.microsoft.com/office/drawing/2014/main" id="{F279EDCD-B28F-27D9-F163-8F0CF816A651}"/>
              </a:ext>
            </a:extLst>
          </p:cNvPr>
          <p:cNvSpPr txBox="1"/>
          <p:nvPr/>
        </p:nvSpPr>
        <p:spPr>
          <a:xfrm>
            <a:off x="647996" y="1502948"/>
            <a:ext cx="1056187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noProof="0" dirty="0">
                <a:ea typeface="Marcellus SC"/>
                <a:cs typeface="Marcellus SC"/>
                <a:sym typeface="Marcellus SC"/>
              </a:rPr>
              <a:t>There is a disconnect between how CBMs are trained and how they are used at test-time when they are intervened on</a:t>
            </a:r>
          </a:p>
        </p:txBody>
      </p:sp>
      <p:sp>
        <p:nvSpPr>
          <p:cNvPr id="3" name="Google Shape;153;p20">
            <a:extLst>
              <a:ext uri="{FF2B5EF4-FFF2-40B4-BE49-F238E27FC236}">
                <a16:creationId xmlns:a16="http://schemas.microsoft.com/office/drawing/2014/main" id="{BD049B28-D7EC-6559-65A7-D3A0335B4519}"/>
              </a:ext>
            </a:extLst>
          </p:cNvPr>
          <p:cNvSpPr txBox="1"/>
          <p:nvPr/>
        </p:nvSpPr>
        <p:spPr>
          <a:xfrm>
            <a:off x="412327" y="5855989"/>
            <a:ext cx="10797539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noProof="0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During testing</a:t>
            </a:r>
            <a:r>
              <a:rPr lang="en-GB" noProof="0" dirty="0">
                <a:ea typeface="Marcellus SC"/>
                <a:cs typeface="Marcellus SC"/>
                <a:sym typeface="Marcellus SC"/>
              </a:rPr>
              <a:t>, concept interventions may lead to </a:t>
            </a:r>
            <a:r>
              <a:rPr lang="en-GB" b="1" noProof="0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out-</a:t>
            </a:r>
            <a:r>
              <a:rPr lang="en-GB" b="1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of-distribution bottlenecks </a:t>
            </a:r>
            <a:r>
              <a:rPr lang="en-GB" dirty="0">
                <a:ea typeface="Marcellus SC"/>
                <a:cs typeface="Marcellus SC"/>
                <a:sym typeface="Marcellus SC"/>
              </a:rPr>
              <a:t>for a CBM!</a:t>
            </a:r>
            <a:endParaRPr lang="en-GB" noProof="0" dirty="0">
              <a:solidFill>
                <a:srgbClr val="C00000"/>
              </a:solidFill>
              <a:ea typeface="Marcellus SC"/>
              <a:cs typeface="Marcellus SC"/>
              <a:sym typeface="Marcellus S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A55EA6-56C1-5FED-6824-8363EA612F76}"/>
              </a:ext>
            </a:extLst>
          </p:cNvPr>
          <p:cNvSpPr txBox="1"/>
          <p:nvPr/>
        </p:nvSpPr>
        <p:spPr>
          <a:xfrm>
            <a:off x="652371" y="6332538"/>
            <a:ext cx="1062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Espinosa Zarlenga et al. "Learning to receive help: Intervention-aware concept embedding models."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(2023)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81883F-5ABF-C8AB-0C7A-6875187E4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5232" y="5746475"/>
            <a:ext cx="914395" cy="9233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A376A-DDDA-A74E-B2F7-4694A342F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9152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260C4-7168-631A-5A86-BDCD14727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0668D-9C12-008C-8CEB-6C494CDF0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insight #2: useful </a:t>
            </a:r>
            <a:r>
              <a:rPr lang="en-GB" dirty="0"/>
              <a:t>training </a:t>
            </a:r>
            <a:r>
              <a:rPr lang="en-GB" noProof="0" dirty="0"/>
              <a:t>feedback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CE20C4-2993-3FB9-1E53-5A98CAB63A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44"/>
          <a:stretch/>
        </p:blipFill>
        <p:spPr>
          <a:xfrm>
            <a:off x="2901950" y="2973295"/>
            <a:ext cx="6388100" cy="452089"/>
          </a:xfrm>
          <a:prstGeom prst="rect">
            <a:avLst/>
          </a:prstGeom>
        </p:spPr>
      </p:pic>
      <p:sp>
        <p:nvSpPr>
          <p:cNvPr id="4" name="Google Shape;153;p20">
            <a:extLst>
              <a:ext uri="{FF2B5EF4-FFF2-40B4-BE49-F238E27FC236}">
                <a16:creationId xmlns:a16="http://schemas.microsoft.com/office/drawing/2014/main" id="{7E3FF4F0-4A5F-0492-09A1-5ADC7323746E}"/>
              </a:ext>
            </a:extLst>
          </p:cNvPr>
          <p:cNvSpPr txBox="1"/>
          <p:nvPr/>
        </p:nvSpPr>
        <p:spPr>
          <a:xfrm>
            <a:off x="652370" y="5049488"/>
            <a:ext cx="10860075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noProof="0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This is feedback we have at training time and can use to learn an intervention policy!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7986B1-E1ED-4369-80FF-62D25B8D3DEA}"/>
              </a:ext>
            </a:extLst>
          </p:cNvPr>
          <p:cNvSpPr txBox="1"/>
          <p:nvPr/>
        </p:nvSpPr>
        <p:spPr>
          <a:xfrm>
            <a:off x="652371" y="3662813"/>
            <a:ext cx="10620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noProof="0" dirty="0">
                <a:solidFill>
                  <a:srgbClr val="0070C0"/>
                </a:solidFill>
              </a:rPr>
              <a:t>(</a:t>
            </a:r>
            <a:r>
              <a:rPr lang="en-GB" sz="1600" b="1" noProof="0" dirty="0">
                <a:solidFill>
                  <a:srgbClr val="0070C0"/>
                </a:solidFill>
              </a:rPr>
              <a:t>Translation</a:t>
            </a:r>
            <a:r>
              <a:rPr lang="en-GB" sz="1600" noProof="0" dirty="0">
                <a:solidFill>
                  <a:srgbClr val="0070C0"/>
                </a:solidFill>
              </a:rPr>
              <a:t>: Attempt every intervention and select that one maximises the ground truth label’s confidence)</a:t>
            </a:r>
          </a:p>
        </p:txBody>
      </p:sp>
      <p:sp>
        <p:nvSpPr>
          <p:cNvPr id="7" name="Google Shape;153;p20">
            <a:extLst>
              <a:ext uri="{FF2B5EF4-FFF2-40B4-BE49-F238E27FC236}">
                <a16:creationId xmlns:a16="http://schemas.microsoft.com/office/drawing/2014/main" id="{5EABA096-6137-6A8B-45DD-A66D37044335}"/>
              </a:ext>
            </a:extLst>
          </p:cNvPr>
          <p:cNvSpPr txBox="1"/>
          <p:nvPr/>
        </p:nvSpPr>
        <p:spPr>
          <a:xfrm>
            <a:off x="652371" y="1508464"/>
            <a:ext cx="10620855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noProof="0" dirty="0">
                <a:ea typeface="Marcellus SC"/>
                <a:cs typeface="Marcellus SC"/>
                <a:sym typeface="Marcellus SC"/>
              </a:rPr>
              <a:t>If we know all task and concept labels, we can compute the optimal greedy concept intervention: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7EB9DD-574D-8ECA-7653-B7A57A6FFE67}"/>
              </a:ext>
            </a:extLst>
          </p:cNvPr>
          <p:cNvSpPr txBox="1"/>
          <p:nvPr/>
        </p:nvSpPr>
        <p:spPr>
          <a:xfrm>
            <a:off x="652371" y="6332538"/>
            <a:ext cx="1062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Espinosa Zarlenga et al. "Learning to receive help: Intervention-aware concept embedding models."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(2023)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5F4432-0EE3-E617-B9E8-443C78B46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5232" y="5746475"/>
            <a:ext cx="914395" cy="92330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AF3E5-ACF6-3CD1-0162-F2EB53320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0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F52E4-B862-59F4-6BC2-590947CB8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3CBFC5E-C3A5-F18C-E12D-9371FA22A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232" y="5746475"/>
            <a:ext cx="914395" cy="923301"/>
          </a:xfrm>
          <a:prstGeom prst="rect">
            <a:avLst/>
          </a:prstGeom>
        </p:spPr>
      </p:pic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B7F76718-7A7A-A4CD-740D-0F3DD56EC89C}"/>
              </a:ext>
            </a:extLst>
          </p:cNvPr>
          <p:cNvSpPr>
            <a:spLocks noChangeAspect="1"/>
          </p:cNvSpPr>
          <p:nvPr/>
        </p:nvSpPr>
        <p:spPr>
          <a:xfrm>
            <a:off x="3475292" y="4460434"/>
            <a:ext cx="366479" cy="3664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00D4F963-5C5F-F910-4ABE-2BFAB3FD06B7}"/>
              </a:ext>
            </a:extLst>
          </p:cNvPr>
          <p:cNvSpPr>
            <a:spLocks noChangeAspect="1"/>
          </p:cNvSpPr>
          <p:nvPr/>
        </p:nvSpPr>
        <p:spPr>
          <a:xfrm>
            <a:off x="4864340" y="4451858"/>
            <a:ext cx="366479" cy="3664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F62BD617-0E69-B27B-2C7B-A53FD47F70C7}"/>
              </a:ext>
            </a:extLst>
          </p:cNvPr>
          <p:cNvSpPr>
            <a:spLocks noChangeAspect="1"/>
          </p:cNvSpPr>
          <p:nvPr/>
        </p:nvSpPr>
        <p:spPr>
          <a:xfrm>
            <a:off x="6806793" y="4460434"/>
            <a:ext cx="366479" cy="3664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89B1A1C9-4AE3-EB4C-2622-EB7879A99595}"/>
              </a:ext>
            </a:extLst>
          </p:cNvPr>
          <p:cNvSpPr>
            <a:spLocks noChangeAspect="1"/>
          </p:cNvSpPr>
          <p:nvPr/>
        </p:nvSpPr>
        <p:spPr>
          <a:xfrm>
            <a:off x="8150029" y="4469341"/>
            <a:ext cx="366479" cy="3664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C73A6A-FF7B-EAA1-DCF6-7C17E61D5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sz="2600" noProof="0" dirty="0"/>
              <a:t>insight #3: interventions can be differentiable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53;p20">
                <a:extLst>
                  <a:ext uri="{FF2B5EF4-FFF2-40B4-BE49-F238E27FC236}">
                    <a16:creationId xmlns:a16="http://schemas.microsoft.com/office/drawing/2014/main" id="{A0B0D6CD-1DD1-F91B-785B-1CBB920684E8}"/>
                  </a:ext>
                </a:extLst>
              </p:cNvPr>
              <p:cNvSpPr txBox="1"/>
              <p:nvPr/>
            </p:nvSpPr>
            <p:spPr>
              <a:xfrm>
                <a:off x="804771" y="1508464"/>
                <a:ext cx="10620855" cy="10581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lvl="0"/>
                <a:r>
                  <a:rPr lang="en-GB" sz="2800" noProof="0" dirty="0">
                    <a:ea typeface="Marcellus SC"/>
                    <a:cs typeface="Marcellus SC"/>
                    <a:sym typeface="Marcellus SC"/>
                  </a:rPr>
                  <a:t>When modelling concepts as being a </a:t>
                </a:r>
                <a:r>
                  <a:rPr lang="en-GB" sz="2800" b="1" noProof="0" dirty="0">
                    <a:solidFill>
                      <a:srgbClr val="C00000"/>
                    </a:solidFill>
                    <a:ea typeface="Marcellus SC"/>
                    <a:cs typeface="Marcellus SC"/>
                    <a:sym typeface="Marcellus SC"/>
                  </a:rPr>
                  <a:t>mixture of two learnable embeddings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800" b="1" i="1" noProof="0" smtClean="0">
                            <a:latin typeface="Cambria Math" panose="02040503050406030204" pitchFamily="18" charset="0"/>
                            <a:sym typeface="Marcellus SC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800" b="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sym typeface="Marcellus SC"/>
                              </a:rPr>
                            </m:ctrlPr>
                          </m:sSubSupPr>
                          <m:e>
                            <m:r>
                              <a:rPr lang="en-US" sz="2800" b="1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sym typeface="Marcellus SC"/>
                              </a:rPr>
                              <m:t>𝒄</m:t>
                            </m:r>
                          </m:e>
                          <m:sub>
                            <m:r>
                              <a:rPr lang="en-US" sz="2800" b="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sym typeface="Marcellus SC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800" b="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sym typeface="Marcellus SC"/>
                              </a:rPr>
                              <m:t>+ </m:t>
                            </m:r>
                          </m:sup>
                        </m:sSubSup>
                        <m:r>
                          <a:rPr lang="en-US" sz="2800" b="1" i="1" noProof="0" smtClean="0">
                            <a:latin typeface="Cambria Math" panose="02040503050406030204" pitchFamily="18" charset="0"/>
                            <a:sym typeface="Marcellus SC"/>
                          </a:rPr>
                          <m:t>,</m:t>
                        </m:r>
                        <m:sSubSup>
                          <m:sSubSupPr>
                            <m:ctrlP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Marcellus SC"/>
                              </a:rPr>
                            </m:ctrlPr>
                          </m:sSubSupPr>
                          <m:e>
                            <m: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Marcellus SC"/>
                              </a:rPr>
                              <m:t>𝒄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Marcellus SC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Marcellus SC"/>
                              </a:rPr>
                              <m:t>−</m:t>
                            </m:r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Marcellus SC"/>
                              </a:rPr>
                              <m:t> 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GB" sz="2800" noProof="0" dirty="0">
                    <a:ea typeface="Marcellus SC"/>
                    <a:cs typeface="Marcellus SC"/>
                    <a:sym typeface="Marcellus SC"/>
                  </a:rPr>
                  <a:t> as in CEMs, </a:t>
                </a:r>
                <a:r>
                  <a:rPr lang="en-GB" sz="2800" b="1" noProof="0" dirty="0">
                    <a:solidFill>
                      <a:srgbClr val="C00000"/>
                    </a:solidFill>
                    <a:ea typeface="Marcellus SC"/>
                    <a:cs typeface="Marcellus SC"/>
                    <a:sym typeface="Marcellus SC"/>
                  </a:rPr>
                  <a:t>interventions are differentiable</a:t>
                </a:r>
                <a:r>
                  <a:rPr lang="en-GB" sz="2800" noProof="0" dirty="0">
                    <a:ea typeface="Marcellus SC"/>
                    <a:cs typeface="Marcellus SC"/>
                    <a:sym typeface="Marcellus SC"/>
                  </a:rPr>
                  <a:t>:</a:t>
                </a:r>
              </a:p>
            </p:txBody>
          </p:sp>
        </mc:Choice>
        <mc:Fallback xmlns="">
          <p:sp>
            <p:nvSpPr>
              <p:cNvPr id="7" name="Google Shape;153;p20">
                <a:extLst>
                  <a:ext uri="{FF2B5EF4-FFF2-40B4-BE49-F238E27FC236}">
                    <a16:creationId xmlns:a16="http://schemas.microsoft.com/office/drawing/2014/main" id="{A0B0D6CD-1DD1-F91B-785B-1CBB92068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771" y="1508464"/>
                <a:ext cx="10620855" cy="1058145"/>
              </a:xfrm>
              <a:prstGeom prst="rect">
                <a:avLst/>
              </a:prstGeom>
              <a:blipFill>
                <a:blip r:embed="rId4"/>
                <a:stretch>
                  <a:fillRect l="-1148" t="-1149" b="-114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Google Shape;153;p20">
                <a:extLst>
                  <a:ext uri="{FF2B5EF4-FFF2-40B4-BE49-F238E27FC236}">
                    <a16:creationId xmlns:a16="http://schemas.microsoft.com/office/drawing/2014/main" id="{3EB5EAA6-E548-A167-B2A7-6112873ACCC3}"/>
                  </a:ext>
                </a:extLst>
              </p:cNvPr>
              <p:cNvSpPr txBox="1"/>
              <p:nvPr/>
            </p:nvSpPr>
            <p:spPr>
              <a:xfrm>
                <a:off x="918775" y="3062526"/>
                <a:ext cx="10354450" cy="498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noProof="0" smtClean="0"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2000" b="1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accPr>
                            <m:e>
                              <m:r>
                                <a:rPr lang="en-GB" sz="2000" b="1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𝒄</m:t>
                              </m:r>
                            </m:e>
                          </m:acc>
                        </m:e>
                        <m:sub>
                          <m:r>
                            <a:rPr lang="en-GB" sz="2000" b="1" i="1" noProof="0" smtClean="0"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𝒊</m:t>
                          </m:r>
                        </m:sub>
                      </m:sSub>
                      <m:r>
                        <a:rPr lang="en-GB" sz="2000" b="0" i="1" noProof="0" smtClean="0">
                          <a:latin typeface="Cambria Math" panose="02040503050406030204" pitchFamily="18" charset="0"/>
                          <a:ea typeface="Marcellus SC"/>
                          <a:cs typeface="Marcellus SC"/>
                          <a:sym typeface="Marcellus SC"/>
                        </a:rPr>
                        <m:t> ≔</m:t>
                      </m:r>
                      <m:acc>
                        <m:accPr>
                          <m:chr m:val="̂"/>
                          <m:ctrlPr>
                            <a:rPr lang="en-GB" sz="2000" i="1"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sSubSup>
                        <m:sSubSupPr>
                          <m:ctrlPr>
                            <a:rPr lang="en-GB" sz="2000" b="1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GB" sz="2000" b="1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accPr>
                            <m:e>
                              <m:r>
                                <a:rPr lang="en-GB" sz="2000" b="1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𝒄</m:t>
                              </m:r>
                            </m:e>
                          </m:acc>
                        </m:e>
                        <m:sub>
                          <m:r>
                            <a:rPr lang="en-GB" sz="2000" b="1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𝒊</m:t>
                          </m:r>
                        </m:sub>
                        <m:sup>
                          <m:r>
                            <a:rPr lang="en-GB" sz="2000" b="1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+</m:t>
                          </m:r>
                        </m:sup>
                      </m:sSubSup>
                      <m:r>
                        <a:rPr lang="en-GB" sz="2000" b="1" i="1" noProof="0" smtClean="0">
                          <a:latin typeface="Cambria Math" panose="02040503050406030204" pitchFamily="18" charset="0"/>
                          <a:ea typeface="Marcellus SC"/>
                          <a:cs typeface="Marcellus SC"/>
                          <a:sym typeface="Marcellus SC"/>
                        </a:rPr>
                        <m:t>+</m:t>
                      </m:r>
                      <m:d>
                        <m:dPr>
                          <m:ctrlPr>
                            <a:rPr lang="en-GB" sz="2000" i="1" noProof="0" smtClean="0"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dPr>
                        <m:e>
                          <m:r>
                            <a:rPr lang="en-GB" sz="2000" b="0" i="1" noProof="0" smtClean="0"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1 −</m:t>
                          </m:r>
                          <m:acc>
                            <m:accPr>
                              <m:chr m:val="̂"/>
                              <m:ctrlPr>
                                <a:rPr lang="en-GB" sz="2000" i="1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GB" sz="2000" i="1" noProof="0" smtClean="0">
                          <a:latin typeface="Cambria Math" panose="02040503050406030204" pitchFamily="18" charset="0"/>
                          <a:ea typeface="Marcellus SC"/>
                          <a:cs typeface="Marcellus SC"/>
                          <a:sym typeface="Marcellus SC"/>
                        </a:rPr>
                        <m:t> </m:t>
                      </m:r>
                      <m:sSubSup>
                        <m:sSubSupPr>
                          <m:ctrlPr>
                            <a:rPr lang="en-GB" sz="2000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GB" sz="2000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accPr>
                            <m:e>
                              <m:r>
                                <a:rPr lang="en-GB" sz="2000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𝒄</m:t>
                              </m:r>
                            </m:e>
                          </m:acc>
                        </m:e>
                        <m:sub>
                          <m:r>
                            <a:rPr lang="en-GB" sz="2000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𝒊</m:t>
                          </m:r>
                        </m:sub>
                        <m:sup>
                          <m:r>
                            <a:rPr lang="en-GB" sz="2000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GB" sz="2000" b="1" noProof="0" dirty="0">
                  <a:latin typeface="Marcellus SC"/>
                  <a:ea typeface="Marcellus SC"/>
                  <a:cs typeface="Marcellus SC"/>
                  <a:sym typeface="Marcellus SC"/>
                </a:endParaRPr>
              </a:p>
            </p:txBody>
          </p:sp>
        </mc:Choice>
        <mc:Fallback xmlns="">
          <p:sp>
            <p:nvSpPr>
              <p:cNvPr id="8" name="Google Shape;153;p20">
                <a:extLst>
                  <a:ext uri="{FF2B5EF4-FFF2-40B4-BE49-F238E27FC236}">
                    <a16:creationId xmlns:a16="http://schemas.microsoft.com/office/drawing/2014/main" id="{3EB5EAA6-E548-A167-B2A7-6112873AC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775" y="3062526"/>
                <a:ext cx="10354450" cy="4985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370161E-83D6-FE69-70F7-ABE316F4BC62}"/>
              </a:ext>
            </a:extLst>
          </p:cNvPr>
          <p:cNvSpPr txBox="1"/>
          <p:nvPr/>
        </p:nvSpPr>
        <p:spPr>
          <a:xfrm>
            <a:off x="804772" y="2661920"/>
            <a:ext cx="10468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>
                    <a:lumMod val="65000"/>
                  </a:schemeClr>
                </a:solidFill>
              </a:rPr>
              <a:t>Original Embedding Construction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6BABFA-FE07-C961-3A3A-89C9C11FBE07}"/>
              </a:ext>
            </a:extLst>
          </p:cNvPr>
          <p:cNvSpPr txBox="1"/>
          <p:nvPr/>
        </p:nvSpPr>
        <p:spPr>
          <a:xfrm>
            <a:off x="804772" y="3896374"/>
            <a:ext cx="10468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>
                    <a:lumMod val="65000"/>
                  </a:schemeClr>
                </a:solidFill>
              </a:rPr>
              <a:t>Intervened Embedding 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Google Shape;153;p20">
                <a:extLst>
                  <a:ext uri="{FF2B5EF4-FFF2-40B4-BE49-F238E27FC236}">
                    <a16:creationId xmlns:a16="http://schemas.microsoft.com/office/drawing/2014/main" id="{49B602E9-1AA2-C48C-14A1-81ED1B1790F8}"/>
                  </a:ext>
                </a:extLst>
              </p:cNvPr>
              <p:cNvSpPr txBox="1"/>
              <p:nvPr/>
            </p:nvSpPr>
            <p:spPr>
              <a:xfrm>
                <a:off x="790101" y="4351997"/>
                <a:ext cx="10620854" cy="5320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noProof="0" smtClean="0"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2000" b="1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accPr>
                            <m:e>
                              <m:r>
                                <a:rPr lang="en-GB" sz="2000" b="1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𝒄</m:t>
                              </m:r>
                            </m:e>
                          </m:acc>
                        </m:e>
                        <m:sub>
                          <m:r>
                            <a:rPr lang="en-GB" sz="2000" b="1" i="1" noProof="0" smtClean="0"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𝒊</m:t>
                          </m:r>
                        </m:sub>
                      </m:sSub>
                      <m:r>
                        <a:rPr lang="en-GB" sz="2000" b="0" i="1" noProof="0" smtClean="0">
                          <a:latin typeface="Cambria Math" panose="02040503050406030204" pitchFamily="18" charset="0"/>
                          <a:ea typeface="Marcellus SC"/>
                          <a:cs typeface="Marcellus SC"/>
                          <a:sym typeface="Marcellus SC"/>
                        </a:rPr>
                        <m:t> ≔</m:t>
                      </m:r>
                      <m:d>
                        <m:dPr>
                          <m:ctrlPr>
                            <a:rPr lang="en-GB" sz="2000" b="0" i="1" noProof="0" smtClean="0"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000" b="0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sSubPr>
                            <m:e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000" b="0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sSubPr>
                            <m:e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000" b="0" i="1" noProof="0" smtClean="0"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+</m:t>
                          </m:r>
                          <m:d>
                            <m:dPr>
                              <m:ctrlPr>
                                <a:rPr lang="en-GB" sz="2000" b="0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dPr>
                            <m:e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1 −</m:t>
                              </m:r>
                              <m:sSub>
                                <m:sSubPr>
                                  <m:ctrlPr>
                                    <a:rPr lang="en-GB" sz="2000" b="0" i="1" noProof="0" smtClean="0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0" i="1" noProof="0" smtClean="0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GB" sz="2000" b="0" i="1" noProof="0" smtClean="0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GB" sz="2000" b="0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GB" sz="2000" b="0" i="1" noProof="0" smtClean="0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0" i="1" noProof="0" smtClean="0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GB" sz="2000" b="0" i="1" noProof="0" smtClean="0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GB" sz="2000" b="0" i="1" noProof="0" smtClean="0">
                          <a:latin typeface="Cambria Math" panose="02040503050406030204" pitchFamily="18" charset="0"/>
                          <a:ea typeface="Marcellus SC"/>
                          <a:cs typeface="Marcellus SC"/>
                          <a:sym typeface="Marcellus SC"/>
                        </a:rPr>
                        <m:t> </m:t>
                      </m:r>
                      <m:sSubSup>
                        <m:sSubSupPr>
                          <m:ctrlPr>
                            <a:rPr lang="en-GB" sz="2000" b="1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GB" sz="2000" b="1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accPr>
                            <m:e>
                              <m:r>
                                <a:rPr lang="en-GB" sz="2000" b="1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𝒄</m:t>
                              </m:r>
                            </m:e>
                          </m:acc>
                        </m:e>
                        <m:sub>
                          <m:r>
                            <a:rPr lang="en-GB" sz="2000" b="1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𝒊</m:t>
                          </m:r>
                        </m:sub>
                        <m:sup>
                          <m:r>
                            <a:rPr lang="en-GB" sz="2000" b="1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+</m:t>
                          </m:r>
                        </m:sup>
                      </m:sSubSup>
                      <m:r>
                        <a:rPr lang="en-GB" sz="2000" b="1" i="1" noProof="0" smtClean="0">
                          <a:latin typeface="Cambria Math" panose="02040503050406030204" pitchFamily="18" charset="0"/>
                          <a:ea typeface="Marcellus SC"/>
                          <a:cs typeface="Marcellus SC"/>
                          <a:sym typeface="Marcellus SC"/>
                        </a:rPr>
                        <m:t>+</m:t>
                      </m:r>
                      <m:d>
                        <m:dPr>
                          <m:ctrlPr>
                            <a:rPr lang="en-GB" sz="2000" i="1" noProof="0" smtClean="0"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dPr>
                        <m:e>
                          <m:r>
                            <a:rPr lang="en-GB" sz="2000" b="0" i="1" noProof="0" smtClean="0"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1 −</m:t>
                          </m:r>
                          <m:d>
                            <m:dPr>
                              <m:ctrlPr>
                                <a:rPr lang="en-GB" sz="2000" b="0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000" i="1" noProof="0" smtClean="0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 noProof="0" smtClean="0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GB" sz="2000" i="1" noProof="0" smtClean="0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2000" i="1" noProof="0" smtClean="0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 noProof="0" smtClean="0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sz="2000" i="1" noProof="0" smtClean="0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2000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GB" sz="2000" i="1" noProof="0" smtClean="0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</m:ctrlPr>
                                </m:dPr>
                                <m:e>
                                  <m:r>
                                    <a:rPr lang="en-GB" sz="2000" i="1" noProof="0" smtClean="0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  <m:t>1 −</m:t>
                                  </m:r>
                                  <m:sSub>
                                    <m:sSubPr>
                                      <m:ctrlPr>
                                        <a:rPr lang="en-GB" sz="2000" i="1" noProof="0" smtClean="0">
                                          <a:latin typeface="Cambria Math" panose="02040503050406030204" pitchFamily="18" charset="0"/>
                                          <a:ea typeface="Marcellus SC"/>
                                          <a:cs typeface="Marcellus SC"/>
                                          <a:sym typeface="Marcellus SC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000" i="1" noProof="0" smtClean="0">
                                          <a:latin typeface="Cambria Math" panose="02040503050406030204" pitchFamily="18" charset="0"/>
                                          <a:ea typeface="Marcellus SC"/>
                                          <a:cs typeface="Marcellus SC"/>
                                          <a:sym typeface="Marcellus SC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GB" sz="2000" i="1" noProof="0" smtClean="0">
                                          <a:latin typeface="Cambria Math" panose="02040503050406030204" pitchFamily="18" charset="0"/>
                                          <a:ea typeface="Marcellus SC"/>
                                          <a:cs typeface="Marcellus SC"/>
                                          <a:sym typeface="Marcellus SC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GB" sz="2000" b="0" i="1" noProof="0" smtClean="0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GB" sz="2000" i="1" noProof="0" smtClean="0">
                                          <a:latin typeface="Cambria Math" panose="02040503050406030204" pitchFamily="18" charset="0"/>
                                          <a:ea typeface="Marcellus SC"/>
                                          <a:cs typeface="Marcellus SC"/>
                                          <a:sym typeface="Marcellus SC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sz="2000" b="0" i="1" noProof="0" smtClean="0">
                                          <a:latin typeface="Cambria Math" panose="02040503050406030204" pitchFamily="18" charset="0"/>
                                          <a:ea typeface="Marcellus SC"/>
                                          <a:cs typeface="Marcellus SC"/>
                                          <a:sym typeface="Marcellus SC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GB" sz="2000" b="0" i="1" noProof="0" smtClean="0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GB" sz="2000" i="1" noProof="0" smtClean="0">
                          <a:latin typeface="Cambria Math" panose="02040503050406030204" pitchFamily="18" charset="0"/>
                          <a:ea typeface="Marcellus SC"/>
                          <a:cs typeface="Marcellus SC"/>
                          <a:sym typeface="Marcellus SC"/>
                        </a:rPr>
                        <m:t> </m:t>
                      </m:r>
                      <m:sSubSup>
                        <m:sSubSupPr>
                          <m:ctrlPr>
                            <a:rPr lang="en-GB" sz="2000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GB" sz="2000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accPr>
                            <m:e>
                              <m:r>
                                <a:rPr lang="en-GB" sz="2000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𝒄</m:t>
                              </m:r>
                            </m:e>
                          </m:acc>
                        </m:e>
                        <m:sub>
                          <m:r>
                            <a:rPr lang="en-GB" sz="2000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𝒊</m:t>
                          </m:r>
                        </m:sub>
                        <m:sup>
                          <m:r>
                            <a:rPr lang="en-GB" sz="2000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GB" sz="2000" b="1" noProof="0" dirty="0">
                  <a:latin typeface="Marcellus SC"/>
                  <a:ea typeface="Marcellus SC"/>
                  <a:cs typeface="Marcellus SC"/>
                  <a:sym typeface="Marcellus SC"/>
                </a:endParaRPr>
              </a:p>
            </p:txBody>
          </p:sp>
        </mc:Choice>
        <mc:Fallback xmlns="">
          <p:sp>
            <p:nvSpPr>
              <p:cNvPr id="44" name="Google Shape;153;p20">
                <a:extLst>
                  <a:ext uri="{FF2B5EF4-FFF2-40B4-BE49-F238E27FC236}">
                    <a16:creationId xmlns:a16="http://schemas.microsoft.com/office/drawing/2014/main" id="{49B602E9-1AA2-C48C-14A1-81ED1B179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101" y="4351997"/>
                <a:ext cx="10620854" cy="5320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Google Shape;153;p20">
                <a:extLst>
                  <a:ext uri="{FF2B5EF4-FFF2-40B4-BE49-F238E27FC236}">
                    <a16:creationId xmlns:a16="http://schemas.microsoft.com/office/drawing/2014/main" id="{99FC2D7C-0353-6323-B24A-813C76E166EF}"/>
                  </a:ext>
                </a:extLst>
              </p:cNvPr>
              <p:cNvSpPr txBox="1"/>
              <p:nvPr/>
            </p:nvSpPr>
            <p:spPr>
              <a:xfrm>
                <a:off x="2245088" y="5151264"/>
                <a:ext cx="7740219" cy="4616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noProof="0" dirty="0">
                    <a:solidFill>
                      <a:srgbClr val="AC6E19"/>
                    </a:solidFill>
                    <a:ea typeface="Marcellus SC"/>
                    <a:cs typeface="Marcellus SC"/>
                    <a:sym typeface="Marcellus SC"/>
                  </a:rPr>
                  <a:t>Whether we intervene on the </a:t>
                </a:r>
                <a14:m>
                  <m:oMath xmlns:m="http://schemas.openxmlformats.org/officeDocument/2006/math">
                    <m:r>
                      <a:rPr lang="en-GB" i="1" noProof="0" smtClean="0">
                        <a:solidFill>
                          <a:srgbClr val="AC6E19"/>
                        </a:solidFill>
                        <a:latin typeface="Cambria Math" panose="02040503050406030204" pitchFamily="18" charset="0"/>
                        <a:ea typeface="Marcellus SC"/>
                        <a:cs typeface="Marcellus SC"/>
                        <a:sym typeface="Marcellus SC"/>
                      </a:rPr>
                      <m:t>𝑖</m:t>
                    </m:r>
                  </m:oMath>
                </a14:m>
                <a:r>
                  <a:rPr lang="en-GB" noProof="0" dirty="0">
                    <a:solidFill>
                      <a:srgbClr val="AC6E19"/>
                    </a:solidFill>
                    <a:ea typeface="Marcellus SC"/>
                    <a:cs typeface="Marcellus SC"/>
                    <a:sym typeface="Marcellus SC"/>
                  </a:rPr>
                  <a:t>-</a:t>
                </a:r>
                <a:r>
                  <a:rPr lang="en-GB" noProof="0" dirty="0" err="1">
                    <a:solidFill>
                      <a:srgbClr val="AC6E19"/>
                    </a:solidFill>
                    <a:ea typeface="Marcellus SC"/>
                    <a:cs typeface="Marcellus SC"/>
                    <a:sym typeface="Marcellus SC"/>
                  </a:rPr>
                  <a:t>th</a:t>
                </a:r>
                <a:r>
                  <a:rPr lang="en-GB" noProof="0" dirty="0">
                    <a:solidFill>
                      <a:srgbClr val="AC6E19"/>
                    </a:solidFill>
                    <a:ea typeface="Marcellus SC"/>
                    <a:cs typeface="Marcellus SC"/>
                    <a:sym typeface="Marcellus SC"/>
                  </a:rPr>
                  <a:t> concept (can be relaxed to be in [0,1])</a:t>
                </a:r>
                <a:endParaRPr lang="en-GB" sz="1050" noProof="0" dirty="0">
                  <a:solidFill>
                    <a:srgbClr val="AC6E19"/>
                  </a:solidFill>
                  <a:ea typeface="Marcellus SC"/>
                  <a:cs typeface="Marcellus SC"/>
                  <a:sym typeface="Marcellus SC"/>
                </a:endParaRPr>
              </a:p>
            </p:txBody>
          </p:sp>
        </mc:Choice>
        <mc:Fallback xmlns="">
          <p:sp>
            <p:nvSpPr>
              <p:cNvPr id="55" name="Google Shape;153;p20">
                <a:extLst>
                  <a:ext uri="{FF2B5EF4-FFF2-40B4-BE49-F238E27FC236}">
                    <a16:creationId xmlns:a16="http://schemas.microsoft.com/office/drawing/2014/main" id="{99FC2D7C-0353-6323-B24A-813C76E166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088" y="5151264"/>
                <a:ext cx="7740219" cy="461635"/>
              </a:xfrm>
              <a:prstGeom prst="rect">
                <a:avLst/>
              </a:prstGeom>
              <a:blipFill>
                <a:blip r:embed="rId7"/>
                <a:stretch>
                  <a:fillRect l="-630" b="-105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DF91482-BA71-BC77-7E27-CFDDBCA93913}"/>
              </a:ext>
            </a:extLst>
          </p:cNvPr>
          <p:cNvCxnSpPr>
            <a:cxnSpLocks/>
            <a:stCxn id="55" idx="0"/>
            <a:endCxn id="51" idx="2"/>
          </p:cNvCxnSpPr>
          <p:nvPr/>
        </p:nvCxnSpPr>
        <p:spPr>
          <a:xfrm flipH="1" flipV="1">
            <a:off x="3658532" y="4826913"/>
            <a:ext cx="2456666" cy="324351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0456BF4-DE0B-B10E-FE50-F42F49C4071A}"/>
              </a:ext>
            </a:extLst>
          </p:cNvPr>
          <p:cNvCxnSpPr>
            <a:cxnSpLocks/>
            <a:stCxn id="55" idx="0"/>
            <a:endCxn id="52" idx="2"/>
          </p:cNvCxnSpPr>
          <p:nvPr/>
        </p:nvCxnSpPr>
        <p:spPr>
          <a:xfrm flipH="1" flipV="1">
            <a:off x="5047580" y="4818337"/>
            <a:ext cx="1067618" cy="332927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017CD7E-986D-C26F-2AA2-B22F52D055B7}"/>
              </a:ext>
            </a:extLst>
          </p:cNvPr>
          <p:cNvCxnSpPr>
            <a:cxnSpLocks/>
            <a:stCxn id="55" idx="0"/>
            <a:endCxn id="53" idx="2"/>
          </p:cNvCxnSpPr>
          <p:nvPr/>
        </p:nvCxnSpPr>
        <p:spPr>
          <a:xfrm flipV="1">
            <a:off x="6115198" y="4826913"/>
            <a:ext cx="874835" cy="324351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4CD632D-BCEF-5C18-849D-8A3082238320}"/>
              </a:ext>
            </a:extLst>
          </p:cNvPr>
          <p:cNvCxnSpPr>
            <a:cxnSpLocks/>
            <a:stCxn id="55" idx="0"/>
            <a:endCxn id="54" idx="2"/>
          </p:cNvCxnSpPr>
          <p:nvPr/>
        </p:nvCxnSpPr>
        <p:spPr>
          <a:xfrm flipV="1">
            <a:off x="6115198" y="4835820"/>
            <a:ext cx="2218071" cy="315444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1CC37E36-17DE-8D50-9D71-31C1A8D2184A}"/>
              </a:ext>
            </a:extLst>
          </p:cNvPr>
          <p:cNvSpPr txBox="1"/>
          <p:nvPr/>
        </p:nvSpPr>
        <p:spPr>
          <a:xfrm>
            <a:off x="652371" y="6332538"/>
            <a:ext cx="1062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Espinosa Zarlenga et al. "Learning to receive help: Intervention-aware concept embedding models."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(2023)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052CFE-C8C8-77C9-BA50-FFFA6EC26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4254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B5638-08B7-7B39-CD82-A07F2F9E0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75F4D082-2608-897B-EF09-74D0B2C63185}"/>
              </a:ext>
            </a:extLst>
          </p:cNvPr>
          <p:cNvSpPr>
            <a:spLocks noChangeAspect="1"/>
          </p:cNvSpPr>
          <p:nvPr/>
        </p:nvSpPr>
        <p:spPr>
          <a:xfrm>
            <a:off x="3475292" y="4460434"/>
            <a:ext cx="366479" cy="3664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D0139AF7-4F35-372F-C873-87E23216617A}"/>
              </a:ext>
            </a:extLst>
          </p:cNvPr>
          <p:cNvSpPr>
            <a:spLocks noChangeAspect="1"/>
          </p:cNvSpPr>
          <p:nvPr/>
        </p:nvSpPr>
        <p:spPr>
          <a:xfrm>
            <a:off x="4864340" y="4451858"/>
            <a:ext cx="366479" cy="3664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82C3AA53-0245-6C3C-45DE-048A9C508754}"/>
              </a:ext>
            </a:extLst>
          </p:cNvPr>
          <p:cNvSpPr>
            <a:spLocks noChangeAspect="1"/>
          </p:cNvSpPr>
          <p:nvPr/>
        </p:nvSpPr>
        <p:spPr>
          <a:xfrm>
            <a:off x="6806793" y="4460434"/>
            <a:ext cx="366479" cy="3664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848BAA02-8A73-8288-DB76-43E164030630}"/>
              </a:ext>
            </a:extLst>
          </p:cNvPr>
          <p:cNvSpPr>
            <a:spLocks noChangeAspect="1"/>
          </p:cNvSpPr>
          <p:nvPr/>
        </p:nvSpPr>
        <p:spPr>
          <a:xfrm>
            <a:off x="8150029" y="4469341"/>
            <a:ext cx="366479" cy="3664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26EFAB-C732-824B-57F0-CDB876116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sz="2600" noProof="0" dirty="0"/>
              <a:t>insight #3: interventions can be differentiable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53;p20">
                <a:extLst>
                  <a:ext uri="{FF2B5EF4-FFF2-40B4-BE49-F238E27FC236}">
                    <a16:creationId xmlns:a16="http://schemas.microsoft.com/office/drawing/2014/main" id="{A77FDE0F-F8A0-9B87-D7D2-C1914BE0B56C}"/>
                  </a:ext>
                </a:extLst>
              </p:cNvPr>
              <p:cNvSpPr txBox="1"/>
              <p:nvPr/>
            </p:nvSpPr>
            <p:spPr>
              <a:xfrm>
                <a:off x="804771" y="1508464"/>
                <a:ext cx="10620855" cy="10581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lvl="0"/>
                <a:r>
                  <a:rPr lang="en-GB" sz="2800" noProof="0" dirty="0">
                    <a:ea typeface="Marcellus SC"/>
                    <a:cs typeface="Marcellus SC"/>
                    <a:sym typeface="Marcellus SC"/>
                  </a:rPr>
                  <a:t>When modelling concepts as being a </a:t>
                </a:r>
                <a:r>
                  <a:rPr lang="en-GB" sz="2800" b="1" noProof="0" dirty="0">
                    <a:solidFill>
                      <a:srgbClr val="C00000"/>
                    </a:solidFill>
                    <a:ea typeface="Marcellus SC"/>
                    <a:cs typeface="Marcellus SC"/>
                    <a:sym typeface="Marcellus SC"/>
                  </a:rPr>
                  <a:t>mixture of two learnable embeddings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800" b="1" i="1" noProof="0" smtClean="0">
                            <a:latin typeface="Cambria Math" panose="02040503050406030204" pitchFamily="18" charset="0"/>
                            <a:sym typeface="Marcellus SC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800" b="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sym typeface="Marcellus SC"/>
                              </a:rPr>
                            </m:ctrlPr>
                          </m:sSubSupPr>
                          <m:e>
                            <m:r>
                              <a:rPr lang="en-US" sz="2800" b="1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sym typeface="Marcellus SC"/>
                              </a:rPr>
                              <m:t>𝒄</m:t>
                            </m:r>
                          </m:e>
                          <m:sub>
                            <m:r>
                              <a:rPr lang="en-US" sz="2800" b="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sym typeface="Marcellus SC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800" b="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sym typeface="Marcellus SC"/>
                              </a:rPr>
                              <m:t>+ </m:t>
                            </m:r>
                          </m:sup>
                        </m:sSubSup>
                        <m:r>
                          <a:rPr lang="en-US" sz="2800" b="1" i="1" noProof="0" smtClean="0">
                            <a:latin typeface="Cambria Math" panose="02040503050406030204" pitchFamily="18" charset="0"/>
                            <a:sym typeface="Marcellus SC"/>
                          </a:rPr>
                          <m:t>,</m:t>
                        </m:r>
                        <m:sSubSup>
                          <m:sSubSupPr>
                            <m:ctrlP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Marcellus SC"/>
                              </a:rPr>
                            </m:ctrlPr>
                          </m:sSubSupPr>
                          <m:e>
                            <m: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Marcellus SC"/>
                              </a:rPr>
                              <m:t>𝒄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Marcellus SC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Marcellus SC"/>
                              </a:rPr>
                              <m:t>−</m:t>
                            </m:r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Marcellus SC"/>
                              </a:rPr>
                              <m:t> 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GB" sz="2800" noProof="0" dirty="0">
                    <a:ea typeface="Marcellus SC"/>
                    <a:cs typeface="Marcellus SC"/>
                    <a:sym typeface="Marcellus SC"/>
                  </a:rPr>
                  <a:t> as in CEMs, </a:t>
                </a:r>
                <a:r>
                  <a:rPr lang="en-GB" sz="2800" b="1" noProof="0" dirty="0">
                    <a:solidFill>
                      <a:srgbClr val="C00000"/>
                    </a:solidFill>
                    <a:ea typeface="Marcellus SC"/>
                    <a:cs typeface="Marcellus SC"/>
                    <a:sym typeface="Marcellus SC"/>
                  </a:rPr>
                  <a:t>interventions are differentiable</a:t>
                </a:r>
                <a:r>
                  <a:rPr lang="en-GB" sz="2800" noProof="0" dirty="0">
                    <a:ea typeface="Marcellus SC"/>
                    <a:cs typeface="Marcellus SC"/>
                    <a:sym typeface="Marcellus SC"/>
                  </a:rPr>
                  <a:t>:</a:t>
                </a:r>
              </a:p>
            </p:txBody>
          </p:sp>
        </mc:Choice>
        <mc:Fallback xmlns="">
          <p:sp>
            <p:nvSpPr>
              <p:cNvPr id="7" name="Google Shape;153;p20">
                <a:extLst>
                  <a:ext uri="{FF2B5EF4-FFF2-40B4-BE49-F238E27FC236}">
                    <a16:creationId xmlns:a16="http://schemas.microsoft.com/office/drawing/2014/main" id="{A77FDE0F-F8A0-9B87-D7D2-C1914BE0B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771" y="1508464"/>
                <a:ext cx="10620855" cy="1058145"/>
              </a:xfrm>
              <a:prstGeom prst="rect">
                <a:avLst/>
              </a:prstGeom>
              <a:blipFill>
                <a:blip r:embed="rId3"/>
                <a:stretch>
                  <a:fillRect l="-1148" t="-1149" b="-114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Google Shape;153;p20">
                <a:extLst>
                  <a:ext uri="{FF2B5EF4-FFF2-40B4-BE49-F238E27FC236}">
                    <a16:creationId xmlns:a16="http://schemas.microsoft.com/office/drawing/2014/main" id="{6B0E1AA1-B03E-6A88-A14F-917D9A443B41}"/>
                  </a:ext>
                </a:extLst>
              </p:cNvPr>
              <p:cNvSpPr txBox="1"/>
              <p:nvPr/>
            </p:nvSpPr>
            <p:spPr>
              <a:xfrm>
                <a:off x="918775" y="3062526"/>
                <a:ext cx="10354450" cy="498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noProof="0" smtClean="0"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2000" b="1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accPr>
                            <m:e>
                              <m:r>
                                <a:rPr lang="en-GB" sz="2000" b="1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𝒄</m:t>
                              </m:r>
                            </m:e>
                          </m:acc>
                        </m:e>
                        <m:sub>
                          <m:r>
                            <a:rPr lang="en-GB" sz="2000" b="1" i="1" noProof="0" smtClean="0"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𝒊</m:t>
                          </m:r>
                        </m:sub>
                      </m:sSub>
                      <m:r>
                        <a:rPr lang="en-GB" sz="2000" b="0" i="1" noProof="0" smtClean="0">
                          <a:latin typeface="Cambria Math" panose="02040503050406030204" pitchFamily="18" charset="0"/>
                          <a:ea typeface="Marcellus SC"/>
                          <a:cs typeface="Marcellus SC"/>
                          <a:sym typeface="Marcellus SC"/>
                        </a:rPr>
                        <m:t> ≔</m:t>
                      </m:r>
                      <m:acc>
                        <m:accPr>
                          <m:chr m:val="̂"/>
                          <m:ctrlPr>
                            <a:rPr lang="en-GB" sz="2000" i="1"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sSubSup>
                        <m:sSubSupPr>
                          <m:ctrlPr>
                            <a:rPr lang="en-GB" sz="2000" b="1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GB" sz="2000" b="1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accPr>
                            <m:e>
                              <m:r>
                                <a:rPr lang="en-GB" sz="2000" b="1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𝒄</m:t>
                              </m:r>
                            </m:e>
                          </m:acc>
                        </m:e>
                        <m:sub>
                          <m:r>
                            <a:rPr lang="en-GB" sz="2000" b="1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𝒊</m:t>
                          </m:r>
                        </m:sub>
                        <m:sup>
                          <m:r>
                            <a:rPr lang="en-GB" sz="2000" b="1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+</m:t>
                          </m:r>
                        </m:sup>
                      </m:sSubSup>
                      <m:r>
                        <a:rPr lang="en-GB" sz="2000" b="1" i="1" noProof="0" smtClean="0">
                          <a:latin typeface="Cambria Math" panose="02040503050406030204" pitchFamily="18" charset="0"/>
                          <a:ea typeface="Marcellus SC"/>
                          <a:cs typeface="Marcellus SC"/>
                          <a:sym typeface="Marcellus SC"/>
                        </a:rPr>
                        <m:t>+</m:t>
                      </m:r>
                      <m:d>
                        <m:dPr>
                          <m:ctrlPr>
                            <a:rPr lang="en-GB" sz="2000" i="1" noProof="0" smtClean="0"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dPr>
                        <m:e>
                          <m:r>
                            <a:rPr lang="en-GB" sz="2000" b="0" i="1" noProof="0" smtClean="0"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1 −</m:t>
                          </m:r>
                          <m:acc>
                            <m:accPr>
                              <m:chr m:val="̂"/>
                              <m:ctrlPr>
                                <a:rPr lang="en-GB" sz="2000" i="1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GB" sz="2000" i="1" noProof="0" smtClean="0">
                          <a:latin typeface="Cambria Math" panose="02040503050406030204" pitchFamily="18" charset="0"/>
                          <a:ea typeface="Marcellus SC"/>
                          <a:cs typeface="Marcellus SC"/>
                          <a:sym typeface="Marcellus SC"/>
                        </a:rPr>
                        <m:t> </m:t>
                      </m:r>
                      <m:sSubSup>
                        <m:sSubSupPr>
                          <m:ctrlPr>
                            <a:rPr lang="en-GB" sz="2000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GB" sz="2000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accPr>
                            <m:e>
                              <m:r>
                                <a:rPr lang="en-GB" sz="2000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𝒄</m:t>
                              </m:r>
                            </m:e>
                          </m:acc>
                        </m:e>
                        <m:sub>
                          <m:r>
                            <a:rPr lang="en-GB" sz="2000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𝒊</m:t>
                          </m:r>
                        </m:sub>
                        <m:sup>
                          <m:r>
                            <a:rPr lang="en-GB" sz="2000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GB" sz="2000" b="1" noProof="0" dirty="0">
                  <a:latin typeface="Marcellus SC"/>
                  <a:ea typeface="Marcellus SC"/>
                  <a:cs typeface="Marcellus SC"/>
                  <a:sym typeface="Marcellus SC"/>
                </a:endParaRPr>
              </a:p>
            </p:txBody>
          </p:sp>
        </mc:Choice>
        <mc:Fallback xmlns="">
          <p:sp>
            <p:nvSpPr>
              <p:cNvPr id="8" name="Google Shape;153;p20">
                <a:extLst>
                  <a:ext uri="{FF2B5EF4-FFF2-40B4-BE49-F238E27FC236}">
                    <a16:creationId xmlns:a16="http://schemas.microsoft.com/office/drawing/2014/main" id="{6B0E1AA1-B03E-6A88-A14F-917D9A443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775" y="3062526"/>
                <a:ext cx="10354450" cy="4985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4D649F5-217C-B095-1D5D-47083316BB04}"/>
              </a:ext>
            </a:extLst>
          </p:cNvPr>
          <p:cNvSpPr txBox="1"/>
          <p:nvPr/>
        </p:nvSpPr>
        <p:spPr>
          <a:xfrm>
            <a:off x="804772" y="2661920"/>
            <a:ext cx="10468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>
                    <a:lumMod val="65000"/>
                  </a:schemeClr>
                </a:solidFill>
              </a:rPr>
              <a:t>Original Embedding Construction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1B0D31-EBE3-9EF5-12A5-7BCB288CA5B5}"/>
              </a:ext>
            </a:extLst>
          </p:cNvPr>
          <p:cNvSpPr txBox="1"/>
          <p:nvPr/>
        </p:nvSpPr>
        <p:spPr>
          <a:xfrm>
            <a:off x="804772" y="3896374"/>
            <a:ext cx="10468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>
                    <a:lumMod val="65000"/>
                  </a:schemeClr>
                </a:solidFill>
              </a:rPr>
              <a:t>Intervened Embedding 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Google Shape;153;p20">
                <a:extLst>
                  <a:ext uri="{FF2B5EF4-FFF2-40B4-BE49-F238E27FC236}">
                    <a16:creationId xmlns:a16="http://schemas.microsoft.com/office/drawing/2014/main" id="{DF8FEAAB-2D5A-A6AF-5A2D-E1F161A49005}"/>
                  </a:ext>
                </a:extLst>
              </p:cNvPr>
              <p:cNvSpPr txBox="1"/>
              <p:nvPr/>
            </p:nvSpPr>
            <p:spPr>
              <a:xfrm>
                <a:off x="790101" y="4351997"/>
                <a:ext cx="10620854" cy="5320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noProof="0" smtClean="0"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2000" b="1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accPr>
                            <m:e>
                              <m:r>
                                <a:rPr lang="en-GB" sz="2000" b="1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𝒄</m:t>
                              </m:r>
                            </m:e>
                          </m:acc>
                        </m:e>
                        <m:sub>
                          <m:r>
                            <a:rPr lang="en-GB" sz="2000" b="1" i="1" noProof="0" smtClean="0"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𝒊</m:t>
                          </m:r>
                        </m:sub>
                      </m:sSub>
                      <m:r>
                        <a:rPr lang="en-GB" sz="2000" b="0" i="1" noProof="0" smtClean="0">
                          <a:latin typeface="Cambria Math" panose="02040503050406030204" pitchFamily="18" charset="0"/>
                          <a:ea typeface="Marcellus SC"/>
                          <a:cs typeface="Marcellus SC"/>
                          <a:sym typeface="Marcellus SC"/>
                        </a:rPr>
                        <m:t> ≔</m:t>
                      </m:r>
                      <m:d>
                        <m:dPr>
                          <m:ctrlPr>
                            <a:rPr lang="en-GB" sz="2000" b="0" i="1" noProof="0" smtClean="0"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000" b="0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sSubPr>
                            <m:e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000" b="0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sSubPr>
                            <m:e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000" b="0" i="1" noProof="0" smtClean="0"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+</m:t>
                          </m:r>
                          <m:d>
                            <m:dPr>
                              <m:ctrlPr>
                                <a:rPr lang="en-GB" sz="2000" b="0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dPr>
                            <m:e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1 −</m:t>
                              </m:r>
                              <m:sSub>
                                <m:sSubPr>
                                  <m:ctrlPr>
                                    <a:rPr lang="en-GB" sz="2000" b="0" i="1" noProof="0" smtClean="0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0" i="1" noProof="0" smtClean="0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GB" sz="2000" b="0" i="1" noProof="0" smtClean="0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GB" sz="2000" b="0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GB" sz="2000" b="0" i="1" noProof="0" smtClean="0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0" i="1" noProof="0" smtClean="0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GB" sz="2000" b="0" i="1" noProof="0" smtClean="0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GB" sz="2000" b="0" i="1" noProof="0" smtClean="0">
                          <a:latin typeface="Cambria Math" panose="02040503050406030204" pitchFamily="18" charset="0"/>
                          <a:ea typeface="Marcellus SC"/>
                          <a:cs typeface="Marcellus SC"/>
                          <a:sym typeface="Marcellus SC"/>
                        </a:rPr>
                        <m:t> </m:t>
                      </m:r>
                      <m:sSubSup>
                        <m:sSubSupPr>
                          <m:ctrlPr>
                            <a:rPr lang="en-GB" sz="2000" b="1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GB" sz="2000" b="1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accPr>
                            <m:e>
                              <m:r>
                                <a:rPr lang="en-GB" sz="2000" b="1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𝒄</m:t>
                              </m:r>
                            </m:e>
                          </m:acc>
                        </m:e>
                        <m:sub>
                          <m:r>
                            <a:rPr lang="en-GB" sz="2000" b="1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𝒊</m:t>
                          </m:r>
                        </m:sub>
                        <m:sup>
                          <m:r>
                            <a:rPr lang="en-GB" sz="2000" b="1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+</m:t>
                          </m:r>
                        </m:sup>
                      </m:sSubSup>
                      <m:r>
                        <a:rPr lang="en-GB" sz="2000" b="1" i="1" noProof="0" smtClean="0">
                          <a:latin typeface="Cambria Math" panose="02040503050406030204" pitchFamily="18" charset="0"/>
                          <a:ea typeface="Marcellus SC"/>
                          <a:cs typeface="Marcellus SC"/>
                          <a:sym typeface="Marcellus SC"/>
                        </a:rPr>
                        <m:t>+</m:t>
                      </m:r>
                      <m:d>
                        <m:dPr>
                          <m:ctrlPr>
                            <a:rPr lang="en-GB" sz="2000" i="1" noProof="0" smtClean="0"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dPr>
                        <m:e>
                          <m:r>
                            <a:rPr lang="en-GB" sz="2000" b="0" i="1" noProof="0" smtClean="0"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1 −</m:t>
                          </m:r>
                          <m:d>
                            <m:dPr>
                              <m:ctrlPr>
                                <a:rPr lang="en-GB" sz="2000" b="0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000" i="1" noProof="0" smtClean="0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 noProof="0" smtClean="0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GB" sz="2000" i="1" noProof="0" smtClean="0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2000" i="1" noProof="0" smtClean="0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 noProof="0" smtClean="0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sz="2000" i="1" noProof="0" smtClean="0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2000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GB" sz="2000" i="1" noProof="0" smtClean="0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</m:ctrlPr>
                                </m:dPr>
                                <m:e>
                                  <m:r>
                                    <a:rPr lang="en-GB" sz="2000" i="1" noProof="0" smtClean="0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  <m:t>1 −</m:t>
                                  </m:r>
                                  <m:sSub>
                                    <m:sSubPr>
                                      <m:ctrlPr>
                                        <a:rPr lang="en-GB" sz="2000" i="1" noProof="0" smtClean="0">
                                          <a:latin typeface="Cambria Math" panose="02040503050406030204" pitchFamily="18" charset="0"/>
                                          <a:ea typeface="Marcellus SC"/>
                                          <a:cs typeface="Marcellus SC"/>
                                          <a:sym typeface="Marcellus SC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000" i="1" noProof="0" smtClean="0">
                                          <a:latin typeface="Cambria Math" panose="02040503050406030204" pitchFamily="18" charset="0"/>
                                          <a:ea typeface="Marcellus SC"/>
                                          <a:cs typeface="Marcellus SC"/>
                                          <a:sym typeface="Marcellus SC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GB" sz="2000" i="1" noProof="0" smtClean="0">
                                          <a:latin typeface="Cambria Math" panose="02040503050406030204" pitchFamily="18" charset="0"/>
                                          <a:ea typeface="Marcellus SC"/>
                                          <a:cs typeface="Marcellus SC"/>
                                          <a:sym typeface="Marcellus SC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GB" sz="2000" b="0" i="1" noProof="0" smtClean="0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GB" sz="2000" i="1" noProof="0" smtClean="0">
                                          <a:latin typeface="Cambria Math" panose="02040503050406030204" pitchFamily="18" charset="0"/>
                                          <a:ea typeface="Marcellus SC"/>
                                          <a:cs typeface="Marcellus SC"/>
                                          <a:sym typeface="Marcellus SC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sz="2000" b="0" i="1" noProof="0" smtClean="0">
                                          <a:latin typeface="Cambria Math" panose="02040503050406030204" pitchFamily="18" charset="0"/>
                                          <a:ea typeface="Marcellus SC"/>
                                          <a:cs typeface="Marcellus SC"/>
                                          <a:sym typeface="Marcellus SC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GB" sz="2000" b="0" i="1" noProof="0" smtClean="0"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GB" sz="2000" i="1" noProof="0" smtClean="0">
                          <a:latin typeface="Cambria Math" panose="02040503050406030204" pitchFamily="18" charset="0"/>
                          <a:ea typeface="Marcellus SC"/>
                          <a:cs typeface="Marcellus SC"/>
                          <a:sym typeface="Marcellus SC"/>
                        </a:rPr>
                        <m:t> </m:t>
                      </m:r>
                      <m:sSubSup>
                        <m:sSubSupPr>
                          <m:ctrlPr>
                            <a:rPr lang="en-GB" sz="2000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GB" sz="2000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accPr>
                            <m:e>
                              <m:r>
                                <a:rPr lang="en-GB" sz="2000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𝒄</m:t>
                              </m:r>
                            </m:e>
                          </m:acc>
                        </m:e>
                        <m:sub>
                          <m:r>
                            <a:rPr lang="en-GB" sz="2000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𝒊</m:t>
                          </m:r>
                        </m:sub>
                        <m:sup>
                          <m:r>
                            <a:rPr lang="en-GB" sz="2000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GB" sz="2000" b="1" noProof="0" dirty="0">
                  <a:latin typeface="Marcellus SC"/>
                  <a:ea typeface="Marcellus SC"/>
                  <a:cs typeface="Marcellus SC"/>
                  <a:sym typeface="Marcellus SC"/>
                </a:endParaRPr>
              </a:p>
            </p:txBody>
          </p:sp>
        </mc:Choice>
        <mc:Fallback xmlns="">
          <p:sp>
            <p:nvSpPr>
              <p:cNvPr id="44" name="Google Shape;153;p20">
                <a:extLst>
                  <a:ext uri="{FF2B5EF4-FFF2-40B4-BE49-F238E27FC236}">
                    <a16:creationId xmlns:a16="http://schemas.microsoft.com/office/drawing/2014/main" id="{DF8FEAAB-2D5A-A6AF-5A2D-E1F161A49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101" y="4351997"/>
                <a:ext cx="10620854" cy="5320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Google Shape;153;p20">
                <a:extLst>
                  <a:ext uri="{FF2B5EF4-FFF2-40B4-BE49-F238E27FC236}">
                    <a16:creationId xmlns:a16="http://schemas.microsoft.com/office/drawing/2014/main" id="{533FCB17-128A-4AAB-0A86-18E41EC81B4E}"/>
                  </a:ext>
                </a:extLst>
              </p:cNvPr>
              <p:cNvSpPr txBox="1"/>
              <p:nvPr/>
            </p:nvSpPr>
            <p:spPr>
              <a:xfrm>
                <a:off x="2245088" y="5151264"/>
                <a:ext cx="7740219" cy="4616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noProof="0" dirty="0">
                    <a:solidFill>
                      <a:srgbClr val="AC6E19"/>
                    </a:solidFill>
                    <a:ea typeface="Marcellus SC"/>
                    <a:cs typeface="Marcellus SC"/>
                    <a:sym typeface="Marcellus SC"/>
                  </a:rPr>
                  <a:t>Whether we intervene on the </a:t>
                </a:r>
                <a14:m>
                  <m:oMath xmlns:m="http://schemas.openxmlformats.org/officeDocument/2006/math">
                    <m:r>
                      <a:rPr lang="en-GB" i="1" noProof="0" smtClean="0">
                        <a:solidFill>
                          <a:srgbClr val="AC6E19"/>
                        </a:solidFill>
                        <a:latin typeface="Cambria Math" panose="02040503050406030204" pitchFamily="18" charset="0"/>
                        <a:ea typeface="Marcellus SC"/>
                        <a:cs typeface="Marcellus SC"/>
                        <a:sym typeface="Marcellus SC"/>
                      </a:rPr>
                      <m:t>𝑖</m:t>
                    </m:r>
                  </m:oMath>
                </a14:m>
                <a:r>
                  <a:rPr lang="en-GB" noProof="0" dirty="0">
                    <a:solidFill>
                      <a:srgbClr val="AC6E19"/>
                    </a:solidFill>
                    <a:ea typeface="Marcellus SC"/>
                    <a:cs typeface="Marcellus SC"/>
                    <a:sym typeface="Marcellus SC"/>
                  </a:rPr>
                  <a:t>-</a:t>
                </a:r>
                <a:r>
                  <a:rPr lang="en-GB" noProof="0" dirty="0" err="1">
                    <a:solidFill>
                      <a:srgbClr val="AC6E19"/>
                    </a:solidFill>
                    <a:ea typeface="Marcellus SC"/>
                    <a:cs typeface="Marcellus SC"/>
                    <a:sym typeface="Marcellus SC"/>
                  </a:rPr>
                  <a:t>th</a:t>
                </a:r>
                <a:r>
                  <a:rPr lang="en-GB" noProof="0" dirty="0">
                    <a:solidFill>
                      <a:srgbClr val="AC6E19"/>
                    </a:solidFill>
                    <a:ea typeface="Marcellus SC"/>
                    <a:cs typeface="Marcellus SC"/>
                    <a:sym typeface="Marcellus SC"/>
                  </a:rPr>
                  <a:t> concept (can be relaxed to be in [0,1])</a:t>
                </a:r>
                <a:endParaRPr lang="en-GB" sz="1050" noProof="0" dirty="0">
                  <a:solidFill>
                    <a:srgbClr val="AC6E19"/>
                  </a:solidFill>
                  <a:ea typeface="Marcellus SC"/>
                  <a:cs typeface="Marcellus SC"/>
                  <a:sym typeface="Marcellus SC"/>
                </a:endParaRPr>
              </a:p>
            </p:txBody>
          </p:sp>
        </mc:Choice>
        <mc:Fallback xmlns="">
          <p:sp>
            <p:nvSpPr>
              <p:cNvPr id="55" name="Google Shape;153;p20">
                <a:extLst>
                  <a:ext uri="{FF2B5EF4-FFF2-40B4-BE49-F238E27FC236}">
                    <a16:creationId xmlns:a16="http://schemas.microsoft.com/office/drawing/2014/main" id="{533FCB17-128A-4AAB-0A86-18E41EC81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088" y="5151264"/>
                <a:ext cx="7740219" cy="461635"/>
              </a:xfrm>
              <a:prstGeom prst="rect">
                <a:avLst/>
              </a:prstGeom>
              <a:blipFill>
                <a:blip r:embed="rId6"/>
                <a:stretch>
                  <a:fillRect l="-630" b="-105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1951EFC-5677-229C-4120-96CB323370CB}"/>
              </a:ext>
            </a:extLst>
          </p:cNvPr>
          <p:cNvCxnSpPr>
            <a:cxnSpLocks/>
            <a:stCxn id="55" idx="0"/>
            <a:endCxn id="51" idx="2"/>
          </p:cNvCxnSpPr>
          <p:nvPr/>
        </p:nvCxnSpPr>
        <p:spPr>
          <a:xfrm flipH="1" flipV="1">
            <a:off x="3658532" y="4826913"/>
            <a:ext cx="2456666" cy="324351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C15B041-08CF-0017-3ECF-E44D9A46701F}"/>
              </a:ext>
            </a:extLst>
          </p:cNvPr>
          <p:cNvCxnSpPr>
            <a:cxnSpLocks/>
            <a:stCxn id="55" idx="0"/>
            <a:endCxn id="52" idx="2"/>
          </p:cNvCxnSpPr>
          <p:nvPr/>
        </p:nvCxnSpPr>
        <p:spPr>
          <a:xfrm flipH="1" flipV="1">
            <a:off x="5047580" y="4818337"/>
            <a:ext cx="1067618" cy="332927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BFDB735-7C6E-FDF4-60EB-8443410A750D}"/>
              </a:ext>
            </a:extLst>
          </p:cNvPr>
          <p:cNvCxnSpPr>
            <a:cxnSpLocks/>
            <a:stCxn id="55" idx="0"/>
            <a:endCxn id="53" idx="2"/>
          </p:cNvCxnSpPr>
          <p:nvPr/>
        </p:nvCxnSpPr>
        <p:spPr>
          <a:xfrm flipV="1">
            <a:off x="6115198" y="4826913"/>
            <a:ext cx="874835" cy="324351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C23B57E-AE81-535F-3BBD-3A60A0574A92}"/>
              </a:ext>
            </a:extLst>
          </p:cNvPr>
          <p:cNvCxnSpPr>
            <a:cxnSpLocks/>
            <a:stCxn id="55" idx="0"/>
            <a:endCxn id="54" idx="2"/>
          </p:cNvCxnSpPr>
          <p:nvPr/>
        </p:nvCxnSpPr>
        <p:spPr>
          <a:xfrm flipV="1">
            <a:off x="6115198" y="4835820"/>
            <a:ext cx="2218071" cy="315444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4743D942-BAD1-B3FA-4170-4EB9A09522EB}"/>
              </a:ext>
            </a:extLst>
          </p:cNvPr>
          <p:cNvSpPr txBox="1"/>
          <p:nvPr/>
        </p:nvSpPr>
        <p:spPr>
          <a:xfrm>
            <a:off x="652371" y="6332538"/>
            <a:ext cx="1062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Espinosa Zarlenga et al. "Learning to receive help: Intervention-aware concept embedding models."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(2023)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53;p20">
                <a:extLst>
                  <a:ext uri="{FF2B5EF4-FFF2-40B4-BE49-F238E27FC236}">
                    <a16:creationId xmlns:a16="http://schemas.microsoft.com/office/drawing/2014/main" id="{85A671B0-0099-012F-CED9-41056A708073}"/>
                  </a:ext>
                </a:extLst>
              </p:cNvPr>
              <p:cNvSpPr txBox="1"/>
              <p:nvPr/>
            </p:nvSpPr>
            <p:spPr>
              <a:xfrm>
                <a:off x="616536" y="5623815"/>
                <a:ext cx="10654626" cy="4924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1" noProof="0" dirty="0">
                    <a:solidFill>
                      <a:srgbClr val="C00000"/>
                    </a:solidFill>
                    <a:ea typeface="Marcellus SC"/>
                    <a:cs typeface="Marcellus SC"/>
                    <a:sym typeface="Marcellus SC"/>
                  </a:rPr>
                  <a:t>This means an intervention policy deciding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noProof="0" smtClean="0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sSubPr>
                      <m:e>
                        <m:r>
                          <a:rPr lang="en-GB" sz="2000" b="0" i="1" noProof="0" smtClean="0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𝜇</m:t>
                        </m:r>
                      </m:e>
                      <m:sub>
                        <m:r>
                          <a:rPr lang="en-GB" sz="2000" b="0" i="1" noProof="0" smtClean="0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𝑖</m:t>
                        </m:r>
                      </m:sub>
                    </m:sSub>
                    <m:r>
                      <a:rPr lang="en-GB" sz="2000" b="0" i="1" noProof="0" smtClean="0">
                        <a:latin typeface="Cambria Math" panose="02040503050406030204" pitchFamily="18" charset="0"/>
                        <a:ea typeface="Marcellus SC"/>
                        <a:cs typeface="Marcellus SC"/>
                        <a:sym typeface="Marcellus SC"/>
                      </a:rPr>
                      <m:t> </m:t>
                    </m:r>
                  </m:oMath>
                </a14:m>
                <a:r>
                  <a:rPr lang="en-GB" sz="2000" b="1" noProof="0" dirty="0">
                    <a:solidFill>
                      <a:srgbClr val="C00000"/>
                    </a:solidFill>
                    <a:ea typeface="Marcellus SC"/>
                    <a:cs typeface="Marcellus SC"/>
                    <a:sym typeface="Marcellus SC"/>
                  </a:rPr>
                  <a:t>can be learnt via gradient descent!</a:t>
                </a:r>
                <a:endParaRPr lang="en-GB" b="1" noProof="0" dirty="0">
                  <a:solidFill>
                    <a:srgbClr val="C00000"/>
                  </a:solidFill>
                  <a:ea typeface="Marcellus SC"/>
                  <a:cs typeface="Marcellus SC"/>
                  <a:sym typeface="Marcellus SC"/>
                </a:endParaRPr>
              </a:p>
            </p:txBody>
          </p:sp>
        </mc:Choice>
        <mc:Fallback xmlns="">
          <p:sp>
            <p:nvSpPr>
              <p:cNvPr id="3" name="Google Shape;153;p20">
                <a:extLst>
                  <a:ext uri="{FF2B5EF4-FFF2-40B4-BE49-F238E27FC236}">
                    <a16:creationId xmlns:a16="http://schemas.microsoft.com/office/drawing/2014/main" id="{85A671B0-0099-012F-CED9-41056A708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536" y="5623815"/>
                <a:ext cx="10654626" cy="492412"/>
              </a:xfrm>
              <a:prstGeom prst="rect">
                <a:avLst/>
              </a:prstGeom>
              <a:blipFill>
                <a:blip r:embed="rId8"/>
                <a:stretch>
                  <a:fillRect b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EA97C7F-FAD2-2FF1-B5DC-8F13773630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25232" y="5746475"/>
            <a:ext cx="914395" cy="92330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B9CA57-7205-41CA-FC7E-28B471572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5058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5F302-9863-C0D9-6EA8-1178A8C87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53;p20">
            <a:extLst>
              <a:ext uri="{FF2B5EF4-FFF2-40B4-BE49-F238E27FC236}">
                <a16:creationId xmlns:a16="http://schemas.microsoft.com/office/drawing/2014/main" id="{52AEB6A7-D3E5-EFA8-4A08-CCFD72873C0C}"/>
              </a:ext>
            </a:extLst>
          </p:cNvPr>
          <p:cNvSpPr txBox="1"/>
          <p:nvPr/>
        </p:nvSpPr>
        <p:spPr>
          <a:xfrm>
            <a:off x="652371" y="1782784"/>
            <a:ext cx="10620855" cy="3200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noProof="0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Intervention-Aware Concept Embedding Models (</a:t>
            </a:r>
            <a:r>
              <a:rPr lang="en-GB" sz="2800" b="1" noProof="0" dirty="0" err="1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IntCEMs</a:t>
            </a:r>
            <a:r>
              <a:rPr lang="en-GB" sz="2800" b="1" noProof="0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)</a:t>
            </a:r>
            <a:r>
              <a:rPr lang="en-GB" sz="2800" noProof="0" dirty="0">
                <a:ea typeface="Marcellus SC"/>
                <a:cs typeface="Marcellus SC"/>
                <a:sym typeface="Marcellus SC"/>
              </a:rPr>
              <a:t> incorporate these insights into an end-to-end architecture that: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GB" sz="2800" noProof="0" dirty="0">
              <a:ea typeface="Marcellus SC"/>
              <a:cs typeface="Marcellus SC"/>
              <a:sym typeface="Marcellus SC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sz="2800" noProof="0" dirty="0">
                <a:ea typeface="Marcellus SC"/>
                <a:cs typeface="Marcellus SC"/>
                <a:sym typeface="Marcellus SC"/>
              </a:rPr>
              <a:t>Introduces an </a:t>
            </a:r>
            <a:r>
              <a:rPr lang="en-GB" sz="2800" b="1" noProof="0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intervention-aware training loss </a:t>
            </a:r>
            <a:r>
              <a:rPr lang="en-GB" sz="2800" noProof="0" dirty="0">
                <a:ea typeface="Marcellus SC"/>
                <a:cs typeface="Marcellus SC"/>
                <a:sym typeface="Marcellus SC"/>
              </a:rPr>
              <a:t>that encourages receptiveness to concept interventions at test-time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sz="2800" noProof="0" dirty="0">
              <a:ea typeface="Marcellus SC"/>
              <a:cs typeface="Marcellus SC"/>
              <a:sym typeface="Marcellus SC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sz="2800" noProof="0" dirty="0">
                <a:ea typeface="Marcellus SC"/>
                <a:cs typeface="Marcellus SC"/>
                <a:sym typeface="Marcellus SC"/>
              </a:rPr>
              <a:t>Learns </a:t>
            </a:r>
            <a:r>
              <a:rPr lang="en-GB" sz="2800" b="1" noProof="0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an efficient intervention policy </a:t>
            </a:r>
            <a:r>
              <a:rPr lang="en-GB" sz="2800" noProof="0" dirty="0">
                <a:ea typeface="Marcellus SC"/>
                <a:cs typeface="Marcellus SC"/>
                <a:sym typeface="Marcellus SC"/>
              </a:rPr>
              <a:t>in an end-to-end fashion.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6934DB-635E-3F5E-8691-EAE378AF2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Intervention-aware models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AAAF7C-BDF3-EDA3-F24C-2AD08BBA04DA}"/>
              </a:ext>
            </a:extLst>
          </p:cNvPr>
          <p:cNvSpPr txBox="1"/>
          <p:nvPr/>
        </p:nvSpPr>
        <p:spPr>
          <a:xfrm>
            <a:off x="652371" y="6332538"/>
            <a:ext cx="1062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Espinosa Zarlenga et al. "Learning to receive help: Intervention-aware concept embedding models."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(2023)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1A6510-7B65-1688-B02E-9D9115F49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232" y="5746475"/>
            <a:ext cx="914395" cy="92330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ED7934-BAD5-2AB0-5E44-0F31139F1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7152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68CE5-3A59-B715-AFB9-3FAB1F786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53;p20">
            <a:extLst>
              <a:ext uri="{FF2B5EF4-FFF2-40B4-BE49-F238E27FC236}">
                <a16:creationId xmlns:a16="http://schemas.microsoft.com/office/drawing/2014/main" id="{9FAD2CBD-5AA0-AE1F-F0FC-2275585A1811}"/>
              </a:ext>
            </a:extLst>
          </p:cNvPr>
          <p:cNvSpPr txBox="1"/>
          <p:nvPr/>
        </p:nvSpPr>
        <p:spPr>
          <a:xfrm>
            <a:off x="652371" y="1570912"/>
            <a:ext cx="10620855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noProof="0" dirty="0">
                <a:ea typeface="Marcellus SC"/>
                <a:cs typeface="Marcellus SC"/>
                <a:sym typeface="Marcellus SC"/>
              </a:rPr>
              <a:t>This can be done using an end-to-end neural architecture: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4E0A2B-A8E8-0178-F6E7-D4F59BB19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How to train your </a:t>
            </a:r>
            <a:r>
              <a:rPr lang="en-GB" noProof="0" dirty="0" err="1"/>
              <a:t>intcem</a:t>
            </a:r>
            <a:r>
              <a:rPr lang="en-GB" noProof="0" dirty="0"/>
              <a:t>?</a:t>
            </a:r>
          </a:p>
        </p:txBody>
      </p:sp>
      <p:pic>
        <p:nvPicPr>
          <p:cNvPr id="3" name="Picture 2" descr="A computer screen shot of a graph&#10;&#10;Description automatically generated">
            <a:extLst>
              <a:ext uri="{FF2B5EF4-FFF2-40B4-BE49-F238E27FC236}">
                <a16:creationId xmlns:a16="http://schemas.microsoft.com/office/drawing/2014/main" id="{D92FE094-30B8-67BA-E1A3-EE5DCE2C94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7832" y="2241439"/>
            <a:ext cx="8849931" cy="3140099"/>
          </a:xfrm>
          <a:prstGeom prst="rect">
            <a:avLst/>
          </a:prstGeom>
        </p:spPr>
      </p:pic>
      <p:pic>
        <p:nvPicPr>
          <p:cNvPr id="4" name="Picture 3" descr="A computer screen shot of a graph&#10;&#10;Description automatically generated">
            <a:extLst>
              <a:ext uri="{FF2B5EF4-FFF2-40B4-BE49-F238E27FC236}">
                <a16:creationId xmlns:a16="http://schemas.microsoft.com/office/drawing/2014/main" id="{6331E4B9-7F10-168A-8AC7-770D03E023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81354"/>
          <a:stretch/>
        </p:blipFill>
        <p:spPr>
          <a:xfrm>
            <a:off x="8737600" y="2241439"/>
            <a:ext cx="1650163" cy="31400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137F68-BBF4-FD0B-FDA6-669DCAEE0B96}"/>
              </a:ext>
            </a:extLst>
          </p:cNvPr>
          <p:cNvSpPr txBox="1"/>
          <p:nvPr/>
        </p:nvSpPr>
        <p:spPr>
          <a:xfrm>
            <a:off x="652371" y="6332538"/>
            <a:ext cx="1062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Espinosa Zarlenga et al. "Learning to receive help: Intervention-aware concept embedding models."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(2023)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35B7B7-2E7E-7146-32B4-A6A1941DD8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5232" y="5746475"/>
            <a:ext cx="914395" cy="92330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92B96-B5A5-4690-F28C-EABB9F11E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6799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B0DCD-88C1-55B3-964F-7DF595E2F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4615C-5737-81AC-ABC0-EFBB720A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How to train your </a:t>
            </a:r>
            <a:r>
              <a:rPr lang="en-GB" noProof="0" dirty="0" err="1"/>
              <a:t>intcem</a:t>
            </a:r>
            <a:r>
              <a:rPr lang="en-GB" noProof="0" dirty="0"/>
              <a:t>?</a:t>
            </a:r>
          </a:p>
        </p:txBody>
      </p:sp>
      <p:pic>
        <p:nvPicPr>
          <p:cNvPr id="3" name="Picture 2" descr="A computer screen shot of a graph&#10;&#10;Description automatically generated">
            <a:extLst>
              <a:ext uri="{FF2B5EF4-FFF2-40B4-BE49-F238E27FC236}">
                <a16:creationId xmlns:a16="http://schemas.microsoft.com/office/drawing/2014/main" id="{63958A4A-56B7-B0F6-53A8-1499E78F36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537832" y="2241440"/>
            <a:ext cx="8849931" cy="3140099"/>
          </a:xfrm>
          <a:prstGeom prst="rect">
            <a:avLst/>
          </a:prstGeom>
        </p:spPr>
      </p:pic>
      <p:pic>
        <p:nvPicPr>
          <p:cNvPr id="4" name="Picture 3" descr="A computer screen shot of a graph&#10;&#10;Description automatically generated">
            <a:extLst>
              <a:ext uri="{FF2B5EF4-FFF2-40B4-BE49-F238E27FC236}">
                <a16:creationId xmlns:a16="http://schemas.microsoft.com/office/drawing/2014/main" id="{9637DA3D-2677-E656-07E6-9C84F93D82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r="78918" b="38177"/>
          <a:stretch/>
        </p:blipFill>
        <p:spPr>
          <a:xfrm>
            <a:off x="1537831" y="2249906"/>
            <a:ext cx="1865769" cy="1941307"/>
          </a:xfrm>
          <a:prstGeom prst="rect">
            <a:avLst/>
          </a:prstGeom>
        </p:spPr>
      </p:pic>
      <p:sp>
        <p:nvSpPr>
          <p:cNvPr id="5" name="Google Shape;153;p20">
            <a:extLst>
              <a:ext uri="{FF2B5EF4-FFF2-40B4-BE49-F238E27FC236}">
                <a16:creationId xmlns:a16="http://schemas.microsoft.com/office/drawing/2014/main" id="{E50C043D-2B18-4750-96C2-D22EDA28ED9A}"/>
              </a:ext>
            </a:extLst>
          </p:cNvPr>
          <p:cNvSpPr txBox="1"/>
          <p:nvPr/>
        </p:nvSpPr>
        <p:spPr>
          <a:xfrm>
            <a:off x="652371" y="5459775"/>
            <a:ext cx="10620854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noProof="0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(1) </a:t>
            </a:r>
            <a:r>
              <a:rPr lang="en-GB" sz="1600" noProof="0" dirty="0">
                <a:solidFill>
                  <a:schemeClr val="tx1"/>
                </a:solidFill>
                <a:ea typeface="Marcellus SC"/>
                <a:cs typeface="Marcellus SC"/>
                <a:sym typeface="Marcellus SC"/>
              </a:rPr>
              <a:t>Construct a positive and negative embedding for each training concept</a:t>
            </a:r>
          </a:p>
        </p:txBody>
      </p:sp>
      <p:pic>
        <p:nvPicPr>
          <p:cNvPr id="6" name="Picture 5" descr="A computer screen shot of a graph&#10;&#10;Description automatically generated">
            <a:extLst>
              <a:ext uri="{FF2B5EF4-FFF2-40B4-BE49-F238E27FC236}">
                <a16:creationId xmlns:a16="http://schemas.microsoft.com/office/drawing/2014/main" id="{81438804-A129-09B1-0512-FD3875846D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81354"/>
          <a:stretch/>
        </p:blipFill>
        <p:spPr>
          <a:xfrm>
            <a:off x="8737600" y="2241440"/>
            <a:ext cx="1650163" cy="3140099"/>
          </a:xfrm>
          <a:prstGeom prst="rect">
            <a:avLst/>
          </a:prstGeom>
        </p:spPr>
      </p:pic>
      <p:sp>
        <p:nvSpPr>
          <p:cNvPr id="8" name="Google Shape;153;p20">
            <a:extLst>
              <a:ext uri="{FF2B5EF4-FFF2-40B4-BE49-F238E27FC236}">
                <a16:creationId xmlns:a16="http://schemas.microsoft.com/office/drawing/2014/main" id="{66C7D8BC-93E9-D187-6032-4BF3E4818649}"/>
              </a:ext>
            </a:extLst>
          </p:cNvPr>
          <p:cNvSpPr txBox="1"/>
          <p:nvPr/>
        </p:nvSpPr>
        <p:spPr>
          <a:xfrm>
            <a:off x="652371" y="1570912"/>
            <a:ext cx="10620855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noProof="0" dirty="0">
                <a:ea typeface="Marcellus SC"/>
                <a:cs typeface="Marcellus SC"/>
                <a:sym typeface="Marcellus SC"/>
              </a:rPr>
              <a:t>This can be done using an end-to-end neural architecture: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27C7A-B31F-18BC-6C55-25CCD8F92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36423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6E25F-4705-5F55-A9F9-44B1E72A2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ACE5A-308E-BC55-C484-3AD2ADAEF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How to train your </a:t>
            </a:r>
            <a:r>
              <a:rPr lang="en-GB" noProof="0" dirty="0" err="1"/>
              <a:t>intcem</a:t>
            </a:r>
            <a:r>
              <a:rPr lang="en-GB" noProof="0" dirty="0"/>
              <a:t>?</a:t>
            </a:r>
          </a:p>
        </p:txBody>
      </p:sp>
      <p:pic>
        <p:nvPicPr>
          <p:cNvPr id="3" name="Picture 2" descr="A computer screen shot of a graph&#10;&#10;Description automatically generated">
            <a:extLst>
              <a:ext uri="{FF2B5EF4-FFF2-40B4-BE49-F238E27FC236}">
                <a16:creationId xmlns:a16="http://schemas.microsoft.com/office/drawing/2014/main" id="{E5F2CF07-E620-DD4E-A68C-2C05A22A66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537832" y="2241434"/>
            <a:ext cx="8849931" cy="3140099"/>
          </a:xfrm>
          <a:prstGeom prst="rect">
            <a:avLst/>
          </a:prstGeom>
        </p:spPr>
      </p:pic>
      <p:pic>
        <p:nvPicPr>
          <p:cNvPr id="4" name="Picture 3" descr="A computer screen shot of a graph&#10;&#10;Description automatically generated">
            <a:extLst>
              <a:ext uri="{FF2B5EF4-FFF2-40B4-BE49-F238E27FC236}">
                <a16:creationId xmlns:a16="http://schemas.microsoft.com/office/drawing/2014/main" id="{294C3ABE-2E90-7DDF-07A8-EAD6064E3A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21847" r="19509" b="82127"/>
          <a:stretch/>
        </p:blipFill>
        <p:spPr>
          <a:xfrm>
            <a:off x="3471333" y="2241434"/>
            <a:ext cx="5190067" cy="561240"/>
          </a:xfrm>
          <a:prstGeom prst="rect">
            <a:avLst/>
          </a:prstGeom>
        </p:spPr>
      </p:pic>
      <p:pic>
        <p:nvPicPr>
          <p:cNvPr id="6" name="Picture 5" descr="A computer screen shot of a graph&#10;&#10;Description automatically generated">
            <a:extLst>
              <a:ext uri="{FF2B5EF4-FFF2-40B4-BE49-F238E27FC236}">
                <a16:creationId xmlns:a16="http://schemas.microsoft.com/office/drawing/2014/main" id="{8E75DFDB-80E9-764C-8DF0-E34DF9919D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81354"/>
          <a:stretch/>
        </p:blipFill>
        <p:spPr>
          <a:xfrm>
            <a:off x="8737600" y="2241434"/>
            <a:ext cx="1650163" cy="3140099"/>
          </a:xfrm>
          <a:prstGeom prst="rect">
            <a:avLst/>
          </a:prstGeom>
        </p:spPr>
      </p:pic>
      <p:sp>
        <p:nvSpPr>
          <p:cNvPr id="9" name="Google Shape;153;p20">
            <a:extLst>
              <a:ext uri="{FF2B5EF4-FFF2-40B4-BE49-F238E27FC236}">
                <a16:creationId xmlns:a16="http://schemas.microsoft.com/office/drawing/2014/main" id="{DAC0A1A5-9809-855C-9C2F-45B66BA75A40}"/>
              </a:ext>
            </a:extLst>
          </p:cNvPr>
          <p:cNvSpPr txBox="1"/>
          <p:nvPr/>
        </p:nvSpPr>
        <p:spPr>
          <a:xfrm>
            <a:off x="652371" y="1570912"/>
            <a:ext cx="10620855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noProof="0" dirty="0">
                <a:ea typeface="Marcellus SC"/>
                <a:cs typeface="Marcellus SC"/>
                <a:sym typeface="Marcellus SC"/>
              </a:rPr>
              <a:t>This can be done using an end-to-end neural architecture: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Google Shape;153;p20">
                <a:extLst>
                  <a:ext uri="{FF2B5EF4-FFF2-40B4-BE49-F238E27FC236}">
                    <a16:creationId xmlns:a16="http://schemas.microsoft.com/office/drawing/2014/main" id="{D5701E33-0827-0789-FA01-F850E6A2DB2C}"/>
                  </a:ext>
                </a:extLst>
              </p:cNvPr>
              <p:cNvSpPr txBox="1"/>
              <p:nvPr/>
            </p:nvSpPr>
            <p:spPr>
              <a:xfrm>
                <a:off x="652371" y="5459777"/>
                <a:ext cx="10620854" cy="677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600" b="1" noProof="0" dirty="0">
                    <a:solidFill>
                      <a:srgbClr val="C00000"/>
                    </a:solidFill>
                    <a:ea typeface="Marcellus SC"/>
                    <a:cs typeface="Marcellus SC"/>
                    <a:sym typeface="Marcellus SC"/>
                  </a:rPr>
                  <a:t>(2) </a:t>
                </a:r>
                <a:r>
                  <a:rPr lang="en-GB" sz="1600" noProof="0" dirty="0">
                    <a:solidFill>
                      <a:schemeClr val="tx1"/>
                    </a:solidFill>
                    <a:ea typeface="Marcellus SC"/>
                    <a:cs typeface="Marcellus SC"/>
                    <a:sym typeface="Marcellus SC"/>
                  </a:rPr>
                  <a:t>Randomly select </a:t>
                </a:r>
                <a:r>
                  <a:rPr lang="en-GB" sz="1600" b="1" noProof="0" dirty="0">
                    <a:solidFill>
                      <a:srgbClr val="C00000"/>
                    </a:solidFill>
                    <a:ea typeface="Marcellus SC"/>
                    <a:cs typeface="Marcellus SC"/>
                    <a:sym typeface="Marcellus SC"/>
                  </a:rPr>
                  <a:t>a subset of concepts </a:t>
                </a:r>
                <a:r>
                  <a:rPr lang="en-GB" sz="1600" noProof="0" dirty="0">
                    <a:solidFill>
                      <a:schemeClr val="tx1"/>
                    </a:solidFill>
                    <a:ea typeface="Marcellus SC"/>
                    <a:cs typeface="Marcellus SC"/>
                    <a:sym typeface="Marcellus SC"/>
                  </a:rPr>
                  <a:t>which we will initially intervene on and a </a:t>
                </a:r>
                <a:r>
                  <a:rPr lang="en-GB" sz="1600" b="1" noProof="0" dirty="0">
                    <a:solidFill>
                      <a:srgbClr val="C00000"/>
                    </a:solidFill>
                    <a:ea typeface="Marcellus SC"/>
                    <a:cs typeface="Marcellus SC"/>
                    <a:sym typeface="Marcellus SC"/>
                  </a:rPr>
                  <a:t>number of interventions </a:t>
                </a:r>
                <a14:m>
                  <m:oMath xmlns:m="http://schemas.openxmlformats.org/officeDocument/2006/math">
                    <m:r>
                      <a:rPr lang="en-GB" sz="1600" i="1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Marcellus SC"/>
                        <a:cs typeface="Marcellus SC"/>
                        <a:sym typeface="Marcellus SC"/>
                      </a:rPr>
                      <m:t>𝑇</m:t>
                    </m:r>
                  </m:oMath>
                </a14:m>
                <a:r>
                  <a:rPr lang="en-GB" sz="1600" noProof="0" dirty="0">
                    <a:solidFill>
                      <a:srgbClr val="C00000"/>
                    </a:solidFill>
                    <a:ea typeface="Marcellus SC"/>
                    <a:cs typeface="Marcellus SC"/>
                    <a:sym typeface="Marcellus SC"/>
                  </a:rPr>
                  <a:t> </a:t>
                </a:r>
                <a:r>
                  <a:rPr lang="en-GB" sz="1600" noProof="0" dirty="0">
                    <a:solidFill>
                      <a:schemeClr val="tx1"/>
                    </a:solidFill>
                    <a:ea typeface="Marcellus SC"/>
                    <a:cs typeface="Marcellus SC"/>
                    <a:sym typeface="Marcellus SC"/>
                  </a:rPr>
                  <a:t>we will perform in this training step</a:t>
                </a:r>
              </a:p>
            </p:txBody>
          </p:sp>
        </mc:Choice>
        <mc:Fallback xmlns="">
          <p:sp>
            <p:nvSpPr>
              <p:cNvPr id="10" name="Google Shape;153;p20">
                <a:extLst>
                  <a:ext uri="{FF2B5EF4-FFF2-40B4-BE49-F238E27FC236}">
                    <a16:creationId xmlns:a16="http://schemas.microsoft.com/office/drawing/2014/main" id="{D5701E33-0827-0789-FA01-F850E6A2D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71" y="5459777"/>
                <a:ext cx="10620854" cy="677078"/>
              </a:xfrm>
              <a:prstGeom prst="rect">
                <a:avLst/>
              </a:prstGeom>
              <a:blipFill>
                <a:blip r:embed="rId4"/>
                <a:stretch>
                  <a:fillRect l="-287" r="-574" b="-36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1DBC6F-B27C-3256-6E0A-8FA88A32B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1641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D2E4D-5F8A-69AE-527B-0315023FA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9E296-FD82-8494-4A41-EA30A80CC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How to train your </a:t>
            </a:r>
            <a:r>
              <a:rPr lang="en-GB" noProof="0" dirty="0" err="1"/>
              <a:t>intcem</a:t>
            </a:r>
            <a:r>
              <a:rPr lang="en-GB" noProof="0" dirty="0"/>
              <a:t>?</a:t>
            </a:r>
          </a:p>
        </p:txBody>
      </p:sp>
      <p:pic>
        <p:nvPicPr>
          <p:cNvPr id="3" name="Picture 2" descr="A computer screen shot of a graph&#10;&#10;Description automatically generated">
            <a:extLst>
              <a:ext uri="{FF2B5EF4-FFF2-40B4-BE49-F238E27FC236}">
                <a16:creationId xmlns:a16="http://schemas.microsoft.com/office/drawing/2014/main" id="{E6A2F4D2-6D81-B17B-00A9-338EB54874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537832" y="2241436"/>
            <a:ext cx="8849931" cy="3140099"/>
          </a:xfrm>
          <a:prstGeom prst="rect">
            <a:avLst/>
          </a:prstGeom>
        </p:spPr>
      </p:pic>
      <p:pic>
        <p:nvPicPr>
          <p:cNvPr id="4" name="Picture 3" descr="A computer screen shot of a graph&#10;&#10;Description automatically generated">
            <a:extLst>
              <a:ext uri="{FF2B5EF4-FFF2-40B4-BE49-F238E27FC236}">
                <a16:creationId xmlns:a16="http://schemas.microsoft.com/office/drawing/2014/main" id="{D844EE31-DF4B-FABE-AF09-F0E2C79CC2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21847" r="19509" b="33055"/>
          <a:stretch/>
        </p:blipFill>
        <p:spPr>
          <a:xfrm>
            <a:off x="3471333" y="2241436"/>
            <a:ext cx="5190067" cy="2102172"/>
          </a:xfrm>
          <a:prstGeom prst="rect">
            <a:avLst/>
          </a:prstGeom>
        </p:spPr>
      </p:pic>
      <p:pic>
        <p:nvPicPr>
          <p:cNvPr id="6" name="Picture 5" descr="A computer screen shot of a graph&#10;&#10;Description automatically generated">
            <a:extLst>
              <a:ext uri="{FF2B5EF4-FFF2-40B4-BE49-F238E27FC236}">
                <a16:creationId xmlns:a16="http://schemas.microsoft.com/office/drawing/2014/main" id="{43CA7F6F-A83E-85F5-1B61-5D5E67506E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81354"/>
          <a:stretch/>
        </p:blipFill>
        <p:spPr>
          <a:xfrm>
            <a:off x="8737600" y="2241436"/>
            <a:ext cx="1650163" cy="3140099"/>
          </a:xfrm>
          <a:prstGeom prst="rect">
            <a:avLst/>
          </a:prstGeom>
        </p:spPr>
      </p:pic>
      <p:sp>
        <p:nvSpPr>
          <p:cNvPr id="8" name="Google Shape;153;p20">
            <a:extLst>
              <a:ext uri="{FF2B5EF4-FFF2-40B4-BE49-F238E27FC236}">
                <a16:creationId xmlns:a16="http://schemas.microsoft.com/office/drawing/2014/main" id="{A0ACC0D1-687B-A2C6-CBAC-37153113B513}"/>
              </a:ext>
            </a:extLst>
          </p:cNvPr>
          <p:cNvSpPr txBox="1"/>
          <p:nvPr/>
        </p:nvSpPr>
        <p:spPr>
          <a:xfrm>
            <a:off x="652371" y="1570912"/>
            <a:ext cx="10620855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noProof="0" dirty="0">
                <a:ea typeface="Marcellus SC"/>
                <a:cs typeface="Marcellus SC"/>
                <a:sym typeface="Marcellus SC"/>
              </a:rPr>
              <a:t>This can be done using an end-to-end neural architecture:</a:t>
            </a:r>
          </a:p>
        </p:txBody>
      </p:sp>
      <p:sp>
        <p:nvSpPr>
          <p:cNvPr id="10" name="Google Shape;153;p20">
            <a:extLst>
              <a:ext uri="{FF2B5EF4-FFF2-40B4-BE49-F238E27FC236}">
                <a16:creationId xmlns:a16="http://schemas.microsoft.com/office/drawing/2014/main" id="{51C49E5B-54EE-0C75-7EB0-9B89F378B2DD}"/>
              </a:ext>
            </a:extLst>
          </p:cNvPr>
          <p:cNvSpPr txBox="1"/>
          <p:nvPr/>
        </p:nvSpPr>
        <p:spPr>
          <a:xfrm>
            <a:off x="652371" y="5470928"/>
            <a:ext cx="10620854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GB" sz="1600" b="1" noProof="0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(3) </a:t>
            </a:r>
            <a:r>
              <a:rPr lang="en-GB" sz="1600" noProof="0" dirty="0">
                <a:ea typeface="Marcellus SC"/>
                <a:cs typeface="Marcellus SC"/>
                <a:sym typeface="Marcellus SC"/>
              </a:rPr>
              <a:t>Recursively sample a </a:t>
            </a:r>
            <a:r>
              <a:rPr lang="en-GB" sz="1600" b="1" noProof="0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trajectory</a:t>
            </a:r>
            <a:r>
              <a:rPr lang="en-GB" sz="1600" noProof="0" dirty="0">
                <a:ea typeface="Marcellus SC"/>
                <a:cs typeface="Marcellus SC"/>
                <a:sym typeface="Marcellus SC"/>
              </a:rPr>
              <a:t> </a:t>
            </a:r>
            <a:r>
              <a:rPr lang="en-GB" sz="1600" b="1" noProof="0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of T interventions </a:t>
            </a:r>
            <a:r>
              <a:rPr lang="en-GB" sz="1600" noProof="0" dirty="0">
                <a:ea typeface="Marcellus SC"/>
                <a:cs typeface="Marcellus SC"/>
                <a:sym typeface="Marcellus SC"/>
              </a:rPr>
              <a:t>from this set using </a:t>
            </a:r>
            <a:r>
              <a:rPr lang="en-GB" sz="1600" b="1" noProof="0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a learnable intervention policy</a:t>
            </a:r>
            <a:r>
              <a:rPr lang="en-GB" sz="1600" noProof="0" dirty="0">
                <a:ea typeface="Marcellus SC"/>
                <a:cs typeface="Marcellus SC"/>
                <a:sym typeface="Marcellus SC"/>
              </a:rPr>
              <a:t>. We train this policy to </a:t>
            </a:r>
            <a:r>
              <a:rPr lang="en-GB" sz="1600" b="1" noProof="0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align to the “oracle” optimal policy</a:t>
            </a:r>
            <a:r>
              <a:rPr lang="en-GB" sz="1600" noProof="0" dirty="0">
                <a:ea typeface="Marcellus SC"/>
                <a:cs typeface="Marcellus SC"/>
                <a:sym typeface="Marcellus SC"/>
              </a:rPr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32FB88-59B5-982A-AF95-30AA97198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799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E3C3C-07AA-61D1-64C0-9338DD5C7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F9C8C2-6C2F-ED66-1F31-701F109C91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80" cy="6858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4F245B-D018-66AC-A1CC-4F0AAE100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dirty="0"/>
              <a:t>Tutorial outline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D39ED-83D1-0D5C-1677-B8A458062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tx1">
                    <a:alpha val="20000"/>
                  </a:schemeClr>
                </a:solidFill>
              </a:rPr>
              <a:t>Introduction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tx1">
                    <a:alpha val="20000"/>
                  </a:schemeClr>
                </a:solidFill>
              </a:rPr>
              <a:t>Supervised Concept Learning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tx1">
                    <a:alpha val="20000"/>
                  </a:schemeClr>
                </a:solidFill>
              </a:rPr>
              <a:t>Concept Interventions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rgbClr val="C00000">
                    <a:alpha val="20000"/>
                  </a:srgbClr>
                </a:solidFill>
              </a:rPr>
              <a:t>Q&amp;A + Break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tx1">
                    <a:alpha val="20000"/>
                  </a:schemeClr>
                </a:solidFill>
              </a:rPr>
              <a:t>Unsupervised Concept Learning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tx1">
                    <a:alpha val="20000"/>
                  </a:schemeClr>
                </a:solidFill>
              </a:rPr>
              <a:t>Reasoning With Concepts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tx1">
                    <a:alpha val="20000"/>
                  </a:schemeClr>
                </a:solidFill>
              </a:rPr>
              <a:t>Future Directions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rgbClr val="C00000"/>
                </a:solidFill>
              </a:rPr>
              <a:t>Q&amp;A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83101-E82A-C363-2CB1-9A8C84A6C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15</a:t>
            </a:fld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0FA4216-F0E0-76A9-CAA6-C325E21DA3E9}"/>
              </a:ext>
            </a:extLst>
          </p:cNvPr>
          <p:cNvSpPr/>
          <p:nvPr/>
        </p:nvSpPr>
        <p:spPr>
          <a:xfrm>
            <a:off x="548631" y="5960577"/>
            <a:ext cx="5953769" cy="628996"/>
          </a:xfrm>
          <a:prstGeom prst="roundRect">
            <a:avLst/>
          </a:prstGeom>
          <a:solidFill>
            <a:schemeClr val="accent3">
              <a:lumMod val="60000"/>
              <a:lumOff val="40000"/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5792E2-3068-44AF-D86B-FE2080F6DA20}"/>
              </a:ext>
            </a:extLst>
          </p:cNvPr>
          <p:cNvSpPr txBox="1"/>
          <p:nvPr/>
        </p:nvSpPr>
        <p:spPr>
          <a:xfrm>
            <a:off x="3699038" y="6044242"/>
            <a:ext cx="2803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C00000"/>
                </a:solidFill>
              </a:rPr>
              <a:t>(10 mins)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99890D-5712-CC80-F3E1-051599305377}"/>
              </a:ext>
            </a:extLst>
          </p:cNvPr>
          <p:cNvSpPr txBox="1"/>
          <p:nvPr/>
        </p:nvSpPr>
        <p:spPr>
          <a:xfrm>
            <a:off x="4318779" y="5582577"/>
            <a:ext cx="2701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C00000"/>
                </a:solidFill>
              </a:rPr>
              <a:t>17:50 – 18:00</a:t>
            </a:r>
          </a:p>
        </p:txBody>
      </p:sp>
    </p:spTree>
    <p:extLst>
      <p:ext uri="{BB962C8B-B14F-4D97-AF65-F5344CB8AC3E}">
        <p14:creationId xmlns:p14="http://schemas.microsoft.com/office/powerpoint/2010/main" val="332470282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4DAF0-877E-80A9-9933-5676815D5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B9635-9F62-1358-3939-CBEFFADD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How to train your </a:t>
            </a:r>
            <a:r>
              <a:rPr lang="en-GB" noProof="0" dirty="0" err="1"/>
              <a:t>intcem</a:t>
            </a:r>
            <a:r>
              <a:rPr lang="en-GB" noProof="0" dirty="0"/>
              <a:t>?</a:t>
            </a:r>
          </a:p>
        </p:txBody>
      </p:sp>
      <p:pic>
        <p:nvPicPr>
          <p:cNvPr id="3" name="Picture 2" descr="A computer screen shot of a graph&#10;&#10;Description automatically generated">
            <a:extLst>
              <a:ext uri="{FF2B5EF4-FFF2-40B4-BE49-F238E27FC236}">
                <a16:creationId xmlns:a16="http://schemas.microsoft.com/office/drawing/2014/main" id="{1473F494-36A8-83F3-6890-01F2375CF8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537832" y="2241436"/>
            <a:ext cx="8849931" cy="3140099"/>
          </a:xfrm>
          <a:prstGeom prst="rect">
            <a:avLst/>
          </a:prstGeom>
        </p:spPr>
      </p:pic>
      <p:pic>
        <p:nvPicPr>
          <p:cNvPr id="4" name="Picture 3" descr="A computer screen shot of a graph&#10;&#10;Description automatically generated">
            <a:extLst>
              <a:ext uri="{FF2B5EF4-FFF2-40B4-BE49-F238E27FC236}">
                <a16:creationId xmlns:a16="http://schemas.microsoft.com/office/drawing/2014/main" id="{63DBC667-AB8A-D6FF-DF55-F610E3B6A9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28926" t="67215" r="19509" b="5013"/>
          <a:stretch/>
        </p:blipFill>
        <p:spPr>
          <a:xfrm>
            <a:off x="4097867" y="4352074"/>
            <a:ext cx="4563533" cy="872067"/>
          </a:xfrm>
          <a:prstGeom prst="rect">
            <a:avLst/>
          </a:prstGeom>
        </p:spPr>
      </p:pic>
      <p:pic>
        <p:nvPicPr>
          <p:cNvPr id="6" name="Picture 5" descr="A computer screen shot of a graph&#10;&#10;Description automatically generated">
            <a:extLst>
              <a:ext uri="{FF2B5EF4-FFF2-40B4-BE49-F238E27FC236}">
                <a16:creationId xmlns:a16="http://schemas.microsoft.com/office/drawing/2014/main" id="{D244E3AC-CC59-5276-1DDA-422779E7F45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81354"/>
          <a:stretch/>
        </p:blipFill>
        <p:spPr>
          <a:xfrm>
            <a:off x="8737600" y="2241436"/>
            <a:ext cx="1650163" cy="3140099"/>
          </a:xfrm>
          <a:prstGeom prst="rect">
            <a:avLst/>
          </a:prstGeom>
        </p:spPr>
      </p:pic>
      <p:sp>
        <p:nvSpPr>
          <p:cNvPr id="8" name="Google Shape;153;p20">
            <a:extLst>
              <a:ext uri="{FF2B5EF4-FFF2-40B4-BE49-F238E27FC236}">
                <a16:creationId xmlns:a16="http://schemas.microsoft.com/office/drawing/2014/main" id="{4F310345-F29F-F0D4-3B79-EBBFF3B02D7E}"/>
              </a:ext>
            </a:extLst>
          </p:cNvPr>
          <p:cNvSpPr txBox="1"/>
          <p:nvPr/>
        </p:nvSpPr>
        <p:spPr>
          <a:xfrm>
            <a:off x="652371" y="1570912"/>
            <a:ext cx="10620855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noProof="0" dirty="0">
                <a:ea typeface="Marcellus SC"/>
                <a:cs typeface="Marcellus SC"/>
                <a:sym typeface="Marcellus SC"/>
              </a:rPr>
              <a:t>This can be done using an end-to-end neural architecture:</a:t>
            </a:r>
          </a:p>
        </p:txBody>
      </p:sp>
      <p:sp>
        <p:nvSpPr>
          <p:cNvPr id="10" name="Google Shape;153;p20">
            <a:extLst>
              <a:ext uri="{FF2B5EF4-FFF2-40B4-BE49-F238E27FC236}">
                <a16:creationId xmlns:a16="http://schemas.microsoft.com/office/drawing/2014/main" id="{E29A7662-7BB0-36F8-CDB3-74386F5F1D4A}"/>
              </a:ext>
            </a:extLst>
          </p:cNvPr>
          <p:cNvSpPr txBox="1"/>
          <p:nvPr/>
        </p:nvSpPr>
        <p:spPr>
          <a:xfrm>
            <a:off x="652371" y="5337117"/>
            <a:ext cx="10620854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noProof="0" dirty="0">
                <a:solidFill>
                  <a:srgbClr val="C00000"/>
                </a:solidFill>
                <a:latin typeface="Marcellus SC"/>
                <a:ea typeface="Marcellus SC"/>
                <a:cs typeface="Marcellus SC"/>
                <a:sym typeface="Marcellus SC"/>
              </a:rPr>
              <a:t>(4) </a:t>
            </a:r>
            <a:r>
              <a:rPr lang="en-GB" sz="1600" b="1" noProof="0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Penalise the model more heavily </a:t>
            </a:r>
            <a:r>
              <a:rPr lang="en-GB" sz="1600" noProof="0" dirty="0">
                <a:ea typeface="Marcellus SC"/>
                <a:cs typeface="Marcellus SC"/>
                <a:sym typeface="Marcellus SC"/>
              </a:rPr>
              <a:t>for </a:t>
            </a:r>
            <a:r>
              <a:rPr lang="en-GB" sz="1600" noProof="0" dirty="0" err="1">
                <a:ea typeface="Marcellus SC"/>
                <a:cs typeface="Marcellus SC"/>
                <a:sym typeface="Marcellus SC"/>
              </a:rPr>
              <a:t>mispredicting</a:t>
            </a:r>
            <a:r>
              <a:rPr lang="en-GB" sz="1600" noProof="0" dirty="0">
                <a:ea typeface="Marcellus SC"/>
                <a:cs typeface="Marcellus SC"/>
                <a:sym typeface="Marcellus SC"/>
              </a:rPr>
              <a:t> the task label </a:t>
            </a:r>
            <a:r>
              <a:rPr lang="en-GB" sz="1600" noProof="0" dirty="0">
                <a:solidFill>
                  <a:schemeClr val="tx1"/>
                </a:solidFill>
                <a:ea typeface="Marcellus SC"/>
                <a:cs typeface="Marcellus SC"/>
                <a:sym typeface="Marcellus SC"/>
              </a:rPr>
              <a:t>at the end of the intervention trajectory vs </a:t>
            </a:r>
            <a:r>
              <a:rPr lang="en-GB" sz="1600" noProof="0" dirty="0" err="1">
                <a:solidFill>
                  <a:schemeClr val="tx1"/>
                </a:solidFill>
                <a:ea typeface="Marcellus SC"/>
                <a:cs typeface="Marcellus SC"/>
                <a:sym typeface="Marcellus SC"/>
              </a:rPr>
              <a:t>mispredicting</a:t>
            </a:r>
            <a:r>
              <a:rPr lang="en-GB" sz="1600" noProof="0" dirty="0">
                <a:solidFill>
                  <a:schemeClr val="tx1"/>
                </a:solidFill>
                <a:ea typeface="Marcellus SC"/>
                <a:cs typeface="Marcellus SC"/>
                <a:sym typeface="Marcellus SC"/>
              </a:rPr>
              <a:t> the task label at the start of the trajectory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269CB9-AF36-EACD-81B6-3AC6BF116763}"/>
                  </a:ext>
                </a:extLst>
              </p:cNvPr>
              <p:cNvSpPr txBox="1"/>
              <p:nvPr/>
            </p:nvSpPr>
            <p:spPr>
              <a:xfrm>
                <a:off x="652371" y="5921473"/>
                <a:ext cx="10620854" cy="787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noProof="0" smtClean="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d>
                          <m:dPr>
                            <m:ctrlPr>
                              <a:rPr lang="en-GB" sz="2000" b="0" i="1" noProof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1" i="1" noProof="0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GB" sz="2000" b="0" i="1" noProof="0" smtClean="0">
                                <a:latin typeface="Cambria Math" panose="02040503050406030204" pitchFamily="18" charset="0"/>
                              </a:rPr>
                              <m:t>,  </m:t>
                            </m:r>
                            <m:r>
                              <a:rPr lang="en-GB" sz="2000" b="1" i="1" noProof="0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  <m:r>
                              <a:rPr lang="en-GB" sz="2000" b="0" i="1" noProof="0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sz="2000" b="0" i="1" noProof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GB" sz="2000" b="0" i="1" noProof="0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GB" sz="2000" b="0" i="1" noProof="0" smtClean="0">
                            <a:latin typeface="Cambria Math" panose="02040503050406030204" pitchFamily="18" charset="0"/>
                          </a:rPr>
                          <m:t>𝒟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GB" sz="20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sz="2000" b="0" i="1" noProof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sz="2000" i="1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i="1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ℒ</m:t>
                                </m:r>
                              </m:e>
                              <m:sub>
                                <m:r>
                                  <a:rPr lang="en-GB" sz="2000" i="1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𝑡𝑎𝑠𝑘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GB" sz="2000" i="1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i="1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GB" sz="2000" i="1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GB" sz="2000" i="1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GB" sz="2000" i="1">
                                        <a:solidFill>
                                          <a:schemeClr val="tx2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000" b="0" i="1" noProof="0" smtClean="0">
                                            <a:solidFill>
                                              <a:schemeClr val="tx2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GB" sz="2000" b="0" i="1" noProof="0" smtClean="0">
                                                <a:solidFill>
                                                  <a:schemeClr val="tx2">
                                                    <a:lumMod val="75000"/>
                                                    <a:lumOff val="2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000" b="0" i="1" noProof="0" smtClean="0">
                                                <a:solidFill>
                                                  <a:schemeClr val="tx2">
                                                    <a:lumMod val="75000"/>
                                                    <a:lumOff val="2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sz="2000" b="0" i="1" noProof="0" smtClean="0">
                                            <a:solidFill>
                                              <a:srgbClr val="83485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(0)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GB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000" i="1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GB" sz="20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GB" sz="20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ℒ</m:t>
                                </m:r>
                              </m:e>
                              <m:sub>
                                <m:r>
                                  <a:rPr lang="en-GB" sz="20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𝑡𝑎𝑠𝑘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GB" sz="20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GB" sz="20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  </m:t>
                                </m:r>
                                <m:r>
                                  <a:rPr lang="en-GB" sz="20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GB" sz="2000" i="1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000" i="1" smtClean="0">
                                            <a:solidFill>
                                              <a:srgbClr val="5F852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GB" sz="2000" i="1">
                                                <a:solidFill>
                                                  <a:srgbClr val="5F852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000" i="1">
                                                <a:solidFill>
                                                  <a:srgbClr val="5F852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sz="2000" i="1">
                                            <a:solidFill>
                                              <a:srgbClr val="5F852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rgbClr val="5F852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  <m:r>
                                          <a:rPr lang="en-US" sz="2000" i="1">
                                            <a:solidFill>
                                              <a:srgbClr val="5F852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num>
                          <m:den>
                            <m:r>
                              <a:rPr lang="en-US" sz="2000" b="0" i="1" noProof="0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en-US" sz="2000" b="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noProof="0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2000" b="0" i="1" noProof="0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GB" sz="2000" noProof="0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269CB9-AF36-EACD-81B6-3AC6BF116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71" y="5921473"/>
                <a:ext cx="10620854" cy="7873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74F953-581B-9EAE-12AA-513FE4769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2340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F2EBD-5C7E-98D1-897A-5A5FB7958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8A0F2-AC8D-858C-8C36-A3A02B661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What does all of this give you?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5E9767-A403-F6F7-1934-86128A6C4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6238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DA99B-5C13-1CF7-9F0C-288D47045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53;p20">
            <a:extLst>
              <a:ext uri="{FF2B5EF4-FFF2-40B4-BE49-F238E27FC236}">
                <a16:creationId xmlns:a16="http://schemas.microsoft.com/office/drawing/2014/main" id="{6EE01DB1-201F-5E1D-B92E-7CCE19AA3C4C}"/>
              </a:ext>
            </a:extLst>
          </p:cNvPr>
          <p:cNvSpPr txBox="1"/>
          <p:nvPr/>
        </p:nvSpPr>
        <p:spPr>
          <a:xfrm>
            <a:off x="652371" y="1782784"/>
            <a:ext cx="10620855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noProof="0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(1) </a:t>
            </a:r>
            <a:r>
              <a:rPr lang="en-GB" sz="2800" noProof="0" dirty="0">
                <a:ea typeface="Marcellus SC"/>
                <a:cs typeface="Marcellus SC"/>
                <a:sym typeface="Marcellus SC"/>
              </a:rPr>
              <a:t>A model that is much better at receiving test-time feedback </a:t>
            </a:r>
            <a:r>
              <a:rPr lang="en-GB" sz="2800" b="1" noProof="0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even if concepts are intervened in a random order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25AE7B-3ED4-016C-6859-9B5C8766B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What does all of this give you?</a:t>
            </a:r>
          </a:p>
        </p:txBody>
      </p:sp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05094414-0FE6-358C-A8C0-B992D9218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605" y="3610454"/>
            <a:ext cx="9440386" cy="202080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4487B41-621B-FBE7-A878-345A492AF6DD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3031067" y="3430415"/>
            <a:ext cx="309271" cy="438852"/>
          </a:xfrm>
          <a:prstGeom prst="straightConnector1">
            <a:avLst/>
          </a:prstGeom>
          <a:ln w="28575">
            <a:solidFill>
              <a:srgbClr val="66C2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C15568B-495A-824C-6139-3D2EF810B085}"/>
              </a:ext>
            </a:extLst>
          </p:cNvPr>
          <p:cNvSpPr txBox="1"/>
          <p:nvPr/>
        </p:nvSpPr>
        <p:spPr>
          <a:xfrm>
            <a:off x="2873703" y="3061083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noProof="0" dirty="0" err="1">
                <a:solidFill>
                  <a:srgbClr val="66C2A5"/>
                </a:solidFill>
              </a:rPr>
              <a:t>IntCEM</a:t>
            </a:r>
            <a:endParaRPr lang="en-GB" b="1" noProof="0" dirty="0">
              <a:solidFill>
                <a:srgbClr val="66C2A5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7867B0-BC6A-BAEA-5426-DAAEFF17C85C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9026299" y="3528924"/>
            <a:ext cx="600301" cy="566097"/>
          </a:xfrm>
          <a:prstGeom prst="straightConnector1">
            <a:avLst/>
          </a:prstGeom>
          <a:ln w="28575">
            <a:solidFill>
              <a:srgbClr val="66C2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7A1EB70-436A-82D1-86B4-606AA9BCC3CF}"/>
              </a:ext>
            </a:extLst>
          </p:cNvPr>
          <p:cNvSpPr txBox="1"/>
          <p:nvPr/>
        </p:nvSpPr>
        <p:spPr>
          <a:xfrm>
            <a:off x="8559664" y="3159592"/>
            <a:ext cx="933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noProof="0" dirty="0" err="1">
                <a:solidFill>
                  <a:srgbClr val="66C2A5"/>
                </a:solidFill>
              </a:rPr>
              <a:t>IntCEM</a:t>
            </a:r>
            <a:endParaRPr lang="en-GB" b="1" noProof="0" dirty="0">
              <a:solidFill>
                <a:srgbClr val="66C2A5"/>
              </a:solidFill>
            </a:endParaRPr>
          </a:p>
        </p:txBody>
      </p:sp>
      <p:sp>
        <p:nvSpPr>
          <p:cNvPr id="20" name="Google Shape;197;p25">
            <a:extLst>
              <a:ext uri="{FF2B5EF4-FFF2-40B4-BE49-F238E27FC236}">
                <a16:creationId xmlns:a16="http://schemas.microsoft.com/office/drawing/2014/main" id="{20B02E86-E629-38B7-9387-9F1F2B2B4B9F}"/>
              </a:ext>
            </a:extLst>
          </p:cNvPr>
          <p:cNvSpPr txBox="1"/>
          <p:nvPr/>
        </p:nvSpPr>
        <p:spPr>
          <a:xfrm>
            <a:off x="588039" y="5794324"/>
            <a:ext cx="10680559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noProof="0" dirty="0">
                <a:solidFill>
                  <a:srgbClr val="4285F4"/>
                </a:solidFill>
                <a:ea typeface="Marcellus SC"/>
                <a:cs typeface="Marcellus SC"/>
                <a:sym typeface="Marcellus SC"/>
              </a:rPr>
              <a:t>Up to 9% in absolute improvement when 25% of concepts are randomly selected to be intervened on!</a:t>
            </a:r>
            <a:endParaRPr lang="en-GB" sz="1100" noProof="0" dirty="0">
              <a:solidFill>
                <a:srgbClr val="4285F4"/>
              </a:solidFill>
              <a:ea typeface="Marcellus SC"/>
              <a:cs typeface="Marcellus SC"/>
              <a:sym typeface="Marcellus SC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BF8BBA-237D-69D1-0ED4-73E8A7A5F361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3340338" y="3430415"/>
            <a:ext cx="319395" cy="585718"/>
          </a:xfrm>
          <a:prstGeom prst="straightConnector1">
            <a:avLst/>
          </a:prstGeom>
          <a:ln w="28575">
            <a:solidFill>
              <a:srgbClr val="66C2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792DD43-03DC-6E48-F67F-C24A4A5AC474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8559664" y="3528924"/>
            <a:ext cx="466635" cy="283048"/>
          </a:xfrm>
          <a:prstGeom prst="straightConnector1">
            <a:avLst/>
          </a:prstGeom>
          <a:ln w="28575">
            <a:solidFill>
              <a:srgbClr val="66C2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463386-3E77-728A-2879-965F2BB9A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66222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258E1-B956-AFFE-5D6F-23C5B6655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53;p20">
            <a:extLst>
              <a:ext uri="{FF2B5EF4-FFF2-40B4-BE49-F238E27FC236}">
                <a16:creationId xmlns:a16="http://schemas.microsoft.com/office/drawing/2014/main" id="{3BC9C794-969E-D693-C2E2-D197807D338C}"/>
              </a:ext>
            </a:extLst>
          </p:cNvPr>
          <p:cNvSpPr txBox="1"/>
          <p:nvPr/>
        </p:nvSpPr>
        <p:spPr>
          <a:xfrm>
            <a:off x="652371" y="1782784"/>
            <a:ext cx="10620855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noProof="0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(2) </a:t>
            </a:r>
            <a:r>
              <a:rPr lang="en-GB" sz="2800" noProof="0" dirty="0">
                <a:ea typeface="Marcellus SC"/>
                <a:cs typeface="Marcellus SC"/>
                <a:sym typeface="Marcellus SC"/>
              </a:rPr>
              <a:t>An </a:t>
            </a:r>
            <a:r>
              <a:rPr lang="en-GB" sz="2800" b="1" noProof="0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efficient intervention policy </a:t>
            </a:r>
            <a:r>
              <a:rPr lang="en-GB" sz="2800" noProof="0" dirty="0">
                <a:ea typeface="Marcellus SC"/>
                <a:cs typeface="Marcellus SC"/>
                <a:sym typeface="Marcellus SC"/>
              </a:rPr>
              <a:t>that selects useful concepts to intervene on next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1D8DDF-4891-2AA4-C37A-4851612CE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What does all of this give you?</a:t>
            </a:r>
          </a:p>
        </p:txBody>
      </p:sp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6E91B0C1-AF9E-580A-43FC-58AD5B6D4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073" y="3633669"/>
            <a:ext cx="9152193" cy="250215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9831156-3F7A-D024-F2AD-897521FB4466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2281105" y="3614409"/>
            <a:ext cx="928006" cy="568124"/>
          </a:xfrm>
          <a:prstGeom prst="straightConnector1">
            <a:avLst/>
          </a:prstGeom>
          <a:ln w="28575">
            <a:solidFill>
              <a:srgbClr val="984EA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A59A9D5-BC5D-5134-3535-60CAC3E2C3FD}"/>
              </a:ext>
            </a:extLst>
          </p:cNvPr>
          <p:cNvSpPr txBox="1"/>
          <p:nvPr/>
        </p:nvSpPr>
        <p:spPr>
          <a:xfrm>
            <a:off x="2281105" y="3245077"/>
            <a:ext cx="1856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noProof="0" dirty="0" err="1">
                <a:solidFill>
                  <a:srgbClr val="984EA4"/>
                </a:solidFill>
              </a:rPr>
              <a:t>IntCEM’s</a:t>
            </a:r>
            <a:r>
              <a:rPr lang="en-GB" b="1" noProof="0" dirty="0">
                <a:solidFill>
                  <a:srgbClr val="984EA4"/>
                </a:solidFill>
              </a:rPr>
              <a:t> Policy!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4A84E26-38AC-2880-0C97-7D9C72231F33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3209111" y="3614409"/>
            <a:ext cx="405719" cy="964752"/>
          </a:xfrm>
          <a:prstGeom prst="straightConnector1">
            <a:avLst/>
          </a:prstGeom>
          <a:ln w="28575">
            <a:solidFill>
              <a:srgbClr val="984EA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F7CA899-892A-16B6-A839-9CF0429D3B3B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6096000" y="3504226"/>
            <a:ext cx="744851" cy="369332"/>
          </a:xfrm>
          <a:prstGeom prst="straightConnector1">
            <a:avLst/>
          </a:prstGeom>
          <a:ln w="28575">
            <a:solidFill>
              <a:srgbClr val="984EA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A088B50-A861-3DCF-F641-FDA558000F77}"/>
              </a:ext>
            </a:extLst>
          </p:cNvPr>
          <p:cNvSpPr txBox="1"/>
          <p:nvPr/>
        </p:nvSpPr>
        <p:spPr>
          <a:xfrm>
            <a:off x="5844305" y="3134894"/>
            <a:ext cx="1993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noProof="0" dirty="0" err="1">
                <a:solidFill>
                  <a:srgbClr val="984EA4"/>
                </a:solidFill>
              </a:rPr>
              <a:t>IntCEM’s</a:t>
            </a:r>
            <a:r>
              <a:rPr lang="en-GB" b="1" noProof="0" dirty="0">
                <a:solidFill>
                  <a:srgbClr val="984EA4"/>
                </a:solidFill>
              </a:rPr>
              <a:t> Policy!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22A5215-1CF3-891A-01DC-E9C3C2B1B1B3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6840851" y="3504226"/>
            <a:ext cx="448949" cy="804475"/>
          </a:xfrm>
          <a:prstGeom prst="straightConnector1">
            <a:avLst/>
          </a:prstGeom>
          <a:ln w="28575">
            <a:solidFill>
              <a:srgbClr val="984EA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22ABC-FAAC-062D-CDE2-BA2BF24AA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4598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E7F02-75C3-507C-C7D4-60581DD19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63704-5CCE-7D70-221D-93AC4896A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dirty="0"/>
              <a:t>Critical limitations of interventions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C08C1-DB60-2614-4D97-335306DD1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6" name="Google Shape;180;p23">
            <a:extLst>
              <a:ext uri="{FF2B5EF4-FFF2-40B4-BE49-F238E27FC236}">
                <a16:creationId xmlns:a16="http://schemas.microsoft.com/office/drawing/2014/main" id="{293E64AE-B0E1-77D9-2F7F-3BA1CAE6720A}"/>
              </a:ext>
            </a:extLst>
          </p:cNvPr>
          <p:cNvSpPr txBox="1"/>
          <p:nvPr/>
        </p:nvSpPr>
        <p:spPr>
          <a:xfrm>
            <a:off x="652371" y="1611588"/>
            <a:ext cx="105156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0000"/>
                </a:solidFill>
                <a:latin typeface="Grandview Display"/>
                <a:ea typeface="Marcellus SC"/>
                <a:cs typeface="Marcellus SC"/>
                <a:sym typeface="Marcellus SC"/>
              </a:rPr>
              <a:t>When intervening, we assume that concept interventions are: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sz="2800" b="1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Transient</a:t>
            </a:r>
            <a:r>
              <a:rPr lang="en-GB" sz="2000" b="1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: </a:t>
            </a:r>
            <a:r>
              <a:rPr lang="en-GB" sz="2200" dirty="0">
                <a:ea typeface="Marcellus SC"/>
                <a:cs typeface="Marcellus SC"/>
                <a:sym typeface="Marcellus SC"/>
              </a:rPr>
              <a:t>after an intervention is made, it is </a:t>
            </a:r>
            <a:r>
              <a:rPr lang="en-GB" sz="2200" b="1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forgotten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F7665B-F126-E16B-70F8-F57D97D4E43D}"/>
              </a:ext>
            </a:extLst>
          </p:cNvPr>
          <p:cNvGrpSpPr/>
          <p:nvPr/>
        </p:nvGrpSpPr>
        <p:grpSpPr>
          <a:xfrm>
            <a:off x="804771" y="3356679"/>
            <a:ext cx="3817472" cy="1685059"/>
            <a:chOff x="975593" y="3496364"/>
            <a:chExt cx="3817472" cy="168505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EC7AB8D-0BBC-199C-DFE9-8BABEB021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5593" y="3885455"/>
              <a:ext cx="3817472" cy="1295968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7C332C5-9FA5-CF3A-75D5-4364BF38CFBB}"/>
                    </a:ext>
                  </a:extLst>
                </p:cNvPr>
                <p:cNvSpPr txBox="1"/>
                <p:nvPr/>
              </p:nvSpPr>
              <p:spPr>
                <a:xfrm>
                  <a:off x="975593" y="3496364"/>
                  <a:ext cx="381747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600" dirty="0"/>
                    <a:t>If an intervention is made on a sample </a:t>
                  </a:r>
                  <a14:m>
                    <m:oMath xmlns:m="http://schemas.openxmlformats.org/officeDocument/2006/math"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a14:m>
                  <a:endParaRPr lang="en-GB" sz="1600" b="1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7C332C5-9FA5-CF3A-75D5-4364BF38CF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5593" y="3496364"/>
                  <a:ext cx="3817472" cy="338554"/>
                </a:xfrm>
                <a:prstGeom prst="rect">
                  <a:avLst/>
                </a:prstGeom>
                <a:blipFill>
                  <a:blip r:embed="rId4"/>
                  <a:stretch>
                    <a:fillRect t="-5455" b="-2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F47726-EFD6-AC5E-5E29-744C6A87E7DF}"/>
              </a:ext>
            </a:extLst>
          </p:cNvPr>
          <p:cNvGrpSpPr/>
          <p:nvPr/>
        </p:nvGrpSpPr>
        <p:grpSpPr>
          <a:xfrm>
            <a:off x="6237651" y="3457988"/>
            <a:ext cx="5348748" cy="1464081"/>
            <a:chOff x="6095999" y="3885455"/>
            <a:chExt cx="5348748" cy="14640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967374-5275-35B5-D330-8D020016C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47771"/>
            <a:stretch/>
          </p:blipFill>
          <p:spPr>
            <a:xfrm>
              <a:off x="6142037" y="4303126"/>
              <a:ext cx="5302710" cy="104641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23CD26B-2446-5847-BE3D-7B999F812A14}"/>
                    </a:ext>
                  </a:extLst>
                </p:cNvPr>
                <p:cNvSpPr txBox="1"/>
                <p:nvPr/>
              </p:nvSpPr>
              <p:spPr>
                <a:xfrm>
                  <a:off x="6095999" y="3885455"/>
                  <a:ext cx="534874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600" dirty="0"/>
                    <a:t>The same mistake will be made if </a:t>
                  </a:r>
                  <a14:m>
                    <m:oMath xmlns:m="http://schemas.openxmlformats.org/officeDocument/2006/math"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GB" sz="1600" dirty="0"/>
                    <a:t>is seen again</a:t>
                  </a: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23CD26B-2446-5847-BE3D-7B999F812A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5999" y="3885455"/>
                  <a:ext cx="5348747" cy="338554"/>
                </a:xfrm>
                <a:prstGeom prst="rect">
                  <a:avLst/>
                </a:prstGeom>
                <a:blipFill>
                  <a:blip r:embed="rId6"/>
                  <a:stretch>
                    <a:fillRect t="-5357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230F95B-E963-817B-7E51-1A0BBC662289}"/>
              </a:ext>
            </a:extLst>
          </p:cNvPr>
          <p:cNvCxnSpPr>
            <a:stCxn id="8" idx="3"/>
            <a:endCxn id="11" idx="1"/>
          </p:cNvCxnSpPr>
          <p:nvPr/>
        </p:nvCxnSpPr>
        <p:spPr>
          <a:xfrm>
            <a:off x="4622243" y="4393754"/>
            <a:ext cx="1661446" cy="511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49E96B2-79E4-D84F-6A41-1E943F120591}"/>
              </a:ext>
            </a:extLst>
          </p:cNvPr>
          <p:cNvSpPr txBox="1"/>
          <p:nvPr/>
        </p:nvSpPr>
        <p:spPr>
          <a:xfrm>
            <a:off x="4622244" y="3981600"/>
            <a:ext cx="1661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solidFill>
                  <a:schemeClr val="bg1">
                    <a:lumMod val="50000"/>
                  </a:schemeClr>
                </a:solidFill>
              </a:rPr>
              <a:t>Some time later…</a:t>
            </a:r>
          </a:p>
        </p:txBody>
      </p:sp>
    </p:spTree>
    <p:extLst>
      <p:ext uri="{BB962C8B-B14F-4D97-AF65-F5344CB8AC3E}">
        <p14:creationId xmlns:p14="http://schemas.microsoft.com/office/powerpoint/2010/main" val="345242178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E8BED-3EC6-30DC-6B7D-8C0E5D022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B2500-ED65-29F9-1141-F8C3295E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dirty="0"/>
              <a:t>Critical limitations of interventions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98C27-A231-3A21-7868-DC034B6B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80;p23">
                <a:extLst>
                  <a:ext uri="{FF2B5EF4-FFF2-40B4-BE49-F238E27FC236}">
                    <a16:creationId xmlns:a16="http://schemas.microsoft.com/office/drawing/2014/main" id="{F0E0BD4E-B461-9243-C103-47B32C546825}"/>
                  </a:ext>
                </a:extLst>
              </p:cNvPr>
              <p:cNvSpPr txBox="1"/>
              <p:nvPr/>
            </p:nvSpPr>
            <p:spPr>
              <a:xfrm>
                <a:off x="652371" y="1611588"/>
                <a:ext cx="10515600" cy="26314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2800" dirty="0">
                    <a:solidFill>
                      <a:srgbClr val="000000"/>
                    </a:solidFill>
                    <a:latin typeface="Grandview Display"/>
                    <a:ea typeface="Marcellus SC"/>
                    <a:cs typeface="Marcellus SC"/>
                    <a:sym typeface="Marcellus SC"/>
                  </a:rPr>
                  <a:t>When intervening, we assume that concept interventions are:</a:t>
                </a:r>
              </a:p>
              <a:p>
                <a:pPr marL="457200" lvl="0" indent="-457200">
                  <a:lnSpc>
                    <a:spcPct val="150000"/>
                  </a:lnSpc>
                  <a:buFont typeface="+mj-lt"/>
                  <a:buAutoNum type="arabicPeriod"/>
                  <a:defRPr/>
                </a:pPr>
                <a:r>
                  <a:rPr lang="en-GB" sz="2800" b="1" dirty="0">
                    <a:solidFill>
                      <a:srgbClr val="C00000"/>
                    </a:solidFill>
                    <a:ea typeface="Marcellus SC"/>
                    <a:cs typeface="Marcellus SC"/>
                    <a:sym typeface="Marcellus SC"/>
                  </a:rPr>
                  <a:t>Transient</a:t>
                </a:r>
                <a:r>
                  <a:rPr lang="en-GB" sz="2200" b="1" dirty="0">
                    <a:solidFill>
                      <a:srgbClr val="C00000"/>
                    </a:solidFill>
                    <a:ea typeface="Marcellus SC"/>
                    <a:cs typeface="Marcellus SC"/>
                    <a:sym typeface="Marcellus SC"/>
                  </a:rPr>
                  <a:t>: </a:t>
                </a:r>
                <a:r>
                  <a:rPr lang="en-GB" sz="2200" dirty="0">
                    <a:ea typeface="Marcellus SC"/>
                    <a:cs typeface="Marcellus SC"/>
                    <a:sym typeface="Marcellus SC"/>
                  </a:rPr>
                  <a:t>after an intervention is made, it is </a:t>
                </a:r>
                <a:r>
                  <a:rPr lang="en-GB" sz="2200" b="1" dirty="0">
                    <a:solidFill>
                      <a:srgbClr val="C00000"/>
                    </a:solidFill>
                    <a:ea typeface="Marcellus SC"/>
                    <a:cs typeface="Marcellus SC"/>
                    <a:sym typeface="Marcellus SC"/>
                  </a:rPr>
                  <a:t>forgotten</a:t>
                </a:r>
              </a:p>
              <a:p>
                <a:pPr marL="457200" lvl="0" indent="-457200">
                  <a:lnSpc>
                    <a:spcPct val="150000"/>
                  </a:lnSpc>
                  <a:buFont typeface="+mj-lt"/>
                  <a:buAutoNum type="arabicPeriod"/>
                  <a:defRPr/>
                </a:pPr>
                <a:r>
                  <a:rPr lang="en-GB" sz="2800" b="1" dirty="0">
                    <a:solidFill>
                      <a:srgbClr val="C00000"/>
                    </a:solidFill>
                    <a:ea typeface="Marcellus SC"/>
                    <a:cs typeface="Marcellus SC"/>
                    <a:sym typeface="Marcellus SC"/>
                  </a:rPr>
                  <a:t>Independent</a:t>
                </a:r>
                <a:r>
                  <a:rPr lang="en-GB" sz="2200" dirty="0">
                    <a:solidFill>
                      <a:srgbClr val="000000"/>
                    </a:solidFill>
                    <a:ea typeface="Marcellus SC"/>
                    <a:cs typeface="Marcellus SC"/>
                    <a:sym typeface="Marcellus SC"/>
                  </a:rPr>
                  <a:t>: intervening on concept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2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sSubPr>
                      <m:e>
                        <m:r>
                          <a:rPr lang="en-GB" sz="22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𝑐</m:t>
                        </m:r>
                      </m:e>
                      <m:sub>
                        <m:r>
                          <a:rPr lang="en-GB" sz="22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2200" dirty="0">
                    <a:solidFill>
                      <a:srgbClr val="000000"/>
                    </a:solidFill>
                    <a:ea typeface="Marcellus SC"/>
                    <a:cs typeface="Marcellus SC"/>
                    <a:sym typeface="Marcellus SC"/>
                  </a:rPr>
                  <a:t> will </a:t>
                </a:r>
                <a:r>
                  <a:rPr lang="en-GB" sz="2200" b="1" dirty="0">
                    <a:solidFill>
                      <a:srgbClr val="C00000"/>
                    </a:solidFill>
                    <a:ea typeface="Marcellus SC"/>
                    <a:cs typeface="Marcellus SC"/>
                    <a:sym typeface="Marcellus SC"/>
                  </a:rPr>
                  <a:t>not affect other concepts’ values</a:t>
                </a:r>
              </a:p>
              <a:p>
                <a:pPr marL="457200" lvl="0" indent="-457200">
                  <a:lnSpc>
                    <a:spcPct val="150000"/>
                  </a:lnSpc>
                  <a:buFont typeface="+mj-lt"/>
                  <a:buAutoNum type="arabicPeriod"/>
                  <a:defRPr/>
                </a:pPr>
                <a:endParaRPr lang="en-GB" sz="2200" dirty="0">
                  <a:solidFill>
                    <a:srgbClr val="000000"/>
                  </a:solidFill>
                  <a:ea typeface="Marcellus SC"/>
                  <a:cs typeface="Marcellus SC"/>
                  <a:sym typeface="Marcellus SC"/>
                </a:endParaRPr>
              </a:p>
            </p:txBody>
          </p:sp>
        </mc:Choice>
        <mc:Fallback xmlns="">
          <p:sp>
            <p:nvSpPr>
              <p:cNvPr id="6" name="Google Shape;180;p23">
                <a:extLst>
                  <a:ext uri="{FF2B5EF4-FFF2-40B4-BE49-F238E27FC236}">
                    <a16:creationId xmlns:a16="http://schemas.microsoft.com/office/drawing/2014/main" id="{F0E0BD4E-B461-9243-C103-47B32C546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71" y="1611588"/>
                <a:ext cx="10515600" cy="2631459"/>
              </a:xfrm>
              <a:prstGeom prst="rect">
                <a:avLst/>
              </a:prstGeom>
              <a:blipFill>
                <a:blip r:embed="rId3"/>
                <a:stretch>
                  <a:fillRect l="-12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88872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C8C21-A049-D004-C917-7817352A9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434E3-79E2-B033-8337-36DE19BED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dirty="0"/>
              <a:t>Relaxing key assumptions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072EA-6F48-F4B9-65F0-6199488C5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6" name="Google Shape;180;p23">
            <a:extLst>
              <a:ext uri="{FF2B5EF4-FFF2-40B4-BE49-F238E27FC236}">
                <a16:creationId xmlns:a16="http://schemas.microsoft.com/office/drawing/2014/main" id="{3287A1A1-A50F-32AA-D351-9F65A7F97743}"/>
              </a:ext>
            </a:extLst>
          </p:cNvPr>
          <p:cNvSpPr txBox="1"/>
          <p:nvPr/>
        </p:nvSpPr>
        <p:spPr>
          <a:xfrm>
            <a:off x="652371" y="1611588"/>
            <a:ext cx="10515600" cy="1338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0000"/>
                </a:solidFill>
                <a:latin typeface="Grandview Display"/>
                <a:ea typeface="Marcellus SC"/>
                <a:cs typeface="Marcellus SC"/>
                <a:sym typeface="Marcellus SC"/>
              </a:rPr>
              <a:t>These constraints can be relaxed via clever modelling:</a:t>
            </a:r>
            <a:endParaRPr lang="en-GB" sz="2200" b="1" dirty="0">
              <a:solidFill>
                <a:srgbClr val="C00000"/>
              </a:solidFill>
              <a:ea typeface="Marcellus SC"/>
              <a:cs typeface="Marcellus SC"/>
              <a:sym typeface="Marcellus SC"/>
            </a:endParaRP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endParaRPr lang="en-GB" sz="2200" dirty="0">
              <a:solidFill>
                <a:srgbClr val="000000"/>
              </a:solidFill>
              <a:ea typeface="Marcellus SC"/>
              <a:cs typeface="Marcellus SC"/>
              <a:sym typeface="Marcellus S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D53909-47E9-2FF8-A5FF-0181FD90CA1F}"/>
              </a:ext>
            </a:extLst>
          </p:cNvPr>
          <p:cNvSpPr txBox="1"/>
          <p:nvPr/>
        </p:nvSpPr>
        <p:spPr>
          <a:xfrm>
            <a:off x="649018" y="6284267"/>
            <a:ext cx="10620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Steinmann et al. "Learning to Intervene on Concept Bottlenecks." ICML (2024).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[2]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Vandenhirtz, Laguna et al. "Stochastic Concept Bottleneck Models." NeurIPS (2024).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D03BD4C-E0F9-21A0-607A-17218A55546B}"/>
              </a:ext>
            </a:extLst>
          </p:cNvPr>
          <p:cNvGrpSpPr/>
          <p:nvPr/>
        </p:nvGrpSpPr>
        <p:grpSpPr>
          <a:xfrm>
            <a:off x="405817" y="2546586"/>
            <a:ext cx="11380365" cy="3204436"/>
            <a:chOff x="604190" y="2629713"/>
            <a:chExt cx="11380365" cy="320443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633FAA0-E892-0688-C973-8BF6E136FC7F}"/>
                </a:ext>
              </a:extLst>
            </p:cNvPr>
            <p:cNvGrpSpPr/>
            <p:nvPr/>
          </p:nvGrpSpPr>
          <p:grpSpPr>
            <a:xfrm>
              <a:off x="604190" y="2629713"/>
              <a:ext cx="5355256" cy="3204436"/>
              <a:chOff x="604190" y="2629713"/>
              <a:chExt cx="5355256" cy="3204436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2C3CC837-C98D-5F76-5F59-832F21628690}"/>
                  </a:ext>
                </a:extLst>
              </p:cNvPr>
              <p:cNvGrpSpPr/>
              <p:nvPr/>
            </p:nvGrpSpPr>
            <p:grpSpPr>
              <a:xfrm>
                <a:off x="604190" y="2629713"/>
                <a:ext cx="5355256" cy="3204436"/>
                <a:chOff x="824163" y="2836268"/>
                <a:chExt cx="5355256" cy="3204436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1CB67BF-4F8D-8271-2CF8-E6728CB02C3F}"/>
                    </a:ext>
                  </a:extLst>
                </p:cNvPr>
                <p:cNvSpPr txBox="1"/>
                <p:nvPr/>
              </p:nvSpPr>
              <p:spPr>
                <a:xfrm>
                  <a:off x="824163" y="2836268"/>
                  <a:ext cx="535525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400" b="1" dirty="0">
                      <a:solidFill>
                        <a:srgbClr val="C00000"/>
                      </a:solidFill>
                    </a:rPr>
                    <a:t>Concept Bottleneck Memory Models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E21D030-4E64-7039-AE85-EAB81D1AD613}"/>
                    </a:ext>
                  </a:extLst>
                </p:cNvPr>
                <p:cNvSpPr txBox="1"/>
                <p:nvPr/>
              </p:nvSpPr>
              <p:spPr>
                <a:xfrm>
                  <a:off x="824163" y="5240485"/>
                  <a:ext cx="5355256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b="1" dirty="0">
                      <a:solidFill>
                        <a:srgbClr val="C00000"/>
                      </a:solidFill>
                    </a:rPr>
                    <a:t>Addresses: </a:t>
                  </a:r>
                  <a:r>
                    <a:rPr lang="en-GB" sz="1400" dirty="0"/>
                    <a:t>Transient nature of a concept intervention</a:t>
                  </a:r>
                </a:p>
                <a:p>
                  <a:r>
                    <a:rPr lang="en-GB" sz="1600" b="1" dirty="0">
                      <a:solidFill>
                        <a:srgbClr val="C00000"/>
                      </a:solidFill>
                    </a:rPr>
                    <a:t>Approach: </a:t>
                  </a:r>
                  <a:r>
                    <a:rPr lang="en-GB" sz="1400" dirty="0"/>
                    <a:t>Introduce a </a:t>
                  </a:r>
                  <a:r>
                    <a:rPr lang="en-GB" sz="1400" b="1" dirty="0"/>
                    <a:t>learnable memory module </a:t>
                  </a:r>
                  <a:r>
                    <a:rPr lang="en-GB" sz="1400" dirty="0"/>
                    <a:t>that keeps previously seen interventions and re-applies them in the future,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923F6653-B2A0-79CD-F1B9-CA2222CAA7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83920" y="3319166"/>
                  <a:ext cx="3623904" cy="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6515416-D15D-E884-1BE2-53CBD5E788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59207" y="3582945"/>
                <a:ext cx="1063542" cy="1053115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9C81D6B-7060-9C66-BAC3-9735A87426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924041" y="3286892"/>
                <a:ext cx="3242402" cy="1654137"/>
              </a:xfrm>
              <a:prstGeom prst="rect">
                <a:avLst/>
              </a:prstGeom>
            </p:spPr>
          </p:pic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5B3DD33-0CBD-A767-44E1-7ABEB80910B2}"/>
                </a:ext>
              </a:extLst>
            </p:cNvPr>
            <p:cNvGrpSpPr/>
            <p:nvPr/>
          </p:nvGrpSpPr>
          <p:grpSpPr>
            <a:xfrm>
              <a:off x="6232556" y="2629713"/>
              <a:ext cx="5751999" cy="3204436"/>
              <a:chOff x="6629298" y="2629713"/>
              <a:chExt cx="5751999" cy="3204436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2B4723ED-31A9-AA11-4B1E-59A0F803013D}"/>
                  </a:ext>
                </a:extLst>
              </p:cNvPr>
              <p:cNvGrpSpPr/>
              <p:nvPr/>
            </p:nvGrpSpPr>
            <p:grpSpPr>
              <a:xfrm>
                <a:off x="6629298" y="2629713"/>
                <a:ext cx="5751999" cy="3204436"/>
                <a:chOff x="6629298" y="2629713"/>
                <a:chExt cx="5751999" cy="3204436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BE49FA98-C24D-57E1-E593-AA6486D40E9B}"/>
                    </a:ext>
                  </a:extLst>
                </p:cNvPr>
                <p:cNvGrpSpPr/>
                <p:nvPr/>
              </p:nvGrpSpPr>
              <p:grpSpPr>
                <a:xfrm>
                  <a:off x="6629298" y="2629713"/>
                  <a:ext cx="5751999" cy="3204436"/>
                  <a:chOff x="824162" y="2836268"/>
                  <a:chExt cx="5751999" cy="3204436"/>
                </a:xfrm>
              </p:grpSpPr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5C72915B-FBA8-DEE9-D296-85E4A6E63A03}"/>
                      </a:ext>
                    </a:extLst>
                  </p:cNvPr>
                  <p:cNvSpPr txBox="1"/>
                  <p:nvPr/>
                </p:nvSpPr>
                <p:spPr>
                  <a:xfrm>
                    <a:off x="824162" y="2836268"/>
                    <a:ext cx="5562701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2400" b="1" dirty="0">
                        <a:solidFill>
                          <a:srgbClr val="C00000"/>
                        </a:solidFill>
                      </a:rPr>
                      <a:t>Stochastic Concept Bottleneck Models</a:t>
                    </a:r>
                  </a:p>
                </p:txBody>
              </p: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F1331456-AB15-6478-3B83-CD2814505FF4}"/>
                      </a:ext>
                    </a:extLst>
                  </p:cNvPr>
                  <p:cNvSpPr txBox="1"/>
                  <p:nvPr/>
                </p:nvSpPr>
                <p:spPr>
                  <a:xfrm>
                    <a:off x="824163" y="5240485"/>
                    <a:ext cx="5751998" cy="8002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600" b="1" dirty="0">
                        <a:solidFill>
                          <a:srgbClr val="C00000"/>
                        </a:solidFill>
                      </a:rPr>
                      <a:t>Addresses: </a:t>
                    </a:r>
                    <a:r>
                      <a:rPr lang="en-GB" sz="1400" dirty="0"/>
                      <a:t>the assumption that concepts are independent</a:t>
                    </a:r>
                  </a:p>
                  <a:p>
                    <a:r>
                      <a:rPr lang="en-GB" sz="1600" b="1" dirty="0">
                        <a:solidFill>
                          <a:srgbClr val="C00000"/>
                        </a:solidFill>
                      </a:rPr>
                      <a:t>Approach: </a:t>
                    </a:r>
                    <a:r>
                      <a:rPr lang="en-GB" sz="1400" dirty="0"/>
                      <a:t>Model the predicted concept logits as a </a:t>
                    </a:r>
                    <a:r>
                      <a:rPr lang="en-GB" sz="1400" b="1" dirty="0"/>
                      <a:t>normal distribution with a (learnable) non-diagonal covariance.</a:t>
                    </a:r>
                    <a:r>
                      <a:rPr lang="en-GB" sz="1400" dirty="0"/>
                      <a:t> </a:t>
                    </a:r>
                    <a:endParaRPr lang="en-GB" sz="1400" b="1" dirty="0"/>
                  </a:p>
                </p:txBody>
              </p: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E2E5D25E-D717-B9FA-2BB8-8529C5F5D0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10666" y="3319166"/>
                    <a:ext cx="3623904" cy="0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BFFB3AC9-1C73-3D5A-05E2-C1120ECEF156}"/>
                    </a:ext>
                  </a:extLst>
                </p:cNvPr>
                <p:cNvGrpSpPr/>
                <p:nvPr/>
              </p:nvGrpSpPr>
              <p:grpSpPr>
                <a:xfrm>
                  <a:off x="7298791" y="3596509"/>
                  <a:ext cx="2818238" cy="1092964"/>
                  <a:chOff x="6903771" y="3510482"/>
                  <a:chExt cx="2818238" cy="1092964"/>
                </a:xfrm>
              </p:grpSpPr>
              <p:grpSp>
                <p:nvGrpSpPr>
                  <p:cNvPr id="42" name="Group 41">
                    <a:extLst>
                      <a:ext uri="{FF2B5EF4-FFF2-40B4-BE49-F238E27FC236}">
                        <a16:creationId xmlns:a16="http://schemas.microsoft.com/office/drawing/2014/main" id="{BAACB3BE-E327-0B49-6B5D-20931AFB7AAF}"/>
                      </a:ext>
                    </a:extLst>
                  </p:cNvPr>
                  <p:cNvGrpSpPr/>
                  <p:nvPr/>
                </p:nvGrpSpPr>
                <p:grpSpPr>
                  <a:xfrm>
                    <a:off x="7231048" y="3510482"/>
                    <a:ext cx="217395" cy="668747"/>
                    <a:chOff x="6321134" y="3297421"/>
                    <a:chExt cx="217395" cy="668747"/>
                  </a:xfrm>
                </p:grpSpPr>
                <p:sp>
                  <p:nvSpPr>
                    <p:cNvPr id="36" name="Rounded Rectangle 35">
                      <a:extLst>
                        <a:ext uri="{FF2B5EF4-FFF2-40B4-BE49-F238E27FC236}">
                          <a16:creationId xmlns:a16="http://schemas.microsoft.com/office/drawing/2014/main" id="{15DA58CD-FCCD-AC9D-C63D-EFC0EDBDC1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21134" y="3297421"/>
                      <a:ext cx="217395" cy="668747"/>
                    </a:xfrm>
                    <a:prstGeom prst="roundRect">
                      <a:avLst/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Grandview Display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" name="Oval 36">
                      <a:extLst>
                        <a:ext uri="{FF2B5EF4-FFF2-40B4-BE49-F238E27FC236}">
                          <a16:creationId xmlns:a16="http://schemas.microsoft.com/office/drawing/2014/main" id="{11ED528E-2909-1D42-7196-4E2593654E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64977" y="3419399"/>
                      <a:ext cx="131530" cy="133275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Grandview Display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8" name="Oval 37">
                      <a:extLst>
                        <a:ext uri="{FF2B5EF4-FFF2-40B4-BE49-F238E27FC236}">
                          <a16:creationId xmlns:a16="http://schemas.microsoft.com/office/drawing/2014/main" id="{E7788085-4B0F-5107-A4FF-7811CA696F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64977" y="3577521"/>
                      <a:ext cx="131530" cy="133275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Grandview Display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" name="Oval 38">
                      <a:extLst>
                        <a:ext uri="{FF2B5EF4-FFF2-40B4-BE49-F238E27FC236}">
                          <a16:creationId xmlns:a16="http://schemas.microsoft.com/office/drawing/2014/main" id="{6D5D3818-8F4A-2D2C-9943-42C7282F5F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64977" y="3737903"/>
                      <a:ext cx="131530" cy="133275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Grandview Display"/>
                        <a:ea typeface="+mn-ea"/>
                        <a:cs typeface="+mn-cs"/>
                      </a:endParaRPr>
                    </a:p>
                  </p:txBody>
                </p:sp>
              </p:grpSp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43" name="TextBox 42">
                        <a:extLst>
                          <a:ext uri="{FF2B5EF4-FFF2-40B4-BE49-F238E27FC236}">
                            <a16:creationId xmlns:a16="http://schemas.microsoft.com/office/drawing/2014/main" id="{D474F058-A099-A218-8E28-FF4CC1979DF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903771" y="4234114"/>
                        <a:ext cx="92922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𝒄</m:t>
                                      </m:r>
                                    </m:e>
                                  </m:acc>
                                </m:e>
                              </m:d>
                            </m:oMath>
                          </m:oMathPara>
                        </a14:m>
                        <a:endParaRPr lang="en-GB" dirty="0"/>
                      </a:p>
                    </p:txBody>
                  </p:sp>
                </mc:Choice>
                <mc:Fallback>
                  <p:sp>
                    <p:nvSpPr>
                      <p:cNvPr id="43" name="TextBox 42">
                        <a:extLst>
                          <a:ext uri="{FF2B5EF4-FFF2-40B4-BE49-F238E27FC236}">
                            <a16:creationId xmlns:a16="http://schemas.microsoft.com/office/drawing/2014/main" id="{D474F058-A099-A218-8E28-FF4CC1979DF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903771" y="4234114"/>
                        <a:ext cx="929229" cy="369332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FB45C3F6-F347-D601-DA29-0F0D0DB177B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531539" y="3682705"/>
                        <a:ext cx="412292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</m:oMath>
                          </m:oMathPara>
                        </a14:m>
                        <a:endParaRPr lang="en-GB" dirty="0"/>
                      </a:p>
                    </p:txBody>
                  </p:sp>
                </mc:Choice>
                <mc:Fallback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FB45C3F6-F347-D601-DA29-0F0D0DB177B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531539" y="3682705"/>
                        <a:ext cx="412292" cy="369332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E3DF8851-0F48-D9E5-F322-26D88F17647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772181" y="3693322"/>
                        <a:ext cx="194982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𝒩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     ,                    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en-GB" dirty="0"/>
                      </a:p>
                    </p:txBody>
                  </p:sp>
                </mc:Choice>
                <mc:Fallback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E3DF8851-0F48-D9E5-F322-26D88F17647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772181" y="3693322"/>
                        <a:ext cx="1949828" cy="369332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b="-1290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47" name="TextBox 46">
                        <a:extLst>
                          <a:ext uri="{FF2B5EF4-FFF2-40B4-BE49-F238E27FC236}">
                            <a16:creationId xmlns:a16="http://schemas.microsoft.com/office/drawing/2014/main" id="{732A224B-2FF0-3FA9-1819-11917EF2F9D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761429" y="4212499"/>
                        <a:ext cx="669981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80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  <m:d>
                                <m:dPr>
                                  <m:ctrlPr>
                                    <a:rPr lang="en-US" sz="18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en-GB" dirty="0"/>
                      </a:p>
                    </p:txBody>
                  </p:sp>
                </mc:Choice>
                <mc:Fallback>
                  <p:sp>
                    <p:nvSpPr>
                      <p:cNvPr id="47" name="TextBox 46">
                        <a:extLst>
                          <a:ext uri="{FF2B5EF4-FFF2-40B4-BE49-F238E27FC236}">
                            <a16:creationId xmlns:a16="http://schemas.microsoft.com/office/drawing/2014/main" id="{732A224B-2FF0-3FA9-1819-11917EF2F9D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761429" y="4212499"/>
                        <a:ext cx="669981" cy="369332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grpSp>
                <p:nvGrpSpPr>
                  <p:cNvPr id="48" name="Group 47">
                    <a:extLst>
                      <a:ext uri="{FF2B5EF4-FFF2-40B4-BE49-F238E27FC236}">
                        <a16:creationId xmlns:a16="http://schemas.microsoft.com/office/drawing/2014/main" id="{D20C2975-8F20-7909-D79D-0A52D7E40F9B}"/>
                      </a:ext>
                    </a:extLst>
                  </p:cNvPr>
                  <p:cNvGrpSpPr/>
                  <p:nvPr/>
                </p:nvGrpSpPr>
                <p:grpSpPr>
                  <a:xfrm>
                    <a:off x="8261925" y="3565367"/>
                    <a:ext cx="217395" cy="668747"/>
                    <a:chOff x="6267342" y="3297421"/>
                    <a:chExt cx="217395" cy="668747"/>
                  </a:xfrm>
                </p:grpSpPr>
                <p:sp>
                  <p:nvSpPr>
                    <p:cNvPr id="49" name="Rounded Rectangle 48">
                      <a:extLst>
                        <a:ext uri="{FF2B5EF4-FFF2-40B4-BE49-F238E27FC236}">
                          <a16:creationId xmlns:a16="http://schemas.microsoft.com/office/drawing/2014/main" id="{99E59255-8EC8-63F5-FC73-BFF24A5D24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7342" y="3297421"/>
                      <a:ext cx="217395" cy="668747"/>
                    </a:xfrm>
                    <a:prstGeom prst="roundRect">
                      <a:avLst/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Grandview Display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3AAE0EF3-E1BD-30E6-346B-CF45E7AAE4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1185" y="3419399"/>
                      <a:ext cx="131530" cy="133275"/>
                    </a:xfrm>
                    <a:prstGeom prst="ellipse">
                      <a:avLst/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Grandview Display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" name="Oval 50">
                      <a:extLst>
                        <a:ext uri="{FF2B5EF4-FFF2-40B4-BE49-F238E27FC236}">
                          <a16:creationId xmlns:a16="http://schemas.microsoft.com/office/drawing/2014/main" id="{2047DA1D-F5E7-EE87-EA48-4AF5393DAC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1185" y="3577521"/>
                      <a:ext cx="131530" cy="133275"/>
                    </a:xfrm>
                    <a:prstGeom prst="ellipse">
                      <a:avLst/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Grandview Display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024A9BDA-FF62-0F87-F4F0-A3CAA51B9E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1185" y="3737903"/>
                      <a:ext cx="131530" cy="133275"/>
                    </a:xfrm>
                    <a:prstGeom prst="ellipse">
                      <a:avLst/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Grandview Display"/>
                        <a:ea typeface="+mn-ea"/>
                        <a:cs typeface="+mn-cs"/>
                      </a:endParaRPr>
                    </a:p>
                  </p:txBody>
                </p:sp>
              </p:grpSp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53" name="TextBox 52">
                        <a:extLst>
                          <a:ext uri="{FF2B5EF4-FFF2-40B4-BE49-F238E27FC236}">
                            <a16:creationId xmlns:a16="http://schemas.microsoft.com/office/drawing/2014/main" id="{83F8FBF1-3984-2B41-4DC6-16F09AC6C4D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39583" y="4230355"/>
                        <a:ext cx="662077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d>
                                <m:dPr>
                                  <m:ctrlPr>
                                    <a:rPr lang="en-US" sz="18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en-GB" dirty="0"/>
                      </a:p>
                    </p:txBody>
                  </p:sp>
                </mc:Choice>
                <mc:Fallback>
                  <p:sp>
                    <p:nvSpPr>
                      <p:cNvPr id="53" name="TextBox 52">
                        <a:extLst>
                          <a:ext uri="{FF2B5EF4-FFF2-40B4-BE49-F238E27FC236}">
                            <a16:creationId xmlns:a16="http://schemas.microsoft.com/office/drawing/2014/main" id="{83F8FBF1-3984-2B41-4DC6-16F09AC6C4DF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39583" y="4230355"/>
                        <a:ext cx="662077" cy="369332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 b="-666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pic>
                <p:nvPicPr>
                  <p:cNvPr id="35" name="Picture 34">
                    <a:extLst>
                      <a:ext uri="{FF2B5EF4-FFF2-40B4-BE49-F238E27FC236}">
                        <a16:creationId xmlns:a16="http://schemas.microsoft.com/office/drawing/2014/main" id="{CA6BF9DF-45EE-EA34-E122-39377A0AA5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/>
                  <a:srcRect l="6126" t="3003" r="3776" b="2969"/>
                  <a:stretch/>
                </p:blipFill>
                <p:spPr>
                  <a:xfrm>
                    <a:off x="8761429" y="3576671"/>
                    <a:ext cx="674512" cy="668747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7B6C9007-620B-840E-F4C5-22E955362C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472750" y="3582945"/>
                <a:ext cx="1099388" cy="1106527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283423469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F90F1-5EB1-8BAB-0C69-F2AC46380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5C642-C1D1-ABA8-7AE3-010BDAEE0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GB" noProof="0" dirty="0"/>
              <a:t>Can interventions extend beyond CBMs?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5F579-494F-C220-AF29-307F6B746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CF5135-5156-B5FB-5B27-CB5194132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6038" y="5749442"/>
            <a:ext cx="923339" cy="920332"/>
          </a:xfrm>
          <a:prstGeom prst="rect">
            <a:avLst/>
          </a:prstGeom>
        </p:spPr>
      </p:pic>
      <p:sp>
        <p:nvSpPr>
          <p:cNvPr id="8" name="Google Shape;180;p23">
            <a:extLst>
              <a:ext uri="{FF2B5EF4-FFF2-40B4-BE49-F238E27FC236}">
                <a16:creationId xmlns:a16="http://schemas.microsoft.com/office/drawing/2014/main" id="{0DEFF4B5-1744-4495-236F-D56AB1C726A2}"/>
              </a:ext>
            </a:extLst>
          </p:cNvPr>
          <p:cNvSpPr txBox="1"/>
          <p:nvPr/>
        </p:nvSpPr>
        <p:spPr>
          <a:xfrm>
            <a:off x="652371" y="1436949"/>
            <a:ext cx="105156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Marcellus SC"/>
                <a:cs typeface="Marcellus SC"/>
                <a:sym typeface="Marcellus SC"/>
              </a:rPr>
              <a:t>So far, the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Marcellus SC"/>
                <a:cs typeface="Marcellus SC"/>
                <a:sym typeface="Marcellus SC"/>
              </a:rPr>
              <a:t>concept intervention 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Marcellus SC"/>
                <a:cs typeface="Marcellus SC"/>
                <a:sym typeface="Marcellus SC"/>
              </a:rPr>
              <a:t>strategies we have </a:t>
            </a:r>
            <a:r>
              <a:rPr lang="en-US" sz="2800" dirty="0">
                <a:ea typeface="Marcellus SC"/>
                <a:cs typeface="Marcellus SC"/>
                <a:sym typeface="Marcellus SC"/>
              </a:rPr>
              <a:t>considered </a:t>
            </a:r>
            <a:r>
              <a:rPr lang="en-US" sz="2800" b="1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require one to operate on a CBM-like model</a:t>
            </a:r>
            <a:endParaRPr kumimoji="0" lang="en-GB" sz="28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Marcellus SC"/>
              <a:cs typeface="Marcellus SC"/>
              <a:sym typeface="Marcellus SC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56EB4A-8A11-C7DB-47CD-6D7F6B3F840F}"/>
              </a:ext>
            </a:extLst>
          </p:cNvPr>
          <p:cNvSpPr txBox="1"/>
          <p:nvPr/>
        </p:nvSpPr>
        <p:spPr>
          <a:xfrm>
            <a:off x="652371" y="3943755"/>
            <a:ext cx="10620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C00000"/>
                </a:solidFill>
              </a:rPr>
              <a:t>Could we potentially extend these ideas to models beyond CBMs?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B44C80-E5DE-4478-9E84-05AAE8DFFF4D}"/>
              </a:ext>
            </a:extLst>
          </p:cNvPr>
          <p:cNvSpPr txBox="1"/>
          <p:nvPr/>
        </p:nvSpPr>
        <p:spPr>
          <a:xfrm>
            <a:off x="652371" y="6332538"/>
            <a:ext cx="1062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Laguna,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Marcinkevǐcs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et al. "Beyond Concept Bottleneck Models: How to Make Black Boxes Intervenable?."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(2024).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9339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F9405-55D3-C47A-4862-DB400B2D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58ABF-CF92-28F6-66DA-002954F9F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Injecting knowledge to black boxes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AF3A7-88D8-7270-B9AE-C5C99C0C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Google Shape;180;p23">
                <a:extLst>
                  <a:ext uri="{FF2B5EF4-FFF2-40B4-BE49-F238E27FC236}">
                    <a16:creationId xmlns:a16="http://schemas.microsoft.com/office/drawing/2014/main" id="{0337E366-77B4-11B0-85D2-3E98FBE6B98E}"/>
                  </a:ext>
                </a:extLst>
              </p:cNvPr>
              <p:cNvSpPr txBox="1"/>
              <p:nvPr/>
            </p:nvSpPr>
            <p:spPr>
              <a:xfrm>
                <a:off x="652371" y="1412723"/>
                <a:ext cx="10515600" cy="34838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kumimoji="0" lang="en-GB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  <a:ea typeface="Marcellus SC"/>
                    <a:cs typeface="Marcellus SC"/>
                    <a:sym typeface="Marcellus SC"/>
                  </a:rPr>
                  <a:t>Given a black-box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𝑓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dPr>
                      <m:e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𝒙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rcellus SC"/>
                        <a:cs typeface="Marcellus SC"/>
                        <a:sym typeface="Marcellus SC"/>
                      </a:rPr>
                      <m:t>=</m:t>
                    </m:r>
                    <m:sSub>
                      <m:sSub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𝑔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𝜓</m:t>
                        </m:r>
                      </m:sub>
                    </m:sSub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  <m:t>h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  <m:t>𝜙</m:t>
                            </m:r>
                          </m:sub>
                        </m:sSub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</m:ctrlPr>
                          </m:dPr>
                          <m:e>
                            <m: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  <m:t>𝒙</m:t>
                            </m:r>
                          </m:e>
                        </m:d>
                      </m:e>
                    </m:d>
                  </m:oMath>
                </a14:m>
                <a:r>
                  <a:rPr kumimoji="0" lang="en-GB" sz="2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  <a:ea typeface="Marcellus SC"/>
                    <a:cs typeface="Marcellus SC"/>
                    <a:sym typeface="Marcellus SC"/>
                  </a:rPr>
                  <a:t> and a test sample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Marcellus SC"/>
                      </a:rPr>
                      <m:t>𝑥</m:t>
                    </m:r>
                  </m:oMath>
                </a14:m>
                <a:r>
                  <a:rPr kumimoji="0" lang="en-GB" sz="2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  <a:ea typeface="Marcellus SC"/>
                    <a:cs typeface="Marcellus SC"/>
                    <a:sym typeface="Marcellus SC"/>
                  </a:rPr>
                  <a:t>, we may want to </a:t>
                </a:r>
                <a:r>
                  <a:rPr kumimoji="0" lang="en-GB" sz="2200" b="1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randview Display"/>
                    <a:ea typeface="Marcellus SC"/>
                    <a:cs typeface="Marcellus SC"/>
                    <a:sym typeface="Marcellus SC"/>
                  </a:rPr>
                  <a:t>inject knowledge about the presence or absence of a concept</a:t>
                </a:r>
                <a:r>
                  <a:rPr kumimoji="0" lang="en-GB" sz="2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  <a:ea typeface="Marcellus SC"/>
                    <a:cs typeface="Marcellus SC"/>
                    <a:sym typeface="Marcellus SC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Marcellus SC"/>
                      </a:rPr>
                      <m:t>𝑥</m:t>
                    </m:r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Marcellus SC"/>
                      </a:rPr>
                      <m:t> </m:t>
                    </m:r>
                  </m:oMath>
                </a14:m>
                <a:r>
                  <a:rPr kumimoji="0" lang="en-GB" sz="2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  <a:ea typeface="Marcellus SC"/>
                    <a:cs typeface="Marcellus SC"/>
                    <a:sym typeface="Marcellus SC"/>
                  </a:rPr>
                  <a:t>at test time</a:t>
                </a:r>
              </a:p>
              <a:p>
                <a:pPr lvl="0">
                  <a:lnSpc>
                    <a:spcPct val="150000"/>
                  </a:lnSpc>
                  <a:defRPr/>
                </a:pPr>
                <a:endParaRPr lang="en-GB" sz="2200" dirty="0">
                  <a:solidFill>
                    <a:srgbClr val="000000"/>
                  </a:solidFill>
                  <a:latin typeface="Grandview Display"/>
                  <a:ea typeface="Marcellus SC"/>
                  <a:cs typeface="Marcellus SC"/>
                  <a:sym typeface="Marcellus SC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endParaRPr kumimoji="0" lang="en-GB" sz="220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 Display"/>
                  <a:ea typeface="Marcellus SC"/>
                  <a:cs typeface="Marcellus SC"/>
                  <a:sym typeface="Marcellus SC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endParaRPr lang="en-GB" sz="2200" dirty="0">
                  <a:solidFill>
                    <a:srgbClr val="000000"/>
                  </a:solidFill>
                  <a:latin typeface="Grandview Display"/>
                  <a:ea typeface="Marcellus SC"/>
                  <a:cs typeface="Marcellus SC"/>
                  <a:sym typeface="Marcellus SC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endParaRPr lang="en-GB" sz="2200" dirty="0">
                  <a:solidFill>
                    <a:srgbClr val="000000"/>
                  </a:solidFill>
                  <a:latin typeface="Grandview Display"/>
                  <a:ea typeface="Marcellus SC"/>
                  <a:cs typeface="Marcellus SC"/>
                  <a:sym typeface="Marcellus SC"/>
                </a:endParaRPr>
              </a:p>
            </p:txBody>
          </p:sp>
        </mc:Choice>
        <mc:Fallback>
          <p:sp>
            <p:nvSpPr>
              <p:cNvPr id="6" name="Google Shape;180;p23">
                <a:extLst>
                  <a:ext uri="{FF2B5EF4-FFF2-40B4-BE49-F238E27FC236}">
                    <a16:creationId xmlns:a16="http://schemas.microsoft.com/office/drawing/2014/main" id="{0337E366-77B4-11B0-85D2-3E98FBE6B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71" y="1412723"/>
                <a:ext cx="10515600" cy="3483809"/>
              </a:xfrm>
              <a:prstGeom prst="rect">
                <a:avLst/>
              </a:prstGeom>
              <a:blipFill>
                <a:blip r:embed="rId3"/>
                <a:stretch>
                  <a:fillRect l="-7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585C7A6-5F8B-F129-4D22-7089184B3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6038" y="5749442"/>
            <a:ext cx="923339" cy="9203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4C2D0B-424D-911A-EAE3-2F73F11A53EC}"/>
              </a:ext>
            </a:extLst>
          </p:cNvPr>
          <p:cNvSpPr txBox="1"/>
          <p:nvPr/>
        </p:nvSpPr>
        <p:spPr>
          <a:xfrm>
            <a:off x="652371" y="6332538"/>
            <a:ext cx="1062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Laguna,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Marcinkevǐcs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et al. "Beyond Concept Bottleneck Models: How to Make Black Boxes Intervenable?."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(2024).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F30EA48-6F5B-5A08-49FC-00E12E55D756}"/>
              </a:ext>
            </a:extLst>
          </p:cNvPr>
          <p:cNvGrpSpPr/>
          <p:nvPr/>
        </p:nvGrpSpPr>
        <p:grpSpPr>
          <a:xfrm>
            <a:off x="2569285" y="2893856"/>
            <a:ext cx="6129840" cy="2924061"/>
            <a:chOff x="1746534" y="3240250"/>
            <a:chExt cx="6129840" cy="292406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E0EBEBB-3EEF-917A-6D02-0F44DED19793}"/>
                </a:ext>
              </a:extLst>
            </p:cNvPr>
            <p:cNvGrpSpPr/>
            <p:nvPr/>
          </p:nvGrpSpPr>
          <p:grpSpPr>
            <a:xfrm>
              <a:off x="3943968" y="4481664"/>
              <a:ext cx="3932406" cy="1682647"/>
              <a:chOff x="2183257" y="3124939"/>
              <a:chExt cx="3932406" cy="168264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0C687AD-4420-B34B-E102-72CD3FCA03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5461" t="18238" r="82719" b="50737"/>
              <a:stretch/>
            </p:blipFill>
            <p:spPr>
              <a:xfrm>
                <a:off x="2183257" y="3344056"/>
                <a:ext cx="1135295" cy="1125988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1" name="Picture 10" descr="A picture containing dark&#10;&#10;Description automatically generated">
                <a:extLst>
                  <a:ext uri="{FF2B5EF4-FFF2-40B4-BE49-F238E27FC236}">
                    <a16:creationId xmlns:a16="http://schemas.microsoft.com/office/drawing/2014/main" id="{7E5B8564-25EF-82B2-AF90-778F944D4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18552" y="3124939"/>
                <a:ext cx="2242235" cy="1682647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Content Placeholder 2">
                    <a:extLst>
                      <a:ext uri="{FF2B5EF4-FFF2-40B4-BE49-F238E27FC236}">
                        <a16:creationId xmlns:a16="http://schemas.microsoft.com/office/drawing/2014/main" id="{62FE8309-E85C-CEF6-7E88-8520B4756BCD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5458448" y="3597060"/>
                    <a:ext cx="657215" cy="46994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L="457200" marR="0" lvl="0" indent="-342900" algn="l" rtl="0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Nunito"/>
                      <a:buChar char="●"/>
                      <a:defRPr sz="1800" b="0" i="0" u="none" strike="noStrike" cap="none">
                        <a:solidFill>
                          <a:srgbClr val="000000"/>
                        </a:solidFill>
                        <a:latin typeface="Nunito"/>
                        <a:ea typeface="Nunito"/>
                        <a:cs typeface="Nunito"/>
                        <a:sym typeface="Nunito"/>
                      </a:defRPr>
                    </a:lvl1pPr>
                    <a:lvl2pPr marL="914400" marR="0" lvl="1" indent="-317500" algn="l" rtl="0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Nunito"/>
                      <a:buChar char="○"/>
                      <a:defRPr sz="1400" b="0" i="0" u="none" strike="noStrike" cap="none">
                        <a:solidFill>
                          <a:srgbClr val="000000"/>
                        </a:solidFill>
                        <a:latin typeface="Nunito"/>
                        <a:ea typeface="Nunito"/>
                        <a:cs typeface="Nunito"/>
                        <a:sym typeface="Nunito"/>
                      </a:defRPr>
                    </a:lvl2pPr>
                    <a:lvl3pPr marL="1371600" marR="0" lvl="2" indent="-317500" algn="l" rtl="0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Nunito"/>
                      <a:buChar char="■"/>
                      <a:defRPr sz="1400" b="0" i="0" u="none" strike="noStrike" cap="none">
                        <a:solidFill>
                          <a:srgbClr val="000000"/>
                        </a:solidFill>
                        <a:latin typeface="Nunito"/>
                        <a:ea typeface="Nunito"/>
                        <a:cs typeface="Nunito"/>
                        <a:sym typeface="Nunito"/>
                      </a:defRPr>
                    </a:lvl3pPr>
                    <a:lvl4pPr marL="1828800" marR="0" lvl="3" indent="-317500" algn="l" rtl="0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Nunito"/>
                      <a:buChar char="●"/>
                      <a:defRPr sz="1400" b="0" i="0" u="none" strike="noStrike" cap="none">
                        <a:solidFill>
                          <a:srgbClr val="000000"/>
                        </a:solidFill>
                        <a:latin typeface="Nunito"/>
                        <a:ea typeface="Nunito"/>
                        <a:cs typeface="Nunito"/>
                        <a:sym typeface="Nunito"/>
                      </a:defRPr>
                    </a:lvl4pPr>
                    <a:lvl5pPr marL="2286000" marR="0" lvl="4" indent="-317500" algn="l" rtl="0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Nunito"/>
                      <a:buChar char="○"/>
                      <a:defRPr sz="1400" b="0" i="0" u="none" strike="noStrike" cap="none">
                        <a:solidFill>
                          <a:srgbClr val="000000"/>
                        </a:solidFill>
                        <a:latin typeface="Nunito"/>
                        <a:ea typeface="Nunito"/>
                        <a:cs typeface="Nunito"/>
                        <a:sym typeface="Nunito"/>
                      </a:defRPr>
                    </a:lvl5pPr>
                    <a:lvl6pPr marL="2743200" marR="0" lvl="5" indent="-317500" algn="l" rtl="0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Nunito"/>
                      <a:buChar char="■"/>
                      <a:defRPr sz="1400" b="0" i="0" u="none" strike="noStrike" cap="none">
                        <a:solidFill>
                          <a:srgbClr val="000000"/>
                        </a:solidFill>
                        <a:latin typeface="Nunito"/>
                        <a:ea typeface="Nunito"/>
                        <a:cs typeface="Nunito"/>
                        <a:sym typeface="Nunito"/>
                      </a:defRPr>
                    </a:lvl6pPr>
                    <a:lvl7pPr marL="3200400" marR="0" lvl="6" indent="-317500" algn="l" rtl="0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Nunito"/>
                      <a:buChar char="●"/>
                      <a:defRPr sz="1400" b="0" i="0" u="none" strike="noStrike" cap="none">
                        <a:solidFill>
                          <a:srgbClr val="000000"/>
                        </a:solidFill>
                        <a:latin typeface="Nunito"/>
                        <a:ea typeface="Nunito"/>
                        <a:cs typeface="Nunito"/>
                        <a:sym typeface="Nunito"/>
                      </a:defRPr>
                    </a:lvl7pPr>
                    <a:lvl8pPr marL="3657600" marR="0" lvl="7" indent="-317500" algn="l" rtl="0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Nunito"/>
                      <a:buChar char="○"/>
                      <a:defRPr sz="1400" b="0" i="0" u="none" strike="noStrike" cap="none">
                        <a:solidFill>
                          <a:srgbClr val="000000"/>
                        </a:solidFill>
                        <a:latin typeface="Nunito"/>
                        <a:ea typeface="Nunito"/>
                        <a:cs typeface="Nunito"/>
                        <a:sym typeface="Nunito"/>
                      </a:defRPr>
                    </a:lvl8pPr>
                    <a:lvl9pPr marL="4114800" marR="0" lvl="8" indent="-317500" algn="l" rtl="0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Nunito"/>
                      <a:buChar char="■"/>
                      <a:defRPr sz="1400" b="0" i="0" u="none" strike="noStrike" cap="none">
                        <a:solidFill>
                          <a:srgbClr val="000000"/>
                        </a:solidFill>
                        <a:latin typeface="Nunito"/>
                        <a:ea typeface="Nunito"/>
                        <a:cs typeface="Nunito"/>
                        <a:sym typeface="Nunito"/>
                      </a:defRPr>
                    </a:lvl9pPr>
                  </a:lstStyle>
                  <a:p>
                    <a:pPr marL="0" indent="0">
                      <a:buFont typeface="Nunito"/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en-GB" sz="2400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400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oMath>
                      </m:oMathPara>
                    </a14:m>
                    <a:endParaRPr lang="en-GB" sz="2400" noProof="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Content Placeholder 2">
                    <a:extLst>
                      <a:ext uri="{FF2B5EF4-FFF2-40B4-BE49-F238E27FC236}">
                        <a16:creationId xmlns:a16="http://schemas.microsoft.com/office/drawing/2014/main" id="{62FE8309-E85C-CEF6-7E88-8520B4756BC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58448" y="3597060"/>
                    <a:ext cx="657215" cy="46994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1299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38CF486C-92A9-F150-318E-7B761F1317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8552" y="3907050"/>
                <a:ext cx="52011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58D9468E-DCE2-1B09-4602-FBF89047AA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1153" y="3959380"/>
                <a:ext cx="52011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8BE912-B245-DFCA-8A1E-C784B3896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11338" t="58161" r="80535" b="8072"/>
            <a:stretch/>
          </p:blipFill>
          <p:spPr>
            <a:xfrm>
              <a:off x="1746534" y="3240250"/>
              <a:ext cx="798286" cy="11259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EAB2349-24BF-0044-8FC2-878C10910E52}"/>
                </a:ext>
              </a:extLst>
            </p:cNvPr>
            <p:cNvSpPr txBox="1"/>
            <p:nvPr/>
          </p:nvSpPr>
          <p:spPr>
            <a:xfrm rot="962602">
              <a:off x="2645031" y="3857248"/>
              <a:ext cx="31005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There are </a:t>
              </a:r>
              <a:r>
                <a:rPr lang="en-GB" b="1" i="1" dirty="0"/>
                <a:t>cysts</a:t>
              </a:r>
              <a:r>
                <a:rPr lang="en-GB" dirty="0"/>
                <a:t> in that image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313F9DD-8785-4422-A009-758F83D5FD0E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2544820" y="3803245"/>
              <a:ext cx="3300951" cy="930237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586CE4C-3E8F-A79C-32B8-07B90859027D}"/>
                    </a:ext>
                  </a:extLst>
                </p:cNvPr>
                <p:cNvSpPr txBox="1"/>
                <p:nvPr/>
              </p:nvSpPr>
              <p:spPr>
                <a:xfrm>
                  <a:off x="5803073" y="4725951"/>
                  <a:ext cx="89596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1FA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1FA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1FA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1FA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</m:ctrlPr>
                          </m:dPr>
                          <m:e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1FA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1FAFF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586CE4C-3E8F-A79C-32B8-07B9085902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3073" y="4725951"/>
                  <a:ext cx="895968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Content Placeholder 2">
                  <a:extLst>
                    <a:ext uri="{FF2B5EF4-FFF2-40B4-BE49-F238E27FC236}">
                      <a16:creationId xmlns:a16="http://schemas.microsoft.com/office/drawing/2014/main" id="{714F3C17-DC06-5293-B77D-3F1955F3896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161989" y="4725951"/>
                  <a:ext cx="657215" cy="10793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L="457200" marR="0" lvl="0" indent="-3429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Nunito"/>
                    <a:buChar char="●"/>
                    <a:defRPr sz="18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1pPr>
                  <a:lvl2pPr marL="914400" marR="0" lvl="1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unito"/>
                    <a:buChar char="○"/>
                    <a:defRPr sz="14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2pPr>
                  <a:lvl3pPr marL="1371600" marR="0" lvl="2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unito"/>
                    <a:buChar char="■"/>
                    <a:defRPr sz="14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3pPr>
                  <a:lvl4pPr marL="1828800" marR="0" lvl="3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unito"/>
                    <a:buChar char="●"/>
                    <a:defRPr sz="14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4pPr>
                  <a:lvl5pPr marL="2286000" marR="0" lvl="4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unito"/>
                    <a:buChar char="○"/>
                    <a:defRPr sz="14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5pPr>
                  <a:lvl6pPr marL="2743200" marR="0" lvl="5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unito"/>
                    <a:buChar char="■"/>
                    <a:defRPr sz="14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6pPr>
                  <a:lvl7pPr marL="3200400" marR="0" lvl="6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unito"/>
                    <a:buChar char="●"/>
                    <a:defRPr sz="14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7pPr>
                  <a:lvl8pPr marL="3657600" marR="0" lvl="7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unito"/>
                    <a:buChar char="○"/>
                    <a:defRPr sz="14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8pPr>
                  <a:lvl9pPr marL="4114800" marR="0" lvl="8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unito"/>
                    <a:buChar char="■"/>
                    <a:defRPr sz="14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9pPr>
                </a:lstStyle>
                <a:p>
                  <a:pPr marL="0" indent="0">
                    <a:buFont typeface="Nunito"/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1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GB" sz="3200" b="1" noProof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Content Placeholder 2">
                  <a:extLst>
                    <a:ext uri="{FF2B5EF4-FFF2-40B4-BE49-F238E27FC236}">
                      <a16:creationId xmlns:a16="http://schemas.microsoft.com/office/drawing/2014/main" id="{714F3C17-DC06-5293-B77D-3F1955F389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1989" y="4725951"/>
                  <a:ext cx="657215" cy="107939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5476209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7BBAC-E203-15D6-4F42-5C8E8147C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91416-81FB-6C26-17A5-2BBA68925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Injecting knowledge to black boxes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91514-013F-358C-04C6-CC517E179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Google Shape;180;p23">
                <a:extLst>
                  <a:ext uri="{FF2B5EF4-FFF2-40B4-BE49-F238E27FC236}">
                    <a16:creationId xmlns:a16="http://schemas.microsoft.com/office/drawing/2014/main" id="{20E33349-E45E-88C0-A82C-F9DF0C405558}"/>
                  </a:ext>
                </a:extLst>
              </p:cNvPr>
              <p:cNvSpPr txBox="1"/>
              <p:nvPr/>
            </p:nvSpPr>
            <p:spPr>
              <a:xfrm>
                <a:off x="652371" y="1412723"/>
                <a:ext cx="10515600" cy="31199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kumimoji="0" lang="en-GB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  <a:ea typeface="Marcellus SC"/>
                    <a:cs typeface="Marcellus SC"/>
                    <a:sym typeface="Marcellus SC"/>
                  </a:rPr>
                  <a:t>Given a black-box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𝑓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dPr>
                      <m:e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𝒙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rcellus SC"/>
                        <a:cs typeface="Marcellus SC"/>
                        <a:sym typeface="Marcellus SC"/>
                      </a:rPr>
                      <m:t>=</m:t>
                    </m:r>
                    <m:sSub>
                      <m:sSub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𝑔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𝜓</m:t>
                        </m:r>
                      </m:sub>
                    </m:sSub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  <m:t>h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  <m:t>𝜙</m:t>
                            </m:r>
                          </m:sub>
                        </m:sSub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</m:ctrlPr>
                          </m:dPr>
                          <m:e>
                            <m: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  <m:t>𝒙</m:t>
                            </m:r>
                          </m:e>
                        </m:d>
                      </m:e>
                    </m:d>
                  </m:oMath>
                </a14:m>
                <a:r>
                  <a:rPr kumimoji="0" lang="en-GB" sz="2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  <a:ea typeface="Marcellus SC"/>
                    <a:cs typeface="Marcellus SC"/>
                    <a:sym typeface="Marcellus SC"/>
                  </a:rPr>
                  <a:t> and a test sample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Marcellus SC"/>
                      </a:rPr>
                      <m:t>𝑥</m:t>
                    </m:r>
                  </m:oMath>
                </a14:m>
                <a:r>
                  <a:rPr kumimoji="0" lang="en-GB" sz="2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  <a:ea typeface="Marcellus SC"/>
                    <a:cs typeface="Marcellus SC"/>
                    <a:sym typeface="Marcellus SC"/>
                  </a:rPr>
                  <a:t>, we may want to </a:t>
                </a:r>
                <a:r>
                  <a:rPr kumimoji="0" lang="en-GB" sz="2200" b="1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randview Display"/>
                    <a:ea typeface="Marcellus SC"/>
                    <a:cs typeface="Marcellus SC"/>
                    <a:sym typeface="Marcellus SC"/>
                  </a:rPr>
                  <a:t>inject knowledge about the presence or absence of a concept</a:t>
                </a:r>
                <a:r>
                  <a:rPr kumimoji="0" lang="en-GB" sz="2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  <a:ea typeface="Marcellus SC"/>
                    <a:cs typeface="Marcellus SC"/>
                    <a:sym typeface="Marcellus SC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Marcellus SC"/>
                      </a:rPr>
                      <m:t>𝑥</m:t>
                    </m:r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Marcellus SC"/>
                      </a:rPr>
                      <m:t> </m:t>
                    </m:r>
                  </m:oMath>
                </a14:m>
                <a:r>
                  <a:rPr kumimoji="0" lang="en-GB" sz="2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  <a:ea typeface="Marcellus SC"/>
                    <a:cs typeface="Marcellus SC"/>
                    <a:sym typeface="Marcellus SC"/>
                  </a:rPr>
                  <a:t>at test time</a:t>
                </a:r>
              </a:p>
              <a:p>
                <a:pPr lvl="0">
                  <a:lnSpc>
                    <a:spcPct val="150000"/>
                  </a:lnSpc>
                  <a:defRPr/>
                </a:pPr>
                <a:endParaRPr lang="en-GB" sz="2200" dirty="0">
                  <a:solidFill>
                    <a:srgbClr val="000000"/>
                  </a:solidFill>
                  <a:latin typeface="Grandview Display"/>
                  <a:ea typeface="Marcellus SC"/>
                  <a:cs typeface="Marcellus SC"/>
                  <a:sym typeface="Marcellus SC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endParaRPr lang="en-GB" sz="2200" dirty="0">
                  <a:solidFill>
                    <a:srgbClr val="000000"/>
                  </a:solidFill>
                  <a:latin typeface="Grandview Display"/>
                  <a:ea typeface="Marcellus SC"/>
                  <a:cs typeface="Marcellus SC"/>
                  <a:sym typeface="Marcellus SC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en-GB" sz="2200" dirty="0">
                    <a:solidFill>
                      <a:srgbClr val="000000"/>
                    </a:solidFill>
                    <a:latin typeface="Grandview Display"/>
                    <a:ea typeface="Marcellus SC"/>
                    <a:cs typeface="Marcellus SC"/>
                    <a:sym typeface="Marcellus SC"/>
                  </a:rPr>
                  <a:t>If we have a </a:t>
                </a:r>
                <a:r>
                  <a:rPr lang="en-GB" sz="2200" b="1" dirty="0">
                    <a:solidFill>
                      <a:srgbClr val="C00000"/>
                    </a:solidFill>
                    <a:latin typeface="Grandview Display"/>
                    <a:ea typeface="Marcellus SC"/>
                    <a:cs typeface="Marcellus SC"/>
                    <a:sym typeface="Marcellus SC"/>
                  </a:rPr>
                  <a:t>concept-annotated validation set</a:t>
                </a: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Marcellus SC"/>
                    <a:cs typeface="Marcellus SC"/>
                    <a:sym typeface="Marcellus SC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Marcellus SC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Marcellus SC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Marcellus SC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sym typeface="Marcellus SC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sym typeface="Marcellus SC"/>
                                      </a:rPr>
                                      <m:t>𝒙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kumimoji="0" lang="en-US" sz="2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sym typeface="Marcellus SC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2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sym typeface="Marcellus SC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Marcellus SC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sym typeface="Marcellus SC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2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sym typeface="Marcellus SC"/>
                                      </a:rPr>
                                      <m:t>𝒄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kumimoji="0" lang="en-US" sz="2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sym typeface="Marcellus SC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22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sym typeface="Marcellus SC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Marcellus SC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sym typeface="Marcellus SC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sym typeface="Marcellus SC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sym typeface="Marcellus SC"/>
                                      </a:rPr>
                                      <m:t>𝑖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Marcellus SC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2200" dirty="0">
                    <a:solidFill>
                      <a:srgbClr val="000000"/>
                    </a:solidFill>
                    <a:latin typeface="Grandview Display"/>
                    <a:ea typeface="Marcellus SC"/>
                    <a:cs typeface="Marcellus SC"/>
                    <a:sym typeface="Marcellus SC"/>
                  </a:rPr>
                  <a:t>, we can do this!</a:t>
                </a:r>
              </a:p>
            </p:txBody>
          </p:sp>
        </mc:Choice>
        <mc:Fallback>
          <p:sp>
            <p:nvSpPr>
              <p:cNvPr id="6" name="Google Shape;180;p23">
                <a:extLst>
                  <a:ext uri="{FF2B5EF4-FFF2-40B4-BE49-F238E27FC236}">
                    <a16:creationId xmlns:a16="http://schemas.microsoft.com/office/drawing/2014/main" id="{20E33349-E45E-88C0-A82C-F9DF0C4055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71" y="1412723"/>
                <a:ext cx="10515600" cy="3119991"/>
              </a:xfrm>
              <a:prstGeom prst="rect">
                <a:avLst/>
              </a:prstGeom>
              <a:blipFill>
                <a:blip r:embed="rId3"/>
                <a:stretch>
                  <a:fillRect l="-7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69BBD9F-3706-A597-B94E-86DDE500E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6038" y="5749442"/>
            <a:ext cx="923339" cy="9203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709C2B-C3FE-CFBA-04D9-40475B712EAF}"/>
              </a:ext>
            </a:extLst>
          </p:cNvPr>
          <p:cNvSpPr txBox="1"/>
          <p:nvPr/>
        </p:nvSpPr>
        <p:spPr>
          <a:xfrm>
            <a:off x="652371" y="6332538"/>
            <a:ext cx="1062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Laguna,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Marcinkevǐcs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et al. "Beyond Concept Bottleneck Models: How to Make Black Boxes Intervenable?."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(2024).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166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60578-C529-026E-9162-FB2FB9BED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2C03D-BE02-2333-0942-0E5783E7A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605503"/>
          </a:xfrm>
        </p:spPr>
        <p:txBody>
          <a:bodyPr>
            <a:normAutofit fontScale="90000"/>
          </a:bodyPr>
          <a:lstStyle/>
          <a:p>
            <a:r>
              <a:rPr lang="en-GB" dirty="0"/>
              <a:t>Tutorial Website and materials</a:t>
            </a:r>
            <a:endParaRPr lang="en-GB" noProof="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CDD5DE1-7F84-1264-6851-9B69C3BDC14D}"/>
                  </a:ext>
                </a:extLst>
              </p14:cNvPr>
              <p14:cNvContentPartPr/>
              <p14:nvPr/>
            </p14:nvContentPartPr>
            <p14:xfrm>
              <a:off x="4421627" y="1438933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CDD5DE1-7F84-1264-6851-9B69C3BDC14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12627" y="1429933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629CD6-D90B-25A9-D98E-DEE83A72B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GB" noProof="0" smtClean="0"/>
              <a:t>16</a:t>
            </a:fld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EABD043-47C9-3EDB-5DAE-656B811DA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800" noProof="0" dirty="0"/>
              <a:t>This tutorial’s </a:t>
            </a:r>
            <a:r>
              <a:rPr lang="en-GB" sz="2800" b="1" noProof="0" dirty="0">
                <a:solidFill>
                  <a:srgbClr val="C00000"/>
                </a:solidFill>
              </a:rPr>
              <a:t>slides</a:t>
            </a:r>
            <a:r>
              <a:rPr lang="en-GB" sz="2800" noProof="0" dirty="0"/>
              <a:t>, </a:t>
            </a:r>
            <a:r>
              <a:rPr lang="en-GB" sz="2800" b="1" noProof="0" dirty="0">
                <a:solidFill>
                  <a:srgbClr val="C00000"/>
                </a:solidFill>
              </a:rPr>
              <a:t>schedule</a:t>
            </a:r>
            <a:r>
              <a:rPr lang="en-GB" sz="2800" noProof="0" dirty="0"/>
              <a:t>, and </a:t>
            </a:r>
            <a:r>
              <a:rPr lang="en-GB" sz="2800" b="1" noProof="0" dirty="0">
                <a:solidFill>
                  <a:srgbClr val="C00000"/>
                </a:solidFill>
              </a:rPr>
              <a:t>resources</a:t>
            </a:r>
            <a:r>
              <a:rPr lang="en-GB" sz="2800" noProof="0" dirty="0"/>
              <a:t> are in our website:</a:t>
            </a:r>
            <a:endParaRPr lang="en-GB" sz="2800" b="1" noProof="0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GB" sz="2800" b="1" noProof="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87C0F-C161-B215-8DF8-2DA65A819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2879" y="2388200"/>
            <a:ext cx="2406237" cy="24853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E1998C-C014-E8FB-D4C1-4448D7F36DAC}"/>
              </a:ext>
            </a:extLst>
          </p:cNvPr>
          <p:cNvSpPr txBox="1"/>
          <p:nvPr/>
        </p:nvSpPr>
        <p:spPr>
          <a:xfrm>
            <a:off x="2299927" y="5133303"/>
            <a:ext cx="7592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hlinkClick r:id="rId6"/>
              </a:rPr>
              <a:t>https://</a:t>
            </a:r>
            <a:r>
              <a:rPr lang="en-GB" sz="4000" dirty="0" err="1">
                <a:hlinkClick r:id="rId6"/>
              </a:rPr>
              <a:t>conceptlearning.github.io</a:t>
            </a:r>
            <a:r>
              <a:rPr lang="en-GB" sz="4000" dirty="0">
                <a:hlinkClick r:id="rId6"/>
              </a:rPr>
              <a:t>/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890099690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1AC30-95B4-2CA5-3909-D7C48E9D5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7194F-406F-52FE-58B4-50549F42D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Black-box intervenability: probing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F4837-C307-63AD-64E1-0F9D69749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553CAA-CC24-A301-6EA4-B03B4CB44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6038" y="5749442"/>
            <a:ext cx="923339" cy="9203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Google Shape;180;p23">
                <a:extLst>
                  <a:ext uri="{FF2B5EF4-FFF2-40B4-BE49-F238E27FC236}">
                    <a16:creationId xmlns:a16="http://schemas.microsoft.com/office/drawing/2014/main" id="{04578C7D-A415-99E1-E296-D03708A6A917}"/>
                  </a:ext>
                </a:extLst>
              </p:cNvPr>
              <p:cNvSpPr txBox="1"/>
              <p:nvPr/>
            </p:nvSpPr>
            <p:spPr>
              <a:xfrm>
                <a:off x="652371" y="1436949"/>
                <a:ext cx="10515600" cy="14387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2600" dirty="0">
                    <a:ea typeface="Marcellus SC"/>
                    <a:cs typeface="Marcellus SC"/>
                    <a:sym typeface="Marcellus SC"/>
                  </a:rPr>
                  <a:t>We first </a:t>
                </a:r>
                <a:r>
                  <a:rPr lang="en-US" sz="2600" b="1" dirty="0">
                    <a:solidFill>
                      <a:srgbClr val="C00000"/>
                    </a:solidFill>
                    <a:ea typeface="Marcellus SC"/>
                    <a:cs typeface="Marcellus SC"/>
                    <a:sym typeface="Marcellus SC"/>
                  </a:rPr>
                  <a:t>learn a multivariate probe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00" b="0" i="1" smtClean="0">
                            <a:latin typeface="Cambria Math" panose="02040503050406030204" pitchFamily="18" charset="0"/>
                            <a:sym typeface="Marcellus SC"/>
                          </a:rPr>
                        </m:ctrlPr>
                      </m:accPr>
                      <m:e>
                        <m:r>
                          <a:rPr lang="en-US" sz="2600" b="1" i="1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𝐜</m:t>
                        </m:r>
                      </m:e>
                    </m:acc>
                    <m:r>
                      <a:rPr lang="en-US" sz="2600" i="1">
                        <a:latin typeface="Cambria Math" panose="02040503050406030204" pitchFamily="18" charset="0"/>
                        <a:ea typeface="Marcellus SC"/>
                        <a:cs typeface="Marcellus SC"/>
                        <a:sym typeface="Marcellus SC"/>
                      </a:rPr>
                      <m:t>=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Marcellus SC"/>
                        <a:sym typeface="Marcellus SC"/>
                      </a:rPr>
                      <m:t>𝜉</m:t>
                    </m:r>
                    <m:d>
                      <m:dPr>
                        <m:ctrlPr>
                          <a:rPr lang="en-US" sz="2600" i="1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dPr>
                      <m:e>
                        <m:r>
                          <a:rPr lang="en-US" sz="2600" b="1" i="1" smtClean="0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𝒛</m:t>
                        </m:r>
                      </m:e>
                    </m:d>
                    <m:r>
                      <a:rPr lang="en-US" sz="2600" i="1">
                        <a:latin typeface="Cambria Math" panose="02040503050406030204" pitchFamily="18" charset="0"/>
                        <a:ea typeface="Marcellus SC"/>
                        <a:cs typeface="Marcellus SC"/>
                        <a:sym typeface="Marcellus SC"/>
                      </a:rPr>
                      <m:t> </m:t>
                    </m:r>
                  </m:oMath>
                </a14:m>
                <a:r>
                  <a:rPr lang="en-US" sz="2600" dirty="0">
                    <a:ea typeface="Marcellus SC"/>
                    <a:cs typeface="Marcellus SC"/>
                    <a:sym typeface="Marcellus SC"/>
                  </a:rPr>
                  <a:t>that predicts </a:t>
                </a:r>
                <a:r>
                  <a:rPr lang="en-US" sz="2600" b="1" dirty="0">
                    <a:solidFill>
                      <a:srgbClr val="C00000"/>
                    </a:solidFill>
                    <a:ea typeface="Marcellus SC"/>
                    <a:cs typeface="Marcellus SC"/>
                    <a:sym typeface="Marcellus SC"/>
                  </a:rPr>
                  <a:t>all </a:t>
                </a:r>
                <a:r>
                  <a:rPr lang="en-US" sz="2600" dirty="0">
                    <a:ea typeface="Marcellus SC"/>
                    <a:cs typeface="Marcellus SC"/>
                    <a:sym typeface="Marcellus SC"/>
                  </a:rPr>
                  <a:t>concepts given the latent space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ea typeface="Marcellus SC"/>
                        <a:cs typeface="Marcellus SC"/>
                        <a:sym typeface="Marcellus SC"/>
                      </a:rPr>
                      <m:t>z</m:t>
                    </m:r>
                    <m:r>
                      <a:rPr lang="en-US" sz="2600" b="0" i="1" smtClean="0">
                        <a:ea typeface="Marcellus SC"/>
                        <a:cs typeface="Marcellus SC"/>
                        <a:sym typeface="Marcellus SC"/>
                      </a:rPr>
                      <m:t>=</m:t>
                    </m:r>
                    <m:sSub>
                      <m:sSubPr>
                        <m:ctrlPr>
                          <a:rPr lang="en-US" sz="2600" i="1" smtClean="0"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ea typeface="Marcellus SC"/>
                            <a:cs typeface="Marcellus SC"/>
                            <a:sym typeface="Marcellus SC"/>
                          </a:rPr>
                          <m:t>h</m:t>
                        </m:r>
                      </m:e>
                      <m:sub>
                        <m:r>
                          <a:rPr lang="en-US" sz="2600" b="0" i="1" smtClean="0">
                            <a:ea typeface="Marcellus SC"/>
                            <a:cs typeface="Marcellus SC"/>
                            <a:sym typeface="Marcellus SC"/>
                          </a:rPr>
                          <m:t>𝜙</m:t>
                        </m:r>
                      </m:sub>
                    </m:sSub>
                    <m:d>
                      <m:dPr>
                        <m:ctrlPr>
                          <a:rPr lang="en-US" sz="2600" i="1" smtClean="0"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dPr>
                      <m:e>
                        <m:r>
                          <a:rPr lang="en-US" sz="2600" b="0" i="1" smtClean="0">
                            <a:ea typeface="Marcellus SC"/>
                            <a:cs typeface="Marcellus SC"/>
                            <a:sym typeface="Marcellus SC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en-GB" sz="2600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ea typeface="Marcellus SC"/>
                    <a:cs typeface="Marcellus SC"/>
                    <a:sym typeface="Marcellus SC"/>
                  </a:rPr>
                  <a:t> </a:t>
                </a:r>
                <a:r>
                  <a:rPr kumimoji="0" lang="en-GB" sz="2600" i="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ea typeface="Marcellus SC"/>
                    <a:cs typeface="Marcellus SC"/>
                    <a:sym typeface="Marcellus SC"/>
                  </a:rPr>
                  <a:t>using the</a:t>
                </a:r>
                <a:r>
                  <a:rPr kumimoji="0" lang="en-GB" sz="2600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ea typeface="Marcellus SC"/>
                    <a:cs typeface="Marcellus SC"/>
                    <a:sym typeface="Marcellus SC"/>
                  </a:rPr>
                  <a:t> </a:t>
                </a:r>
                <a:r>
                  <a:rPr kumimoji="0" lang="en-GB" sz="2600" b="1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ea typeface="Marcellus SC"/>
                    <a:cs typeface="Marcellus SC"/>
                    <a:sym typeface="Marcellus SC"/>
                  </a:rPr>
                  <a:t>annotated validation set</a:t>
                </a:r>
              </a:p>
            </p:txBody>
          </p:sp>
        </mc:Choice>
        <mc:Fallback>
          <p:sp>
            <p:nvSpPr>
              <p:cNvPr id="8" name="Google Shape;180;p23">
                <a:extLst>
                  <a:ext uri="{FF2B5EF4-FFF2-40B4-BE49-F238E27FC236}">
                    <a16:creationId xmlns:a16="http://schemas.microsoft.com/office/drawing/2014/main" id="{04578C7D-A415-99E1-E296-D03708A6A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71" y="1436949"/>
                <a:ext cx="10515600" cy="1438762"/>
              </a:xfrm>
              <a:prstGeom prst="rect">
                <a:avLst/>
              </a:prstGeom>
              <a:blipFill>
                <a:blip r:embed="rId4"/>
                <a:stretch>
                  <a:fillRect l="-10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B9EF4D55-2091-9E8E-C6B3-46C19EE283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1460"/>
          <a:stretch/>
        </p:blipFill>
        <p:spPr>
          <a:xfrm>
            <a:off x="4224578" y="3033685"/>
            <a:ext cx="3371186" cy="30073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13F15E-0F4E-717C-2B1D-C9B69D460A7C}"/>
              </a:ext>
            </a:extLst>
          </p:cNvPr>
          <p:cNvSpPr txBox="1"/>
          <p:nvPr/>
        </p:nvSpPr>
        <p:spPr>
          <a:xfrm>
            <a:off x="652371" y="6332538"/>
            <a:ext cx="1062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Laguna,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Marcinkevǐcs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et al. "Beyond Concept Bottleneck Models: How to Make Black Boxes Intervenable?."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(2024).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43207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F1104-3C87-5D9F-561A-E4526E467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F7A6E-0F46-441C-BDD0-E9E1DE73A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Black-box intervenability: Editing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89B0D-10C3-C941-A518-739FC18BA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161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DA5437-4EAE-13B5-B723-A931B1269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6038" y="5749442"/>
            <a:ext cx="923339" cy="920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Google Shape;180;p23">
                <a:extLst>
                  <a:ext uri="{FF2B5EF4-FFF2-40B4-BE49-F238E27FC236}">
                    <a16:creationId xmlns:a16="http://schemas.microsoft.com/office/drawing/2014/main" id="{4836C41C-CB4C-C1D1-325D-AE359FBB8D72}"/>
                  </a:ext>
                </a:extLst>
              </p:cNvPr>
              <p:cNvSpPr txBox="1"/>
              <p:nvPr/>
            </p:nvSpPr>
            <p:spPr>
              <a:xfrm>
                <a:off x="652371" y="1436949"/>
                <a:ext cx="10515600" cy="13420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2400" dirty="0">
                    <a:ea typeface="Marcellus SC"/>
                    <a:cs typeface="Marcellus SC"/>
                    <a:sym typeface="Marcellus SC"/>
                  </a:rPr>
                  <a:t>Given </a:t>
                </a:r>
                <a:r>
                  <a:rPr lang="en-US" sz="2400" b="1" dirty="0">
                    <a:solidFill>
                      <a:srgbClr val="C00000"/>
                    </a:solidFill>
                    <a:ea typeface="Marcellus SC"/>
                    <a:cs typeface="Marcellus SC"/>
                    <a:sym typeface="Marcellus SC"/>
                  </a:rPr>
                  <a:t>user-provided concept labels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sSup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𝑐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400" dirty="0">
                    <a:ea typeface="Marcellus SC"/>
                    <a:cs typeface="Marcellus SC"/>
                    <a:sym typeface="Marcellus SC"/>
                  </a:rPr>
                  <a:t> for sample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arcellus SC"/>
                        <a:cs typeface="Marcellus SC"/>
                        <a:sym typeface="Marcellus SC"/>
                      </a:rPr>
                      <m:t>𝒙</m:t>
                    </m:r>
                  </m:oMath>
                </a14:m>
                <a:r>
                  <a:rPr lang="en-US" sz="2400" dirty="0">
                    <a:ea typeface="Marcellus SC"/>
                    <a:cs typeface="Marcellus SC"/>
                    <a:sym typeface="Marcellus SC"/>
                  </a:rPr>
                  <a:t>, we edit the representation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ea typeface="Marcellus SC"/>
                        <a:cs typeface="Marcellus SC"/>
                        <a:sym typeface="Marcellus SC"/>
                      </a:rPr>
                      <m:t>z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Marcellus SC"/>
                        <a:cs typeface="Marcellus SC"/>
                        <a:sym typeface="Marcellus SC"/>
                      </a:rPr>
                      <m:t>=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h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𝜙</m:t>
                        </m:r>
                      </m:sub>
                    </m:sSub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en-GB" sz="2400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ea typeface="Marcellus SC"/>
                    <a:cs typeface="Marcellus SC"/>
                    <a:sym typeface="Marcellus SC"/>
                  </a:rPr>
                  <a:t> </a:t>
                </a:r>
                <a:r>
                  <a:rPr kumimoji="0" lang="en-GB" sz="2400" i="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ea typeface="Marcellus SC"/>
                    <a:cs typeface="Marcellus SC"/>
                    <a:sym typeface="Marcellus SC"/>
                  </a:rPr>
                  <a:t>so that it </a:t>
                </a:r>
                <a:r>
                  <a:rPr kumimoji="0" lang="en-GB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ea typeface="Marcellus SC"/>
                    <a:cs typeface="Marcellus SC"/>
                    <a:sym typeface="Marcellus SC"/>
                  </a:rPr>
                  <a:t>maps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𝑐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′</m:t>
                        </m:r>
                      </m:sup>
                    </m:sSup>
                    <m:r>
                      <a:rPr lang="en-US" sz="2400" i="1" dirty="0">
                        <a:latin typeface="Cambria Math" panose="02040503050406030204" pitchFamily="18" charset="0"/>
                        <a:ea typeface="Marcellus SC"/>
                        <a:cs typeface="Marcellus SC"/>
                        <a:sym typeface="Marcellus SC"/>
                      </a:rPr>
                      <m:t> </m:t>
                    </m:r>
                  </m:oMath>
                </a14:m>
                <a:r>
                  <a:rPr kumimoji="0" lang="en-GB" sz="2400" i="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ea typeface="Marcellus SC"/>
                    <a:cs typeface="Marcellus SC"/>
                    <a:sym typeface="Marcellus SC"/>
                  </a:rPr>
                  <a:t>as predicted by the probe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Marcellus SC"/>
                        <a:sym typeface="Marcellus SC"/>
                      </a:rPr>
                      <m:t>𝜉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𝒛</m:t>
                        </m:r>
                      </m:e>
                    </m:d>
                  </m:oMath>
                </a14:m>
                <a:endParaRPr kumimoji="0" lang="en-GB" sz="240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ea typeface="Marcellus SC"/>
                  <a:cs typeface="Marcellus SC"/>
                  <a:sym typeface="Marcellus SC"/>
                </a:endParaRPr>
              </a:p>
            </p:txBody>
          </p:sp>
        </mc:Choice>
        <mc:Fallback xmlns="">
          <p:sp>
            <p:nvSpPr>
              <p:cNvPr id="8" name="Google Shape;180;p23">
                <a:extLst>
                  <a:ext uri="{FF2B5EF4-FFF2-40B4-BE49-F238E27FC236}">
                    <a16:creationId xmlns:a16="http://schemas.microsoft.com/office/drawing/2014/main" id="{4836C41C-CB4C-C1D1-325D-AE359FBB8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71" y="1436949"/>
                <a:ext cx="10515600" cy="1342004"/>
              </a:xfrm>
              <a:prstGeom prst="rect">
                <a:avLst/>
              </a:prstGeom>
              <a:blipFill>
                <a:blip r:embed="rId4"/>
                <a:stretch>
                  <a:fillRect l="-8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ABB1791-A4FE-EF6E-6705-A829C3B2A2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596" l="40628" r="70273">
                        <a14:foregroundMark x1="54253" y1="85096" x2="47977" y2="72596"/>
                        <a14:foregroundMark x1="47977" y1="72596" x2="43353" y2="35817"/>
                        <a14:foregroundMark x1="43353" y1="35817" x2="46160" y2="19471"/>
                        <a14:foregroundMark x1="46160" y1="19471" x2="53179" y2="16827"/>
                        <a14:foregroundMark x1="53179" y1="16827" x2="61602" y2="17308"/>
                        <a14:foregroundMark x1="63843" y1="32397" x2="64244" y2="35096"/>
                        <a14:foregroundMark x1="61602" y1="17308" x2="63820" y2="32241"/>
                        <a14:foregroundMark x1="64201" y1="35778" x2="62841" y2="57452"/>
                        <a14:foregroundMark x1="62841" y1="57452" x2="58547" y2="77163"/>
                        <a14:foregroundMark x1="58547" y1="77163" x2="53179" y2="83413"/>
                        <a14:foregroundMark x1="62263" y1="94471" x2="54583" y2="94952"/>
                        <a14:foregroundMark x1="54583" y1="94952" x2="48720" y2="87981"/>
                        <a14:foregroundMark x1="48720" y1="87981" x2="40628" y2="29087"/>
                        <a14:foregroundMark x1="40628" y1="29087" x2="41949" y2="240"/>
                        <a14:foregroundMark x1="45747" y1="96154" x2="53262" y2="97115"/>
                        <a14:foregroundMark x1="53262" y1="97115" x2="60033" y2="94231"/>
                        <a14:foregroundMark x1="60033" y1="94231" x2="54170" y2="81250"/>
                        <a14:foregroundMark x1="54170" y1="81250" x2="46738" y2="83894"/>
                        <a14:foregroundMark x1="46738" y1="83894" x2="52188" y2="97115"/>
                        <a14:foregroundMark x1="52188" y1="97115" x2="53179" y2="93029"/>
                        <a14:foregroundMark x1="60694" y1="97596" x2="64575" y2="57692"/>
                        <a14:foregroundMark x1="64104" y1="25755" x2="63997" y2="18510"/>
                        <a14:foregroundMark x1="64165" y1="29930" x2="64132" y2="27695"/>
                        <a14:foregroundMark x1="64223" y1="33841" x2="64188" y2="31503"/>
                        <a14:foregroundMark x1="64575" y1="57692" x2="64251" y2="35749"/>
                        <a14:foregroundMark x1="63997" y1="18510" x2="69116" y2="5769"/>
                        <a14:foregroundMark x1="69116" y1="5769" x2="69364" y2="240"/>
                        <a14:foregroundMark x1="53922" y1="30288" x2="55326" y2="27644"/>
                        <a14:foregroundMark x1="59372" y1="30288" x2="58629" y2="26442"/>
                        <a14:foregroundMark x1="53757" y1="6010" x2="54996" y2="6731"/>
                        <a14:foregroundMark x1="56895" y1="6971" x2="60281" y2="8413"/>
                        <a14:foregroundMark x1="40793" y1="38462" x2="40875" y2="37260"/>
                        <a14:foregroundMark x1="41040" y1="6971" x2="41040" y2="7933"/>
                        <a14:foregroundMark x1="56069" y1="6250" x2="55904" y2="9135"/>
                        <a14:foregroundMark x1="40793" y1="8173" x2="41206" y2="5048"/>
                        <a14:foregroundMark x1="51941" y1="74038" x2="54748" y2="75240"/>
                        <a14:foregroundMark x1="65979" y1="47596" x2="65979" y2="47596"/>
                        <a14:foregroundMark x1="65070" y1="44712" x2="65070" y2="44712"/>
                        <a14:foregroundMark x1="64988" y1="46154" x2="64988" y2="46154"/>
                        <a14:foregroundMark x1="65896" y1="46154" x2="65896" y2="46154"/>
                        <a14:foregroundMark x1="65648" y1="45673" x2="65648" y2="45673"/>
                        <a14:foregroundMark x1="65400" y1="46875" x2="65400" y2="46875"/>
                        <a14:foregroundMark x1="64988" y1="46394" x2="64988" y2="46394"/>
                        <a14:foregroundMark x1="65648" y1="46875" x2="65648" y2="46875"/>
                        <a14:foregroundMark x1="64988" y1="46394" x2="64988" y2="46394"/>
                        <a14:foregroundMark x1="65235" y1="45673" x2="65235" y2="45673"/>
                        <a14:foregroundMark x1="40793" y1="8894" x2="40793" y2="8894"/>
                        <a14:backgroundMark x1="65648" y1="79808" x2="66391" y2="71635"/>
                        <a14:backgroundMark x1="70107" y1="37260" x2="64327" y2="28846"/>
                        <a14:backgroundMark x1="64327" y1="28846" x2="69612" y2="15144"/>
                        <a14:backgroundMark x1="69612" y1="15144" x2="71676" y2="14663"/>
                        <a14:backgroundMark x1="64492" y1="32452" x2="65318" y2="31971"/>
                        <a14:backgroundMark x1="64905" y1="19712" x2="66391" y2="19231"/>
                        <a14:backgroundMark x1="66639" y1="19952" x2="66722" y2="19952"/>
                        <a14:backgroundMark x1="64905" y1="18510" x2="64905" y2="18510"/>
                        <a14:backgroundMark x1="64988" y1="18510" x2="64988" y2="18510"/>
                        <a14:backgroundMark x1="65813" y1="42308" x2="67052" y2="43990"/>
                      </a14:backgroundRemoval>
                    </a14:imgEffect>
                  </a14:imgLayer>
                </a14:imgProps>
              </a:ext>
            </a:extLst>
          </a:blip>
          <a:srcRect l="39324" r="26150"/>
          <a:stretch/>
        </p:blipFill>
        <p:spPr>
          <a:xfrm>
            <a:off x="1046200" y="2981186"/>
            <a:ext cx="3305025" cy="32911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E88991-3177-521F-8468-13906C42E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1225" y="4128639"/>
            <a:ext cx="5663548" cy="7685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93501C6-3AA0-F439-61E0-8CF95B33DE65}"/>
                  </a:ext>
                </a:extLst>
              </p:cNvPr>
              <p:cNvSpPr txBox="1"/>
              <p:nvPr/>
            </p:nvSpPr>
            <p:spPr>
              <a:xfrm>
                <a:off x="4351225" y="3515817"/>
                <a:ext cx="58675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solidFill>
                      <a:srgbClr val="C00000"/>
                    </a:solidFill>
                  </a:rPr>
                  <a:t>We find a new latent representation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sSupPr>
                      <m:e>
                        <m:r>
                          <a:rPr lang="en-US" sz="2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𝐳</m:t>
                        </m:r>
                      </m:e>
                      <m:sup>
                        <m:r>
                          <a:rPr lang="en-US" sz="2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sz="2000" b="1" dirty="0">
                    <a:solidFill>
                      <a:srgbClr val="C00000"/>
                    </a:solidFill>
                  </a:rPr>
                  <a:t> by solving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93501C6-3AA0-F439-61E0-8CF95B33DE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225" y="3515817"/>
                <a:ext cx="5867596" cy="400110"/>
              </a:xfrm>
              <a:prstGeom prst="rect">
                <a:avLst/>
              </a:prstGeom>
              <a:blipFill>
                <a:blip r:embed="rId8"/>
                <a:stretch>
                  <a:fillRect l="-1080" t="-6061" b="-242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2EE3F48-D1EB-A610-D8E7-E2C848FD62E1}"/>
                  </a:ext>
                </a:extLst>
              </p:cNvPr>
              <p:cNvSpPr txBox="1"/>
              <p:nvPr/>
            </p:nvSpPr>
            <p:spPr>
              <a:xfrm>
                <a:off x="5647489" y="5184319"/>
                <a:ext cx="28434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0" dirty="0">
                    <a:solidFill>
                      <a:srgbClr val="C00000"/>
                    </a:solidFill>
                  </a:rPr>
                  <a:t>Concept alignment</a:t>
                </a:r>
              </a:p>
              <a:p>
                <a:pPr algn="ctr"/>
                <a:r>
                  <a:rPr lang="en-GB" sz="1100" dirty="0">
                    <a:solidFill>
                      <a:schemeClr val="tx1"/>
                    </a:solidFill>
                  </a:rPr>
                  <a:t>Make the latent representation map to the set of user-provided concepts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1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c</m:t>
                        </m:r>
                      </m:e>
                      <m:sup>
                        <m:r>
                          <a:rPr lang="en-US" sz="11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′</m:t>
                        </m:r>
                      </m:sup>
                    </m:sSup>
                  </m:oMath>
                </a14:m>
                <a:endParaRPr lang="en-GB" sz="11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2EE3F48-D1EB-A610-D8E7-E2C848FD6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7489" y="5184319"/>
                <a:ext cx="2843461" cy="677108"/>
              </a:xfrm>
              <a:prstGeom prst="rect">
                <a:avLst/>
              </a:prstGeom>
              <a:blipFill>
                <a:blip r:embed="rId9"/>
                <a:stretch>
                  <a:fillRect t="-2679" r="-428" b="-4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Brace 11">
            <a:extLst>
              <a:ext uri="{FF2B5EF4-FFF2-40B4-BE49-F238E27FC236}">
                <a16:creationId xmlns:a16="http://schemas.microsoft.com/office/drawing/2014/main" id="{CF752386-2389-F5BD-79B4-CE5436F82EEC}"/>
              </a:ext>
            </a:extLst>
          </p:cNvPr>
          <p:cNvSpPr/>
          <p:nvPr/>
        </p:nvSpPr>
        <p:spPr>
          <a:xfrm rot="5400000">
            <a:off x="6937719" y="3855911"/>
            <a:ext cx="369333" cy="2175472"/>
          </a:xfrm>
          <a:prstGeom prst="rightBrace">
            <a:avLst>
              <a:gd name="adj1" fmla="val 128732"/>
              <a:gd name="adj2" fmla="val 50000"/>
            </a:avLst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31AB17-97FE-B6EC-7B30-F322BE38A663}"/>
              </a:ext>
            </a:extLst>
          </p:cNvPr>
          <p:cNvSpPr txBox="1"/>
          <p:nvPr/>
        </p:nvSpPr>
        <p:spPr>
          <a:xfrm>
            <a:off x="8480070" y="5156746"/>
            <a:ext cx="185847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solidFill>
                  <a:srgbClr val="C00000"/>
                </a:solidFill>
              </a:rPr>
              <a:t>Distance Penalty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Keep the new latent representation as close as possible to the origina</a:t>
            </a:r>
            <a:r>
              <a:rPr lang="en-US" sz="1100" dirty="0"/>
              <a:t>l</a:t>
            </a:r>
            <a:endParaRPr lang="en-GB" sz="1100" dirty="0">
              <a:solidFill>
                <a:srgbClr val="C00000"/>
              </a:solidFill>
            </a:endParaRP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546A1FA8-AB9B-95F6-A4D5-DF044B9DEE6C}"/>
              </a:ext>
            </a:extLst>
          </p:cNvPr>
          <p:cNvSpPr/>
          <p:nvPr/>
        </p:nvSpPr>
        <p:spPr>
          <a:xfrm rot="5400000">
            <a:off x="9217880" y="4303532"/>
            <a:ext cx="369333" cy="1224453"/>
          </a:xfrm>
          <a:prstGeom prst="rightBrace">
            <a:avLst>
              <a:gd name="adj1" fmla="val 128732"/>
              <a:gd name="adj2" fmla="val 50000"/>
            </a:avLst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A25DC0-9F20-38B6-0FFB-6E7948E808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6875" l="63997" r="96367">
                        <a14:foregroundMark x1="77539" y1="25962" x2="91742" y2="21154"/>
                        <a14:foregroundMark x1="84641" y1="40625" x2="85136" y2="63942"/>
                        <a14:foregroundMark x1="83898" y1="92067" x2="84476" y2="66587"/>
                        <a14:foregroundMark x1="89348" y1="66827" x2="92155" y2="50481"/>
                        <a14:foregroundMark x1="92155" y1="50481" x2="93807" y2="57212"/>
                        <a14:foregroundMark x1="80842" y1="92788" x2="87448" y2="93269"/>
                        <a14:foregroundMark x1="87448" y1="93269" x2="80842" y2="89423"/>
                        <a14:foregroundMark x1="80842" y1="89423" x2="91990" y2="88462"/>
                        <a14:foregroundMark x1="91990" y1="88462" x2="91247" y2="84615"/>
                        <a14:foregroundMark x1="82081" y1="91106" x2="88274" y2="88942"/>
                        <a14:foregroundMark x1="88274" y1="88942" x2="81916" y2="96635"/>
                        <a14:foregroundMark x1="81916" y1="96635" x2="87366" y2="82933"/>
                        <a14:foregroundMark x1="87366" y1="82933" x2="88935" y2="83173"/>
                        <a14:foregroundMark x1="83320" y1="96875" x2="81090" y2="93990"/>
                        <a14:foregroundMark x1="78282" y1="94231" x2="85549" y2="93269"/>
                        <a14:foregroundMark x1="85549" y1="93269" x2="85632" y2="93269"/>
                        <a14:foregroundMark x1="77787" y1="93990" x2="84476" y2="92788"/>
                        <a14:foregroundMark x1="84476" y1="92788" x2="89100" y2="94231"/>
                        <a14:foregroundMark x1="90091" y1="94471" x2="88357" y2="95192"/>
                        <a14:foregroundMark x1="90586" y1="95192" x2="87448" y2="96394"/>
                        <a14:foregroundMark x1="79273" y1="84135" x2="77704" y2="66587"/>
                        <a14:foregroundMark x1="77704" y1="66587" x2="81007" y2="39663"/>
                        <a14:foregroundMark x1="81007" y1="39663" x2="82164" y2="35096"/>
                        <a14:foregroundMark x1="80264" y1="31250" x2="79934" y2="21154"/>
                        <a14:foregroundMark x1="82494" y1="27644" x2="87366" y2="29327"/>
                        <a14:foregroundMark x1="84558" y1="29087" x2="91495" y2="30288"/>
                        <a14:foregroundMark x1="91495" y1="30288" x2="92155" y2="30048"/>
                        <a14:foregroundMark x1="91495" y1="28846" x2="92403" y2="70913"/>
                        <a14:foregroundMark x1="92403" y1="70913" x2="93724" y2="46394"/>
                        <a14:foregroundMark x1="93724" y1="46394" x2="95128" y2="53846"/>
                        <a14:foregroundMark x1="94302" y1="43269" x2="95376" y2="63462"/>
                        <a14:foregroundMark x1="93972" y1="64183" x2="95376" y2="64663"/>
                        <a14:foregroundMark x1="95376" y1="68269" x2="96036" y2="48317"/>
                        <a14:foregroundMark x1="96036" y1="48317" x2="95376" y2="52163"/>
                        <a14:foregroundMark x1="95045" y1="45192" x2="95458" y2="47596"/>
                        <a14:foregroundMark x1="85467" y1="34856" x2="83980" y2="37019"/>
                        <a14:foregroundMark x1="79438" y1="25481" x2="78778" y2="20192"/>
                        <a14:foregroundMark x1="74814" y1="7452" x2="92568" y2="4567"/>
                        <a14:foregroundMark x1="92568" y1="4567" x2="94633" y2="6490"/>
                        <a14:foregroundMark x1="73906" y1="6731" x2="92816" y2="3125"/>
                        <a14:foregroundMark x1="92816" y1="3125" x2="81585" y2="11298"/>
                        <a14:foregroundMark x1="81585" y1="11298" x2="75145" y2="10577"/>
                        <a14:foregroundMark x1="75145" y1="10577" x2="81007" y2="4087"/>
                        <a14:foregroundMark x1="81007" y1="4087" x2="86375" y2="7212"/>
                        <a14:foregroundMark x1="74732" y1="7452" x2="80677" y2="6010"/>
                        <a14:foregroundMark x1="92816" y1="7452" x2="94385" y2="6731"/>
                        <a14:foregroundMark x1="84971" y1="60096" x2="90999" y2="44712"/>
                        <a14:foregroundMark x1="90999" y1="44712" x2="86540" y2="55529"/>
                        <a14:foregroundMark x1="74979" y1="9135" x2="81420" y2="2404"/>
                        <a14:foregroundMark x1="81420" y1="2404" x2="81338" y2="8413"/>
                        <a14:foregroundMark x1="90091" y1="15385" x2="96119" y2="10096"/>
                        <a14:foregroundMark x1="96119" y1="10096" x2="96036" y2="481"/>
                        <a14:foregroundMark x1="77044" y1="15625" x2="73741" y2="721"/>
                        <a14:foregroundMark x1="75805" y1="12500" x2="72667" y2="240"/>
                        <a14:foregroundMark x1="73741" y1="35337" x2="67382" y2="33654"/>
                        <a14:foregroundMark x1="67382" y1="33654" x2="70520" y2="17067"/>
                        <a14:foregroundMark x1="70520" y1="17067" x2="73080" y2="32933"/>
                        <a14:foregroundMark x1="73493" y1="29087" x2="72254" y2="20673"/>
                        <a14:foregroundMark x1="71429" y1="18990" x2="69447" y2="29087"/>
                        <a14:foregroundMark x1="64492" y1="18750" x2="72585" y2="20192"/>
                        <a14:foregroundMark x1="72585" y1="20192" x2="74484" y2="19712"/>
                        <a14:foregroundMark x1="63997" y1="31250" x2="68208" y2="32212"/>
                        <a14:foregroundMark x1="64657" y1="19712" x2="65483" y2="20913"/>
                        <a14:foregroundMark x1="64244" y1="32933" x2="66887" y2="32452"/>
                        <a14:foregroundMark x1="64740" y1="31250" x2="65566" y2="30529"/>
                        <a14:foregroundMark x1="64492" y1="31010" x2="64657" y2="18269"/>
                      </a14:backgroundRemoval>
                    </a14:imgEffect>
                  </a14:imgLayer>
                </a14:imgProps>
              </a:ext>
            </a:extLst>
          </a:blip>
          <a:srcRect l="63917" t="18021" r="25987" b="64545"/>
          <a:stretch/>
        </p:blipFill>
        <p:spPr>
          <a:xfrm>
            <a:off x="3200401" y="3515817"/>
            <a:ext cx="939800" cy="55793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705493-0577-1170-2E07-1FDEE0834D6D}"/>
              </a:ext>
            </a:extLst>
          </p:cNvPr>
          <p:cNvSpPr txBox="1"/>
          <p:nvPr/>
        </p:nvSpPr>
        <p:spPr>
          <a:xfrm>
            <a:off x="652371" y="6332538"/>
            <a:ext cx="1062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Laguna,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Marcinkevǐcs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et al. "Beyond Concept Bottleneck Models: How to Make Black Boxes Intervenable?."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(2024).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69918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0912B-FD04-0243-6477-776815098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779CD-719D-FBD9-76D6-D3F1DD10C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Black-box intervenability: output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53874-AF0F-7BCD-E634-5C57530BE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162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43D45-CE8A-9876-D973-BA8CC8DB5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6038" y="5749442"/>
            <a:ext cx="923339" cy="9203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Google Shape;180;p23">
                <a:extLst>
                  <a:ext uri="{FF2B5EF4-FFF2-40B4-BE49-F238E27FC236}">
                    <a16:creationId xmlns:a16="http://schemas.microsoft.com/office/drawing/2014/main" id="{13A6FF78-2282-1381-2D14-6961F392A5A8}"/>
                  </a:ext>
                </a:extLst>
              </p:cNvPr>
              <p:cNvSpPr txBox="1"/>
              <p:nvPr/>
            </p:nvSpPr>
            <p:spPr>
              <a:xfrm>
                <a:off x="652371" y="1436949"/>
                <a:ext cx="10515600" cy="14153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2400" dirty="0">
                    <a:ea typeface="Marcellus SC"/>
                    <a:cs typeface="Marcellus SC"/>
                    <a:sym typeface="Marcellus SC"/>
                  </a:rPr>
                  <a:t>Finally, </a:t>
                </a:r>
                <a:r>
                  <a:rPr lang="en-US" sz="2400" b="1" dirty="0">
                    <a:solidFill>
                      <a:srgbClr val="C00000"/>
                    </a:solidFill>
                    <a:ea typeface="Marcellus SC"/>
                    <a:cs typeface="Marcellus SC"/>
                    <a:sym typeface="Marcellus SC"/>
                  </a:rPr>
                  <a:t>fed the edited representation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0" smtClean="0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z</m:t>
                        </m:r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400" dirty="0">
                    <a:ea typeface="Marcellus SC"/>
                    <a:cs typeface="Marcellus SC"/>
                    <a:sym typeface="Marcellus SC"/>
                  </a:rPr>
                  <a:t> to the second part of the DNN to obtain an </a:t>
                </a:r>
                <a:r>
                  <a:rPr lang="en-US" sz="2400" b="1" dirty="0">
                    <a:solidFill>
                      <a:srgbClr val="C00000"/>
                    </a:solidFill>
                    <a:ea typeface="Marcellus SC"/>
                    <a:cs typeface="Marcellus SC"/>
                    <a:sym typeface="Marcellus SC"/>
                  </a:rPr>
                  <a:t>updated prediction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latin typeface="Cambria Math" panose="02040503050406030204" pitchFamily="18" charset="0"/>
                            <a:sym typeface="Marcellus SC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  <m:t>′</m:t>
                            </m:r>
                          </m:sup>
                        </m:sSup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  <a:ea typeface="Marcellus SC"/>
                        <a:cs typeface="Marcellus SC"/>
                        <a:sym typeface="Marcellus SC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𝜓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𝑧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′</m:t>
                        </m:r>
                      </m:e>
                    </m:d>
                  </m:oMath>
                </a14:m>
                <a:endParaRPr kumimoji="0" lang="en-GB" sz="240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ea typeface="Marcellus SC"/>
                  <a:cs typeface="Marcellus SC"/>
                  <a:sym typeface="Marcellus SC"/>
                </a:endParaRPr>
              </a:p>
            </p:txBody>
          </p:sp>
        </mc:Choice>
        <mc:Fallback>
          <p:sp>
            <p:nvSpPr>
              <p:cNvPr id="8" name="Google Shape;180;p23">
                <a:extLst>
                  <a:ext uri="{FF2B5EF4-FFF2-40B4-BE49-F238E27FC236}">
                    <a16:creationId xmlns:a16="http://schemas.microsoft.com/office/drawing/2014/main" id="{13A6FF78-2282-1381-2D14-6961F392A5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71" y="1436949"/>
                <a:ext cx="10515600" cy="1415357"/>
              </a:xfrm>
              <a:prstGeom prst="rect">
                <a:avLst/>
              </a:prstGeom>
              <a:blipFill>
                <a:blip r:embed="rId4"/>
                <a:stretch>
                  <a:fillRect l="-96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BACD7A2C-4FC4-EF97-ED0B-3D53091526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875" l="63997" r="96367">
                        <a14:foregroundMark x1="77539" y1="25962" x2="91742" y2="21154"/>
                        <a14:foregroundMark x1="84641" y1="40625" x2="85136" y2="63942"/>
                        <a14:foregroundMark x1="83898" y1="92067" x2="84476" y2="66587"/>
                        <a14:foregroundMark x1="89348" y1="66827" x2="92155" y2="50481"/>
                        <a14:foregroundMark x1="92155" y1="50481" x2="93807" y2="57212"/>
                        <a14:foregroundMark x1="80842" y1="92788" x2="87448" y2="93269"/>
                        <a14:foregroundMark x1="87448" y1="93269" x2="80842" y2="89423"/>
                        <a14:foregroundMark x1="80842" y1="89423" x2="91990" y2="88462"/>
                        <a14:foregroundMark x1="91990" y1="88462" x2="91247" y2="84615"/>
                        <a14:foregroundMark x1="82081" y1="91106" x2="88274" y2="88942"/>
                        <a14:foregroundMark x1="88274" y1="88942" x2="81916" y2="96635"/>
                        <a14:foregroundMark x1="81916" y1="96635" x2="87366" y2="82933"/>
                        <a14:foregroundMark x1="87366" y1="82933" x2="88935" y2="83173"/>
                        <a14:foregroundMark x1="83320" y1="96875" x2="81090" y2="93990"/>
                        <a14:foregroundMark x1="78282" y1="94231" x2="85549" y2="93269"/>
                        <a14:foregroundMark x1="85549" y1="93269" x2="85632" y2="93269"/>
                        <a14:foregroundMark x1="77787" y1="93990" x2="84476" y2="92788"/>
                        <a14:foregroundMark x1="84476" y1="92788" x2="89100" y2="94231"/>
                        <a14:foregroundMark x1="90091" y1="94471" x2="88357" y2="95192"/>
                        <a14:foregroundMark x1="90586" y1="95192" x2="87448" y2="96394"/>
                        <a14:foregroundMark x1="79273" y1="84135" x2="77704" y2="66587"/>
                        <a14:foregroundMark x1="77704" y1="66587" x2="81007" y2="39663"/>
                        <a14:foregroundMark x1="81007" y1="39663" x2="82164" y2="35096"/>
                        <a14:foregroundMark x1="80264" y1="31250" x2="79934" y2="21154"/>
                        <a14:foregroundMark x1="82494" y1="27644" x2="87366" y2="29327"/>
                        <a14:foregroundMark x1="84558" y1="29087" x2="91495" y2="30288"/>
                        <a14:foregroundMark x1="91495" y1="30288" x2="92155" y2="30048"/>
                        <a14:foregroundMark x1="91495" y1="28846" x2="92403" y2="70913"/>
                        <a14:foregroundMark x1="92403" y1="70913" x2="93724" y2="46394"/>
                        <a14:foregroundMark x1="93724" y1="46394" x2="95128" y2="53846"/>
                        <a14:foregroundMark x1="94302" y1="43269" x2="95376" y2="63462"/>
                        <a14:foregroundMark x1="93972" y1="64183" x2="95376" y2="64663"/>
                        <a14:foregroundMark x1="95376" y1="68269" x2="96036" y2="48317"/>
                        <a14:foregroundMark x1="96036" y1="48317" x2="95376" y2="52163"/>
                        <a14:foregroundMark x1="95045" y1="45192" x2="95458" y2="47596"/>
                        <a14:foregroundMark x1="85467" y1="34856" x2="83980" y2="37019"/>
                        <a14:foregroundMark x1="79438" y1="25481" x2="78778" y2="20192"/>
                        <a14:foregroundMark x1="74814" y1="7452" x2="92568" y2="4567"/>
                        <a14:foregroundMark x1="92568" y1="4567" x2="94633" y2="6490"/>
                        <a14:foregroundMark x1="73906" y1="6731" x2="92816" y2="3125"/>
                        <a14:foregroundMark x1="92816" y1="3125" x2="81585" y2="11298"/>
                        <a14:foregroundMark x1="81585" y1="11298" x2="75145" y2="10577"/>
                        <a14:foregroundMark x1="75145" y1="10577" x2="81007" y2="4087"/>
                        <a14:foregroundMark x1="81007" y1="4087" x2="86375" y2="7212"/>
                        <a14:foregroundMark x1="74732" y1="7452" x2="80677" y2="6010"/>
                        <a14:foregroundMark x1="92816" y1="7452" x2="94385" y2="6731"/>
                        <a14:foregroundMark x1="84971" y1="60096" x2="90999" y2="44712"/>
                        <a14:foregroundMark x1="90999" y1="44712" x2="86540" y2="55529"/>
                        <a14:foregroundMark x1="74979" y1="9135" x2="81420" y2="2404"/>
                        <a14:foregroundMark x1="81420" y1="2404" x2="81338" y2="8413"/>
                        <a14:foregroundMark x1="90091" y1="15385" x2="96119" y2="10096"/>
                        <a14:foregroundMark x1="96119" y1="10096" x2="96036" y2="481"/>
                        <a14:foregroundMark x1="77044" y1="15625" x2="73741" y2="721"/>
                        <a14:foregroundMark x1="75805" y1="12500" x2="72667" y2="240"/>
                        <a14:foregroundMark x1="73741" y1="35337" x2="67382" y2="33654"/>
                        <a14:foregroundMark x1="67382" y1="33654" x2="70520" y2="17067"/>
                        <a14:foregroundMark x1="70520" y1="17067" x2="73080" y2="32933"/>
                        <a14:foregroundMark x1="73493" y1="29087" x2="72254" y2="20673"/>
                        <a14:foregroundMark x1="71429" y1="18990" x2="69447" y2="29087"/>
                        <a14:foregroundMark x1="64492" y1="18750" x2="72585" y2="20192"/>
                        <a14:foregroundMark x1="72585" y1="20192" x2="74484" y2="19712"/>
                        <a14:foregroundMark x1="63997" y1="31250" x2="68208" y2="32212"/>
                        <a14:foregroundMark x1="64657" y1="19712" x2="65483" y2="20913"/>
                        <a14:foregroundMark x1="64244" y1="32933" x2="66887" y2="32452"/>
                        <a14:foregroundMark x1="64740" y1="31250" x2="65566" y2="30529"/>
                        <a14:foregroundMark x1="64492" y1="31010" x2="64657" y2="18269"/>
                      </a14:backgroundRemoval>
                    </a14:imgEffect>
                  </a14:imgLayer>
                </a14:imgProps>
              </a:ext>
            </a:extLst>
          </a:blip>
          <a:srcRect l="73815"/>
          <a:stretch/>
        </p:blipFill>
        <p:spPr>
          <a:xfrm>
            <a:off x="4877321" y="2852306"/>
            <a:ext cx="2437357" cy="32001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26E8BBE-37FB-9A68-1C9A-7B94F7B7A105}"/>
              </a:ext>
            </a:extLst>
          </p:cNvPr>
          <p:cNvSpPr txBox="1"/>
          <p:nvPr/>
        </p:nvSpPr>
        <p:spPr>
          <a:xfrm>
            <a:off x="652371" y="6332538"/>
            <a:ext cx="1062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Laguna,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Marcinkevǐcs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et al. "Beyond Concept Bottleneck Models: How to Make Black Boxes Intervenable?."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(2024).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21279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AACDA-2EA2-FE21-77B4-4F323E14C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24859-4706-450F-F0E4-D458CA3AF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dirty="0"/>
              <a:t>What this gives you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81FA5-6140-630D-E086-403465762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163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319C6B-273E-F3AD-6AC2-1CB072EFE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6038" y="5749442"/>
            <a:ext cx="923339" cy="920332"/>
          </a:xfrm>
          <a:prstGeom prst="rect">
            <a:avLst/>
          </a:prstGeom>
        </p:spPr>
      </p:pic>
      <p:sp>
        <p:nvSpPr>
          <p:cNvPr id="9" name="Google Shape;180;p23">
            <a:extLst>
              <a:ext uri="{FF2B5EF4-FFF2-40B4-BE49-F238E27FC236}">
                <a16:creationId xmlns:a16="http://schemas.microsoft.com/office/drawing/2014/main" id="{17A36FAA-FA1C-08D3-0C99-5842D5BA28F5}"/>
              </a:ext>
            </a:extLst>
          </p:cNvPr>
          <p:cNvSpPr txBox="1"/>
          <p:nvPr/>
        </p:nvSpPr>
        <p:spPr>
          <a:xfrm>
            <a:off x="652371" y="1436949"/>
            <a:ext cx="105156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Marcellus SC"/>
                <a:cs typeface="Marcellus SC"/>
                <a:sym typeface="Marcellus SC"/>
              </a:rPr>
              <a:t>This process allows you to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Marcellus SC"/>
                <a:cs typeface="Marcellus SC"/>
                <a:sym typeface="Marcellus SC"/>
              </a:rPr>
              <a:t>improve </a:t>
            </a:r>
            <a:r>
              <a:rPr lang="en-US" sz="2400" b="1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the task accuracy of a </a:t>
            </a:r>
            <a:r>
              <a:rPr lang="en-US" sz="2400" b="1" dirty="0">
                <a:solidFill>
                  <a:srgbClr val="0070C0"/>
                </a:solidFill>
                <a:ea typeface="Marcellus SC"/>
                <a:cs typeface="Marcellus SC"/>
                <a:sym typeface="Marcellus SC"/>
              </a:rPr>
              <a:t>black-box model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Marcellus SC"/>
                <a:cs typeface="Marcellus SC"/>
                <a:sym typeface="Marcellus SC"/>
              </a:rPr>
              <a:t>when you have extra test-time knowledge 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Marcellus SC"/>
                <a:cs typeface="Marcellus SC"/>
                <a:sym typeface="Marcellus SC"/>
              </a:rPr>
              <a:t>in the form of concepts labels</a:t>
            </a:r>
            <a:endParaRPr kumimoji="0" lang="en-GB" sz="2400" i="0" u="none" strike="noStrike" kern="1200" cap="none" spc="0" normalizeH="0" noProof="0" dirty="0">
              <a:ln>
                <a:noFill/>
              </a:ln>
              <a:effectLst/>
              <a:uLnTx/>
              <a:uFillTx/>
              <a:ea typeface="Marcellus SC"/>
              <a:cs typeface="Marcellus SC"/>
              <a:sym typeface="Marcellus SC"/>
            </a:endParaRPr>
          </a:p>
        </p:txBody>
      </p:sp>
      <p:sp>
        <p:nvSpPr>
          <p:cNvPr id="10" name="Google Shape;180;p23">
            <a:extLst>
              <a:ext uri="{FF2B5EF4-FFF2-40B4-BE49-F238E27FC236}">
                <a16:creationId xmlns:a16="http://schemas.microsoft.com/office/drawing/2014/main" id="{BCA17895-DBA2-53ED-8536-2F9B96A4002A}"/>
              </a:ext>
            </a:extLst>
          </p:cNvPr>
          <p:cNvSpPr txBox="1"/>
          <p:nvPr/>
        </p:nvSpPr>
        <p:spPr>
          <a:xfrm>
            <a:off x="652371" y="4542125"/>
            <a:ext cx="105156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en-US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Marcellus SC"/>
                <a:cs typeface="Marcellus SC"/>
                <a:sym typeface="Marcellus SC"/>
              </a:rPr>
              <a:t>More importantly, you 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Marcellus SC"/>
                <a:cs typeface="Marcellus SC"/>
                <a:sym typeface="Marcellus SC"/>
              </a:rPr>
              <a:t>can 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srgbClr val="F881C0"/>
                </a:solidFill>
                <a:effectLst/>
                <a:uLnTx/>
                <a:uFillTx/>
                <a:ea typeface="Marcellus SC"/>
                <a:cs typeface="Marcellus SC"/>
                <a:sym typeface="Marcellus SC"/>
              </a:rPr>
              <a:t>fine-tune a model 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Marcellus SC"/>
                <a:cs typeface="Marcellus SC"/>
                <a:sym typeface="Marcellus SC"/>
              </a:rPr>
              <a:t>to be more receptive to this type of interventions 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Marcellus SC"/>
                <a:cs typeface="Marcellus SC"/>
                <a:sym typeface="Marcellus SC"/>
              </a:rPr>
              <a:t>by directly optimizing for an edit’s positive effect</a:t>
            </a:r>
            <a:endParaRPr kumimoji="0" lang="en-GB" i="0" u="none" strike="noStrike" kern="1200" cap="none" spc="0" normalizeH="0" noProof="0" dirty="0">
              <a:ln>
                <a:noFill/>
              </a:ln>
              <a:effectLst/>
              <a:uLnTx/>
              <a:uFillTx/>
              <a:ea typeface="Marcellus SC"/>
              <a:cs typeface="Marcellus SC"/>
              <a:sym typeface="Marcellus SC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3AF11E-3652-E514-7FBE-F9D57E197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400" y="2693575"/>
            <a:ext cx="2612571" cy="19594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AF73AB-7CD8-8680-94E9-CE7CAB510AE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1" r="54687" b="-11139"/>
          <a:stretch/>
        </p:blipFill>
        <p:spPr>
          <a:xfrm>
            <a:off x="6711577" y="3022911"/>
            <a:ext cx="3521927" cy="4155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95D36D-7610-EB4F-C77C-EFFF31BE5D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548" t="-5764" r="203" b="-3682"/>
          <a:stretch/>
        </p:blipFill>
        <p:spPr>
          <a:xfrm>
            <a:off x="6442035" y="3414202"/>
            <a:ext cx="4061012" cy="4092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A9316C-37B7-0D2F-A2CB-A7D9E90C4A7E}"/>
              </a:ext>
            </a:extLst>
          </p:cNvPr>
          <p:cNvSpPr txBox="1"/>
          <p:nvPr/>
        </p:nvSpPr>
        <p:spPr>
          <a:xfrm rot="16200000">
            <a:off x="3147118" y="3291090"/>
            <a:ext cx="9108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+mj-lt"/>
              </a:rPr>
              <a:t>AUPR (AwA)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F2B740-9AF4-A0DA-0220-0F66342013BE}"/>
              </a:ext>
            </a:extLst>
          </p:cNvPr>
          <p:cNvSpPr txBox="1"/>
          <p:nvPr/>
        </p:nvSpPr>
        <p:spPr>
          <a:xfrm>
            <a:off x="652371" y="6332538"/>
            <a:ext cx="1062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Laguna,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Marcinkevǐcs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et al. "Beyond Concept Bottleneck Models: How to Make Black Boxes Intervenable?."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(2024).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40870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1DC9B-913A-5057-93B7-1468A7BC5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0D509A-7D8F-456F-17E3-60AA232FE2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80" cy="6858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8207D2-2333-5E38-F315-5AD79D1E4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dirty="0"/>
              <a:t>Tutorial outline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07958-A619-63F6-8A3A-3621E0804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Supervised Concept Learning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Concept Interventions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rgbClr val="C00000"/>
                </a:solidFill>
              </a:rPr>
              <a:t>Q&amp;A + Break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Unsupervised Concept Learning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Reasoning With Concepts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Future Directions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Q&amp;A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2D817-6E69-EB7D-48D1-E0610D4A5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164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64A62FE-3378-B41C-A463-90E9A72E2E35}"/>
              </a:ext>
            </a:extLst>
          </p:cNvPr>
          <p:cNvSpPr/>
          <p:nvPr/>
        </p:nvSpPr>
        <p:spPr>
          <a:xfrm>
            <a:off x="548631" y="3422248"/>
            <a:ext cx="5953769" cy="628996"/>
          </a:xfrm>
          <a:prstGeom prst="roundRect">
            <a:avLst/>
          </a:prstGeom>
          <a:solidFill>
            <a:schemeClr val="accent3">
              <a:lumMod val="60000"/>
              <a:lumOff val="40000"/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0C1F58-D0D6-0224-8801-6E2EAEBFE25C}"/>
              </a:ext>
            </a:extLst>
          </p:cNvPr>
          <p:cNvSpPr txBox="1"/>
          <p:nvPr/>
        </p:nvSpPr>
        <p:spPr>
          <a:xfrm>
            <a:off x="3525515" y="3492962"/>
            <a:ext cx="2701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C00000"/>
                </a:solidFill>
              </a:rPr>
              <a:t>(Back at 16:15!)</a:t>
            </a:r>
          </a:p>
        </p:txBody>
      </p:sp>
    </p:spTree>
    <p:extLst>
      <p:ext uri="{BB962C8B-B14F-4D97-AF65-F5344CB8AC3E}">
        <p14:creationId xmlns:p14="http://schemas.microsoft.com/office/powerpoint/2010/main" val="201508554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EEFFB-D24E-B9B0-2DFC-D86433927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8DDE78-C804-AAFE-B564-93777CD96C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" t="6814" r="5" b="18186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65F4BB-F503-CE69-B3A4-6F9E32313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8934" y="1772356"/>
            <a:ext cx="6028266" cy="2990144"/>
          </a:xfrm>
        </p:spPr>
        <p:txBody>
          <a:bodyPr anchor="ctr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GB" sz="6600" dirty="0">
                <a:solidFill>
                  <a:schemeClr val="bg1"/>
                </a:solidFill>
                <a:ea typeface="Apple Color Emoji" pitchFamily="2" charset="0"/>
                <a:cs typeface="Calibri Light"/>
              </a:rPr>
              <a:t>Q&amp;A + Break</a:t>
            </a:r>
            <a:endParaRPr lang="en-GB" sz="6600" noProof="0" dirty="0">
              <a:solidFill>
                <a:schemeClr val="bg1"/>
              </a:solidFill>
              <a:ea typeface="Apple Color Emoji" pitchFamily="2" charset="0"/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1B66EF-31BB-2200-DCB1-21F1BD2489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867" y="5026736"/>
            <a:ext cx="5994400" cy="11350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2800" dirty="0">
                <a:hlinkClick r:id="rId4"/>
              </a:rPr>
              <a:t>conceptlearning.github.io/</a:t>
            </a:r>
            <a:br>
              <a:rPr lang="en-GB" sz="2800" b="1" noProof="0" dirty="0">
                <a:solidFill>
                  <a:srgbClr val="C00000"/>
                </a:solidFill>
                <a:latin typeface="+mj-lt"/>
                <a:cs typeface="Calibri Light"/>
              </a:rPr>
            </a:br>
            <a:r>
              <a:rPr lang="en-GB" sz="2800" b="1" noProof="0" dirty="0">
                <a:solidFill>
                  <a:srgbClr val="C00000"/>
                </a:solidFill>
                <a:latin typeface="+mj-lt"/>
                <a:cs typeface="Calibri Light"/>
              </a:rPr>
              <a:t>Back at 16:15 for part II!</a:t>
            </a:r>
            <a:endParaRPr lang="en-GB" sz="2800" b="1" noProof="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C70F1-A167-9F1E-873F-6B9243D4C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165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6BC569-53A4-1B11-3BA6-8538958EB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284" y="3923823"/>
            <a:ext cx="1217566" cy="125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3500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92C8E-B052-4568-82A6-6D3CDDF0D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5664D9-DE76-C188-6967-BCDF5D92B8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80" cy="6858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3F441B-AFB1-A3E1-6EF7-DA3B209D1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dirty="0"/>
              <a:t>Tutorial outline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3014F-5BC0-DCBA-4F32-A6BA3CCB3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Supervised Concept Learning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Concept Interventions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Q&amp;A + Break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/>
              <a:t>Unsupervised Concept Learning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Reasoning With Concepts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Future Directions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Q&amp;A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CBD01-EE84-CCEB-CBCF-008FA34E7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12525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4C483-7B5F-4EF8-6145-7087F301A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BCEC3-8932-36D5-FC5C-B214267CB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167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7" name="Picture 2" descr="Elephant in the Room">
            <a:extLst>
              <a:ext uri="{FF2B5EF4-FFF2-40B4-BE49-F238E27FC236}">
                <a16:creationId xmlns:a16="http://schemas.microsoft.com/office/drawing/2014/main" id="{F267FBA5-B1F1-59E2-801F-C0F191608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" t="13296" r="4912" b="7646"/>
          <a:stretch/>
        </p:blipFill>
        <p:spPr bwMode="auto">
          <a:xfrm>
            <a:off x="2365300" y="2350183"/>
            <a:ext cx="7461399" cy="4379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B29D98-D2E6-97AE-7AE6-CFF6598EE4AC}"/>
              </a:ext>
            </a:extLst>
          </p:cNvPr>
          <p:cNvSpPr txBox="1"/>
          <p:nvPr/>
        </p:nvSpPr>
        <p:spPr>
          <a:xfrm>
            <a:off x="652371" y="1512916"/>
            <a:ext cx="8983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What if you </a:t>
            </a:r>
            <a:r>
              <a:rPr lang="en-US" sz="2800" b="1" dirty="0">
                <a:solidFill>
                  <a:srgbClr val="C00000"/>
                </a:solidFill>
              </a:rPr>
              <a:t>don’t have access to concept supervisions</a:t>
            </a:r>
            <a:r>
              <a:rPr lang="en-US" sz="2800" dirty="0"/>
              <a:t>?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67CDC31-D6D8-FCD7-091D-A9DA6BCAD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dirty="0"/>
              <a:t>The cost of being great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5200276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EEA41-7EEE-80E1-3717-33C7D361E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CBC20-D89E-27C9-7484-ED2231859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168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64514" name="Picture 2">
            <a:extLst>
              <a:ext uri="{FF2B5EF4-FFF2-40B4-BE49-F238E27FC236}">
                <a16:creationId xmlns:a16="http://schemas.microsoft.com/office/drawing/2014/main" id="{6B69136D-A320-243C-FE9A-1566F44F4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631" y="2284566"/>
            <a:ext cx="8764708" cy="404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B875FC1-D92C-2E5A-3AEE-8DED00BCE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dirty="0"/>
              <a:t>The cost of being great</a:t>
            </a:r>
            <a:endParaRPr lang="en-GB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47FCB7-8CA6-7E7B-B5C7-8979EAF701BC}"/>
              </a:ext>
            </a:extLst>
          </p:cNvPr>
          <p:cNvSpPr txBox="1"/>
          <p:nvPr/>
        </p:nvSpPr>
        <p:spPr>
          <a:xfrm>
            <a:off x="652371" y="1512916"/>
            <a:ext cx="8983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What if you </a:t>
            </a:r>
            <a:r>
              <a:rPr lang="en-US" sz="2800" b="1" dirty="0">
                <a:solidFill>
                  <a:srgbClr val="C00000"/>
                </a:solidFill>
              </a:rPr>
              <a:t>don’t have access to concept supervisions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5877916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EBD3B-422D-DCFA-D33A-74C3D3843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9BCE1-DC96-1470-AFF3-004B08794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689100"/>
            <a:ext cx="10620855" cy="4254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noProof="0" dirty="0"/>
              <a:t>T-CAV requires large sets of examples of each concept of interest: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FD049-A598-940C-7E6F-D473AC3FF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169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287070-8506-EA7C-8257-A6A380660335}"/>
              </a:ext>
            </a:extLst>
          </p:cNvPr>
          <p:cNvSpPr txBox="1"/>
          <p:nvPr/>
        </p:nvSpPr>
        <p:spPr>
          <a:xfrm>
            <a:off x="652371" y="5629252"/>
            <a:ext cx="10629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noProof="0"/>
              <a:t>But, obtaining concept labels can be </a:t>
            </a:r>
            <a:r>
              <a:rPr lang="en-GB" sz="2800" b="1" noProof="0">
                <a:solidFill>
                  <a:srgbClr val="C00000"/>
                </a:solidFill>
              </a:rPr>
              <a:t>expensive</a:t>
            </a:r>
            <a:r>
              <a:rPr lang="en-GB" sz="2800" noProof="0"/>
              <a:t> and </a:t>
            </a:r>
            <a:r>
              <a:rPr lang="en-GB" sz="2800" b="1" noProof="0">
                <a:solidFill>
                  <a:srgbClr val="C00000"/>
                </a:solidFill>
              </a:rPr>
              <a:t>intractable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8A48EF-6F9F-1D0F-87F2-77F509D3887A}"/>
              </a:ext>
            </a:extLst>
          </p:cNvPr>
          <p:cNvSpPr txBox="1"/>
          <p:nvPr/>
        </p:nvSpPr>
        <p:spPr>
          <a:xfrm>
            <a:off x="647997" y="4321803"/>
            <a:ext cx="10620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For example, when finding the influence of the concept “stripes” for a DNN, T-CAV requires a set of samples that all have the concept “stripes”</a:t>
            </a:r>
          </a:p>
        </p:txBody>
      </p:sp>
      <p:pic>
        <p:nvPicPr>
          <p:cNvPr id="11" name="Picture 2" descr="Black And White Stripes Vector Art, Icons, and Graphics for Free Download">
            <a:extLst>
              <a:ext uri="{FF2B5EF4-FFF2-40B4-BE49-F238E27FC236}">
                <a16:creationId xmlns:a16="http://schemas.microsoft.com/office/drawing/2014/main" id="{B0BB5C46-C5BD-8DA8-48DC-2007B317D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12" y="2716127"/>
            <a:ext cx="1604225" cy="106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lack Stripes Images - Free Download on Freepik">
            <a:extLst>
              <a:ext uri="{FF2B5EF4-FFF2-40B4-BE49-F238E27FC236}">
                <a16:creationId xmlns:a16="http://schemas.microsoft.com/office/drawing/2014/main" id="{FDDE8DC1-D75C-3F98-87FA-1F5A9D50E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087" y="2685141"/>
            <a:ext cx="1595147" cy="106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Multi Striped Fabric - Gliding Stripe">
            <a:extLst>
              <a:ext uri="{FF2B5EF4-FFF2-40B4-BE49-F238E27FC236}">
                <a16:creationId xmlns:a16="http://schemas.microsoft.com/office/drawing/2014/main" id="{726E547E-F4B5-BF29-CA92-A33C70956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316" y="2716127"/>
            <a:ext cx="1625699" cy="106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Watercolour Stripe Cotton Curtain Fabric - Blue">
            <a:extLst>
              <a:ext uri="{FF2B5EF4-FFF2-40B4-BE49-F238E27FC236}">
                <a16:creationId xmlns:a16="http://schemas.microsoft.com/office/drawing/2014/main" id="{6702D950-3EDA-8305-828C-1B15B15DC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304" y="2698856"/>
            <a:ext cx="1071802" cy="107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tripe Pattern Images - Free Download on Freepik">
            <a:extLst>
              <a:ext uri="{FF2B5EF4-FFF2-40B4-BE49-F238E27FC236}">
                <a16:creationId xmlns:a16="http://schemas.microsoft.com/office/drawing/2014/main" id="{DAA9AEB4-ACA0-AEF1-8486-CF34C23DA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255" y="2716127"/>
            <a:ext cx="1605507" cy="106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Striped PNG Transparent Images Free Download | Vector Files | Pngtree">
            <a:extLst>
              <a:ext uri="{FF2B5EF4-FFF2-40B4-BE49-F238E27FC236}">
                <a16:creationId xmlns:a16="http://schemas.microsoft.com/office/drawing/2014/main" id="{A70180DA-5940-8404-6EBB-B20FE0C4E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633" y="2716127"/>
            <a:ext cx="1062583" cy="106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CF167DD-1926-9C40-1A4A-2FAAC3333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dirty="0"/>
              <a:t>The cost of being great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76847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CC4B2-CFBB-1017-E8AE-06C04A0AE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205F7-6DA9-B396-80AB-633C15FEB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605503"/>
          </a:xfrm>
        </p:spPr>
        <p:txBody>
          <a:bodyPr>
            <a:normAutofit fontScale="90000"/>
          </a:bodyPr>
          <a:lstStyle/>
          <a:p>
            <a:r>
              <a:rPr lang="en-GB" dirty="0"/>
              <a:t>Tutorial Website and materials</a:t>
            </a:r>
            <a:endParaRPr lang="en-GB" noProof="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59F6607-42BA-83E4-6F98-D90A9FF5A484}"/>
                  </a:ext>
                </a:extLst>
              </p14:cNvPr>
              <p14:cNvContentPartPr/>
              <p14:nvPr/>
            </p14:nvContentPartPr>
            <p14:xfrm>
              <a:off x="4421627" y="1438933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59F6607-42BA-83E4-6F98-D90A9FF5A48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12627" y="1429933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DFFA7-173A-A262-8DCF-A87C7AF2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GB" noProof="0" smtClean="0"/>
              <a:t>17</a:t>
            </a:fld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A421138-1147-6CEB-61A4-E34DF7E5B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0" y="1506170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800" noProof="0" dirty="0"/>
              <a:t>Throughout the tutorial, watch for </a:t>
            </a:r>
            <a:r>
              <a:rPr lang="en-GB" sz="2800" b="1" noProof="0" dirty="0">
                <a:solidFill>
                  <a:srgbClr val="C00000"/>
                </a:solidFill>
              </a:rPr>
              <a:t>QR codes </a:t>
            </a:r>
            <a:r>
              <a:rPr lang="en-GB" sz="2800" noProof="0" dirty="0"/>
              <a:t>to relevant references</a:t>
            </a:r>
            <a:endParaRPr lang="en-GB" sz="2800" b="1" noProof="0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GB" sz="2800" b="1" noProof="0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163387-B735-F4C1-3FFA-896BF4D30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997" y="2638914"/>
            <a:ext cx="5619602" cy="31515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3DF6DA9-6BA4-7490-3BF3-C505E38CED3B}"/>
              </a:ext>
            </a:extLst>
          </p:cNvPr>
          <p:cNvSpPr/>
          <p:nvPr/>
        </p:nvSpPr>
        <p:spPr>
          <a:xfrm>
            <a:off x="3413760" y="5567680"/>
            <a:ext cx="3647440" cy="182880"/>
          </a:xfrm>
          <a:prstGeom prst="rect">
            <a:avLst/>
          </a:prstGeom>
          <a:solidFill>
            <a:schemeClr val="accent2">
              <a:lumMod val="40000"/>
              <a:lumOff val="60000"/>
              <a:alpha val="5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F9FD96-8A2B-A054-F387-6DC6CFD37E8C}"/>
              </a:ext>
            </a:extLst>
          </p:cNvPr>
          <p:cNvSpPr/>
          <p:nvPr/>
        </p:nvSpPr>
        <p:spPr>
          <a:xfrm>
            <a:off x="8199193" y="5303534"/>
            <a:ext cx="376396" cy="395402"/>
          </a:xfrm>
          <a:prstGeom prst="rect">
            <a:avLst/>
          </a:prstGeom>
          <a:solidFill>
            <a:schemeClr val="accent2">
              <a:lumMod val="40000"/>
              <a:lumOff val="60000"/>
              <a:alpha val="15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F83707-B5AF-0E52-B576-178C709EDBAA}"/>
              </a:ext>
            </a:extLst>
          </p:cNvPr>
          <p:cNvSpPr txBox="1"/>
          <p:nvPr/>
        </p:nvSpPr>
        <p:spPr>
          <a:xfrm>
            <a:off x="2592264" y="6046514"/>
            <a:ext cx="2379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>
                <a:solidFill>
                  <a:srgbClr val="C00000"/>
                </a:solidFill>
              </a:rPr>
              <a:t>Citation + Hyperlink</a:t>
            </a:r>
          </a:p>
          <a:p>
            <a:pPr algn="ctr"/>
            <a:r>
              <a:rPr lang="en-GB" sz="1600" b="1" dirty="0">
                <a:solidFill>
                  <a:srgbClr val="C00000"/>
                </a:solidFill>
              </a:rPr>
              <a:t>(if you download slides)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C7A3FC-FFC5-2477-7F47-9DAC52C5DB32}"/>
              </a:ext>
            </a:extLst>
          </p:cNvPr>
          <p:cNvSpPr txBox="1"/>
          <p:nvPr/>
        </p:nvSpPr>
        <p:spPr>
          <a:xfrm>
            <a:off x="6798173" y="6292735"/>
            <a:ext cx="4160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>
                <a:solidFill>
                  <a:srgbClr val="C00000"/>
                </a:solidFill>
              </a:rPr>
              <a:t>QR code to paper/reference/extra material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5BAC15-F666-C78C-1F82-659063B32047}"/>
              </a:ext>
            </a:extLst>
          </p:cNvPr>
          <p:cNvCxnSpPr>
            <a:stCxn id="12" idx="0"/>
          </p:cNvCxnSpPr>
          <p:nvPr/>
        </p:nvCxnSpPr>
        <p:spPr>
          <a:xfrm flipV="1">
            <a:off x="3781853" y="5745831"/>
            <a:ext cx="210955" cy="300683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7074235-7B19-6619-8F4C-9047FDE33C8A}"/>
              </a:ext>
            </a:extLst>
          </p:cNvPr>
          <p:cNvCxnSpPr>
            <a:cxnSpLocks/>
            <a:stCxn id="13" idx="0"/>
            <a:endCxn id="11" idx="2"/>
          </p:cNvCxnSpPr>
          <p:nvPr/>
        </p:nvCxnSpPr>
        <p:spPr>
          <a:xfrm flipH="1" flipV="1">
            <a:off x="8387391" y="5698936"/>
            <a:ext cx="490839" cy="593799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37185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E641A-7F3C-D652-7B5E-F4863CD10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BEEDB-DB6D-5330-8296-C1F301F12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689100"/>
            <a:ext cx="10620855" cy="4254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noProof="0" dirty="0"/>
              <a:t>T-CAV requires large sets of examples of each concept of interest: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4BCF0-FB97-2D3B-6B7A-38E48A377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170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D7750E-1FCC-9E29-327E-40B90BF8428A}"/>
              </a:ext>
            </a:extLst>
          </p:cNvPr>
          <p:cNvSpPr txBox="1"/>
          <p:nvPr/>
        </p:nvSpPr>
        <p:spPr>
          <a:xfrm>
            <a:off x="652371" y="5629252"/>
            <a:ext cx="10629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noProof="0"/>
              <a:t>But, obtaining concept labels can be </a:t>
            </a:r>
            <a:r>
              <a:rPr lang="en-GB" sz="2800" b="1" noProof="0">
                <a:solidFill>
                  <a:srgbClr val="C00000"/>
                </a:solidFill>
              </a:rPr>
              <a:t>expensive</a:t>
            </a:r>
            <a:r>
              <a:rPr lang="en-GB" sz="2800" noProof="0"/>
              <a:t> and </a:t>
            </a:r>
            <a:r>
              <a:rPr lang="en-GB" sz="2800" b="1" noProof="0">
                <a:solidFill>
                  <a:srgbClr val="C00000"/>
                </a:solidFill>
              </a:rPr>
              <a:t>intractable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6AA9A0-63BF-50CF-9375-A84889447A26}"/>
              </a:ext>
            </a:extLst>
          </p:cNvPr>
          <p:cNvSpPr txBox="1"/>
          <p:nvPr/>
        </p:nvSpPr>
        <p:spPr>
          <a:xfrm>
            <a:off x="647997" y="4321803"/>
            <a:ext cx="10620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For example, when finding the influence of the concept “stripes” for a DNN, T-CAV requires a set of samples that all have the concept “stripes”</a:t>
            </a:r>
          </a:p>
        </p:txBody>
      </p:sp>
      <p:pic>
        <p:nvPicPr>
          <p:cNvPr id="11" name="Picture 2" descr="Black And White Stripes Vector Art, Icons, and Graphics for Free Download">
            <a:extLst>
              <a:ext uri="{FF2B5EF4-FFF2-40B4-BE49-F238E27FC236}">
                <a16:creationId xmlns:a16="http://schemas.microsoft.com/office/drawing/2014/main" id="{C0FBFD49-E179-3191-509A-A51F6408B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12" y="2716127"/>
            <a:ext cx="1604225" cy="106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lack Stripes Images - Free Download on Freepik">
            <a:extLst>
              <a:ext uri="{FF2B5EF4-FFF2-40B4-BE49-F238E27FC236}">
                <a16:creationId xmlns:a16="http://schemas.microsoft.com/office/drawing/2014/main" id="{5F9474F7-5D17-A9CA-A324-3CF8E86A5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087" y="2685141"/>
            <a:ext cx="1595147" cy="106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Multi Striped Fabric - Gliding Stripe">
            <a:extLst>
              <a:ext uri="{FF2B5EF4-FFF2-40B4-BE49-F238E27FC236}">
                <a16:creationId xmlns:a16="http://schemas.microsoft.com/office/drawing/2014/main" id="{1F645855-E47E-6947-003D-664C84473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316" y="2716127"/>
            <a:ext cx="1625699" cy="106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Watercolour Stripe Cotton Curtain Fabric - Blue">
            <a:extLst>
              <a:ext uri="{FF2B5EF4-FFF2-40B4-BE49-F238E27FC236}">
                <a16:creationId xmlns:a16="http://schemas.microsoft.com/office/drawing/2014/main" id="{EEC8979C-890B-D75F-2FCF-A9CBA3991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304" y="2698856"/>
            <a:ext cx="1071802" cy="107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tripe Pattern Images - Free Download on Freepik">
            <a:extLst>
              <a:ext uri="{FF2B5EF4-FFF2-40B4-BE49-F238E27FC236}">
                <a16:creationId xmlns:a16="http://schemas.microsoft.com/office/drawing/2014/main" id="{74706A31-A2DC-DEA6-28EC-40A883D2B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255" y="2716127"/>
            <a:ext cx="1605507" cy="106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Striped PNG Transparent Images Free Download | Vector Files | Pngtree">
            <a:extLst>
              <a:ext uri="{FF2B5EF4-FFF2-40B4-BE49-F238E27FC236}">
                <a16:creationId xmlns:a16="http://schemas.microsoft.com/office/drawing/2014/main" id="{E1EB599A-E801-F2B4-6B2B-20E9E88EF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633" y="2716127"/>
            <a:ext cx="1062583" cy="106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145;p19">
            <a:extLst>
              <a:ext uri="{FF2B5EF4-FFF2-40B4-BE49-F238E27FC236}">
                <a16:creationId xmlns:a16="http://schemas.microsoft.com/office/drawing/2014/main" id="{B9ECEF32-62CB-A8C3-7A67-74B137A1156D}"/>
              </a:ext>
            </a:extLst>
          </p:cNvPr>
          <p:cNvSpPr txBox="1">
            <a:spLocks/>
          </p:cNvSpPr>
          <p:nvPr/>
        </p:nvSpPr>
        <p:spPr>
          <a:xfrm>
            <a:off x="0" y="7578"/>
            <a:ext cx="12192000" cy="6858000"/>
          </a:xfrm>
          <a:prstGeom prst="rect">
            <a:avLst/>
          </a:prstGeom>
          <a:solidFill>
            <a:srgbClr val="C9D3D7">
              <a:alpha val="8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rcellus SC"/>
              <a:buNone/>
              <a:defRPr sz="2800" b="0" i="0" u="none" strike="noStrike" cap="none">
                <a:solidFill>
                  <a:srgbClr val="000000"/>
                </a:solidFill>
                <a:latin typeface="Marcellus SC"/>
                <a:ea typeface="Marcellus SC"/>
                <a:cs typeface="Marcellus SC"/>
                <a:sym typeface="Marcellus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GB" sz="2000" b="1" i="1" noProof="0" dirty="0">
              <a:solidFill>
                <a:srgbClr val="C00000"/>
              </a:solidFill>
            </a:endParaRPr>
          </a:p>
        </p:txBody>
      </p:sp>
      <p:sp>
        <p:nvSpPr>
          <p:cNvPr id="23" name="Google Shape;145;p19">
            <a:extLst>
              <a:ext uri="{FF2B5EF4-FFF2-40B4-BE49-F238E27FC236}">
                <a16:creationId xmlns:a16="http://schemas.microsoft.com/office/drawing/2014/main" id="{2D5C997D-0CE1-4E7F-97D6-EDB916A01FA7}"/>
              </a:ext>
            </a:extLst>
          </p:cNvPr>
          <p:cNvSpPr txBox="1">
            <a:spLocks/>
          </p:cNvSpPr>
          <p:nvPr/>
        </p:nvSpPr>
        <p:spPr>
          <a:xfrm>
            <a:off x="415600" y="2266042"/>
            <a:ext cx="11360800" cy="234107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rcellus SC"/>
              <a:buNone/>
              <a:defRPr sz="2800" b="0" i="0" u="none" strike="noStrike" cap="none">
                <a:solidFill>
                  <a:srgbClr val="000000"/>
                </a:solidFill>
                <a:latin typeface="Marcellus SC"/>
                <a:ea typeface="Marcellus SC"/>
                <a:cs typeface="Marcellus SC"/>
                <a:sym typeface="Marcellus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4000" b="1" i="1" noProof="0" dirty="0">
                <a:solidFill>
                  <a:srgbClr val="C00000"/>
                </a:solidFill>
                <a:latin typeface="+mn-lt"/>
              </a:rPr>
              <a:t>Can we extract patches automatically?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C44F240-8757-A837-7B87-256C3E799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dirty="0"/>
              <a:t>The cost of being great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2302459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6" name="Oval 8205">
            <a:extLst>
              <a:ext uri="{FF2B5EF4-FFF2-40B4-BE49-F238E27FC236}">
                <a16:creationId xmlns:a16="http://schemas.microsoft.com/office/drawing/2014/main" id="{A26093E5-B55B-FB60-0BC5-4EF63FDF7FCD}"/>
              </a:ext>
            </a:extLst>
          </p:cNvPr>
          <p:cNvSpPr/>
          <p:nvPr/>
        </p:nvSpPr>
        <p:spPr>
          <a:xfrm rot="20349221">
            <a:off x="5883228" y="3755211"/>
            <a:ext cx="771181" cy="1206730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2" name="Oval 8201">
            <a:extLst>
              <a:ext uri="{FF2B5EF4-FFF2-40B4-BE49-F238E27FC236}">
                <a16:creationId xmlns:a16="http://schemas.microsoft.com/office/drawing/2014/main" id="{80B4180B-9F83-5737-B9E1-98622B21BD9E}"/>
              </a:ext>
            </a:extLst>
          </p:cNvPr>
          <p:cNvSpPr/>
          <p:nvPr/>
        </p:nvSpPr>
        <p:spPr>
          <a:xfrm rot="887671">
            <a:off x="4681350" y="3750138"/>
            <a:ext cx="771181" cy="12067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1" name="Curved Right Arrow 8200">
            <a:extLst>
              <a:ext uri="{FF2B5EF4-FFF2-40B4-BE49-F238E27FC236}">
                <a16:creationId xmlns:a16="http://schemas.microsoft.com/office/drawing/2014/main" id="{DCCA34A2-2D48-FDF1-45AF-A3BDD4835A74}"/>
              </a:ext>
            </a:extLst>
          </p:cNvPr>
          <p:cNvSpPr/>
          <p:nvPr/>
        </p:nvSpPr>
        <p:spPr>
          <a:xfrm>
            <a:off x="1449515" y="4017918"/>
            <a:ext cx="783379" cy="1449007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265CC-5B25-4249-DC10-8B1007AA9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171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8FE4421-8AD6-BFF9-E957-1EC7045CDF03}"/>
              </a:ext>
            </a:extLst>
          </p:cNvPr>
          <p:cNvSpPr txBox="1"/>
          <p:nvPr/>
        </p:nvSpPr>
        <p:spPr>
          <a:xfrm>
            <a:off x="672375" y="1760352"/>
            <a:ext cx="10915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rgbClr val="C00000"/>
                </a:solidFill>
                <a:latin typeface="Grandview Display"/>
              </a:rPr>
              <a:t>Desiderata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: We would like to discover concepts / patches that are: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CCF5936-6646-6D15-3534-49C83E51BBE6}"/>
              </a:ext>
            </a:extLst>
          </p:cNvPr>
          <p:cNvSpPr txBox="1"/>
          <p:nvPr/>
        </p:nvSpPr>
        <p:spPr>
          <a:xfrm>
            <a:off x="2403434" y="5135608"/>
            <a:ext cx="911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00000"/>
                </a:solidFill>
                <a:latin typeface="Grandview Display"/>
              </a:rPr>
              <a:t>“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Wheel”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A474270-4A41-5307-27E5-3134ECC4F500}"/>
              </a:ext>
            </a:extLst>
          </p:cNvPr>
          <p:cNvSpPr txBox="1"/>
          <p:nvPr/>
        </p:nvSpPr>
        <p:spPr>
          <a:xfrm>
            <a:off x="1560519" y="2903715"/>
            <a:ext cx="1967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Meaningful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10DD250-B9C7-54DB-1176-2A8513DBBEBC}"/>
              </a:ext>
            </a:extLst>
          </p:cNvPr>
          <p:cNvSpPr txBox="1"/>
          <p:nvPr/>
        </p:nvSpPr>
        <p:spPr>
          <a:xfrm>
            <a:off x="4843746" y="2903715"/>
            <a:ext cx="1665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Coherent</a:t>
            </a:r>
          </a:p>
        </p:txBody>
      </p:sp>
      <p:pic>
        <p:nvPicPr>
          <p:cNvPr id="53" name="Picture 52" descr="A close-up of a white car tire&#10;&#10;AI-generated content may be incorrect.">
            <a:extLst>
              <a:ext uri="{FF2B5EF4-FFF2-40B4-BE49-F238E27FC236}">
                <a16:creationId xmlns:a16="http://schemas.microsoft.com/office/drawing/2014/main" id="{B2D9F1AB-2CC6-77BE-FC70-EE4EF4DD0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154" y="3735222"/>
            <a:ext cx="1107816" cy="1051295"/>
          </a:xfrm>
          <a:prstGeom prst="rect">
            <a:avLst/>
          </a:prstGeom>
        </p:spPr>
      </p:pic>
      <p:pic>
        <p:nvPicPr>
          <p:cNvPr id="54" name="Picture 53" descr="Close-up of a blue car tire&#10;&#10;AI-generated content may be incorrect.">
            <a:extLst>
              <a:ext uri="{FF2B5EF4-FFF2-40B4-BE49-F238E27FC236}">
                <a16:creationId xmlns:a16="http://schemas.microsoft.com/office/drawing/2014/main" id="{8D4DDAD0-334F-AECD-7026-76D27016A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435" y="4409124"/>
            <a:ext cx="450560" cy="388670"/>
          </a:xfrm>
          <a:prstGeom prst="rect">
            <a:avLst/>
          </a:prstGeom>
        </p:spPr>
      </p:pic>
      <p:pic>
        <p:nvPicPr>
          <p:cNvPr id="55" name="Picture 54" descr="A close-up of a white car tire&#10;&#10;AI-generated content may be incorrect.">
            <a:extLst>
              <a:ext uri="{FF2B5EF4-FFF2-40B4-BE49-F238E27FC236}">
                <a16:creationId xmlns:a16="http://schemas.microsoft.com/office/drawing/2014/main" id="{6F88666A-26F3-B0A8-AE2C-607C14608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594" y="3958967"/>
            <a:ext cx="450561" cy="42757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175D685-B84A-B828-1EA9-B1AB190F42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927804" y="3971492"/>
            <a:ext cx="495659" cy="427574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8B907A9-E55B-466E-51D3-0D23C32BFE06}"/>
              </a:ext>
            </a:extLst>
          </p:cNvPr>
          <p:cNvSpPr txBox="1"/>
          <p:nvPr/>
        </p:nvSpPr>
        <p:spPr>
          <a:xfrm>
            <a:off x="7942628" y="2903715"/>
            <a:ext cx="1768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Important</a:t>
            </a:r>
          </a:p>
        </p:txBody>
      </p:sp>
      <p:pic>
        <p:nvPicPr>
          <p:cNvPr id="61" name="Picture 60" descr="A close-up of a white car tire&#10;&#10;AI-generated content may be incorrect.">
            <a:extLst>
              <a:ext uri="{FF2B5EF4-FFF2-40B4-BE49-F238E27FC236}">
                <a16:creationId xmlns:a16="http://schemas.microsoft.com/office/drawing/2014/main" id="{1E08FC2F-5449-C1D3-3648-5F8204E8A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0688" y="3877419"/>
            <a:ext cx="700881" cy="6651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23AF31C-EDBC-8841-3FEA-960BEF1C385A}"/>
                  </a:ext>
                </a:extLst>
              </p:cNvPr>
              <p:cNvSpPr txBox="1"/>
              <p:nvPr/>
            </p:nvSpPr>
            <p:spPr>
              <a:xfrm>
                <a:off x="8098468" y="4033250"/>
                <a:ext cx="47147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23AF31C-EDBC-8841-3FEA-960BEF1C3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468" y="4033250"/>
                <a:ext cx="471476" cy="307777"/>
              </a:xfrm>
              <a:prstGeom prst="rect">
                <a:avLst/>
              </a:prstGeom>
              <a:blipFill>
                <a:blip r:embed="rId8"/>
                <a:stretch>
                  <a:fillRect l="-2632" r="-15789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>
            <a:extLst>
              <a:ext uri="{FF2B5EF4-FFF2-40B4-BE49-F238E27FC236}">
                <a16:creationId xmlns:a16="http://schemas.microsoft.com/office/drawing/2014/main" id="{A35A7EB1-7765-C134-966E-75E6DBFF15FD}"/>
              </a:ext>
            </a:extLst>
          </p:cNvPr>
          <p:cNvSpPr txBox="1"/>
          <p:nvPr/>
        </p:nvSpPr>
        <p:spPr>
          <a:xfrm>
            <a:off x="7384961" y="4040703"/>
            <a:ext cx="911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00000"/>
                </a:solidFill>
                <a:latin typeface="Grandview Display"/>
              </a:rPr>
              <a:t>“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Car”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2" name="TextBox 8191">
                <a:extLst>
                  <a:ext uri="{FF2B5EF4-FFF2-40B4-BE49-F238E27FC236}">
                    <a16:creationId xmlns:a16="http://schemas.microsoft.com/office/drawing/2014/main" id="{95D75403-C8CF-C106-2A24-49266C088289}"/>
                  </a:ext>
                </a:extLst>
              </p:cNvPr>
              <p:cNvSpPr txBox="1"/>
              <p:nvPr/>
            </p:nvSpPr>
            <p:spPr>
              <a:xfrm>
                <a:off x="8416353" y="3629818"/>
                <a:ext cx="1673535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(    )</m:t>
                      </m:r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8192" name="TextBox 8191">
                <a:extLst>
                  <a:ext uri="{FF2B5EF4-FFF2-40B4-BE49-F238E27FC236}">
                    <a16:creationId xmlns:a16="http://schemas.microsoft.com/office/drawing/2014/main" id="{95D75403-C8CF-C106-2A24-49266C088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6353" y="3629818"/>
                <a:ext cx="1673535" cy="1015663"/>
              </a:xfrm>
              <a:prstGeom prst="rect">
                <a:avLst/>
              </a:prstGeom>
              <a:blipFill>
                <a:blip r:embed="rId9"/>
                <a:stretch>
                  <a:fillRect l="-16541" t="-6173" r="-16541" b="-38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132" name="Picture 4" descr="Philosophers PNG Transparent Images Free Download | Vector Files | Pngtree">
            <a:extLst>
              <a:ext uri="{FF2B5EF4-FFF2-40B4-BE49-F238E27FC236}">
                <a16:creationId xmlns:a16="http://schemas.microsoft.com/office/drawing/2014/main" id="{D53C79E4-081B-CD2D-77C6-1336D209C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58" y="3781773"/>
            <a:ext cx="1252170" cy="125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TextBox 8202">
            <a:extLst>
              <a:ext uri="{FF2B5EF4-FFF2-40B4-BE49-F238E27FC236}">
                <a16:creationId xmlns:a16="http://schemas.microsoft.com/office/drawing/2014/main" id="{20C52106-73C5-5854-B599-2916C982D201}"/>
              </a:ext>
            </a:extLst>
          </p:cNvPr>
          <p:cNvSpPr txBox="1"/>
          <p:nvPr/>
        </p:nvSpPr>
        <p:spPr>
          <a:xfrm>
            <a:off x="4646795" y="4994815"/>
            <a:ext cx="911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00000"/>
                </a:solidFill>
                <a:latin typeface="Grandview Display"/>
              </a:rPr>
              <a:t>“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Wheel”</a:t>
            </a:r>
          </a:p>
        </p:txBody>
      </p:sp>
      <p:sp>
        <p:nvSpPr>
          <p:cNvPr id="8205" name="TextBox 8204">
            <a:extLst>
              <a:ext uri="{FF2B5EF4-FFF2-40B4-BE49-F238E27FC236}">
                <a16:creationId xmlns:a16="http://schemas.microsoft.com/office/drawing/2014/main" id="{6DF91F28-77CF-42B9-6672-DFD5826B77F1}"/>
              </a:ext>
            </a:extLst>
          </p:cNvPr>
          <p:cNvSpPr txBox="1"/>
          <p:nvPr/>
        </p:nvSpPr>
        <p:spPr>
          <a:xfrm>
            <a:off x="5728590" y="4994815"/>
            <a:ext cx="911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00000"/>
                </a:solidFill>
                <a:latin typeface="Grandview Display"/>
              </a:rPr>
              <a:t>“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Mirror”</a:t>
            </a:r>
          </a:p>
        </p:txBody>
      </p:sp>
      <p:pic>
        <p:nvPicPr>
          <p:cNvPr id="48134" name="Picture 6" descr="The Importance of the Rearview Mirror | Dempsters Quality Car Care">
            <a:extLst>
              <a:ext uri="{FF2B5EF4-FFF2-40B4-BE49-F238E27FC236}">
                <a16:creationId xmlns:a16="http://schemas.microsoft.com/office/drawing/2014/main" id="{3DAD6439-A6E3-2AD1-D584-E7006C267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379" y="4457080"/>
            <a:ext cx="455575" cy="30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207" name="TextBox 8206">
                <a:extLst>
                  <a:ext uri="{FF2B5EF4-FFF2-40B4-BE49-F238E27FC236}">
                    <a16:creationId xmlns:a16="http://schemas.microsoft.com/office/drawing/2014/main" id="{A0F746FE-3D36-7CFF-60CE-F16CBAA33DD1}"/>
                  </a:ext>
                </a:extLst>
              </p:cNvPr>
              <p:cNvSpPr txBox="1"/>
              <p:nvPr/>
            </p:nvSpPr>
            <p:spPr>
              <a:xfrm>
                <a:off x="5443735" y="4148581"/>
                <a:ext cx="4203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207" name="TextBox 8206">
                <a:extLst>
                  <a:ext uri="{FF2B5EF4-FFF2-40B4-BE49-F238E27FC236}">
                    <a16:creationId xmlns:a16="http://schemas.microsoft.com/office/drawing/2014/main" id="{A0F746FE-3D36-7CFF-60CE-F16CBAA33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3735" y="4148581"/>
                <a:ext cx="420307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08" name="TextBox 8207">
                <a:extLst>
                  <a:ext uri="{FF2B5EF4-FFF2-40B4-BE49-F238E27FC236}">
                    <a16:creationId xmlns:a16="http://schemas.microsoft.com/office/drawing/2014/main" id="{731483BA-2675-D1D3-02BA-20314CCC253A}"/>
                  </a:ext>
                </a:extLst>
              </p:cNvPr>
              <p:cNvSpPr txBox="1"/>
              <p:nvPr/>
            </p:nvSpPr>
            <p:spPr>
              <a:xfrm>
                <a:off x="5443734" y="4949036"/>
                <a:ext cx="4203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208" name="TextBox 8207">
                <a:extLst>
                  <a:ext uri="{FF2B5EF4-FFF2-40B4-BE49-F238E27FC236}">
                    <a16:creationId xmlns:a16="http://schemas.microsoft.com/office/drawing/2014/main" id="{731483BA-2675-D1D3-02BA-20314CCC2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3734" y="4949036"/>
                <a:ext cx="420307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12" name="Title 1">
            <a:extLst>
              <a:ext uri="{FF2B5EF4-FFF2-40B4-BE49-F238E27FC236}">
                <a16:creationId xmlns:a16="http://schemas.microsoft.com/office/drawing/2014/main" id="{C880FECB-0366-EB15-6365-AF3B85AFF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Automatic Concept Extraction (ACE)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60D3EA-494A-33BA-A066-05F81B63A439}"/>
              </a:ext>
            </a:extLst>
          </p:cNvPr>
          <p:cNvSpPr txBox="1"/>
          <p:nvPr/>
        </p:nvSpPr>
        <p:spPr>
          <a:xfrm>
            <a:off x="604190" y="6391989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Ghorbani et al. "Towards automatic concept-based explanations." 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Advances in Neural Information 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Systems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32 (2019).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A83930-093F-52AE-1F5D-BD193CBAAF4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0603194" y="5713047"/>
            <a:ext cx="984616" cy="98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1450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265CC-5B25-4249-DC10-8B1007AA9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172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7ABC3F-487C-D525-95BD-BD8E34E442FE}"/>
              </a:ext>
            </a:extLst>
          </p:cNvPr>
          <p:cNvSpPr txBox="1"/>
          <p:nvPr/>
        </p:nvSpPr>
        <p:spPr>
          <a:xfrm>
            <a:off x="1053540" y="5409170"/>
            <a:ext cx="9822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Step 1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: </a:t>
            </a:r>
            <a:r>
              <a:rPr lang="en-GB" sz="2000" dirty="0">
                <a:solidFill>
                  <a:srgbClr val="000000"/>
                </a:solidFill>
                <a:latin typeface="Grandview Display"/>
              </a:rPr>
              <a:t>M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ulti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-resolution segmentation (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why?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 concepts have different granularities)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E30FD1-E36F-008D-30D2-81CFC7D0A17B}"/>
              </a:ext>
            </a:extLst>
          </p:cNvPr>
          <p:cNvSpPr txBox="1"/>
          <p:nvPr/>
        </p:nvSpPr>
        <p:spPr>
          <a:xfrm>
            <a:off x="3972292" y="5920467"/>
            <a:ext cx="3985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Desiderata enforced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: meaningfulness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D753E9-D10D-7D4D-628D-6061521F4E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947"/>
          <a:stretch/>
        </p:blipFill>
        <p:spPr>
          <a:xfrm>
            <a:off x="1757397" y="2206446"/>
            <a:ext cx="3296924" cy="32166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D78C79-F1B5-E64C-3E42-CFC424889153}"/>
              </a:ext>
            </a:extLst>
          </p:cNvPr>
          <p:cNvSpPr txBox="1"/>
          <p:nvPr/>
        </p:nvSpPr>
        <p:spPr>
          <a:xfrm>
            <a:off x="604189" y="1699183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CA7358E-469B-473A-8B4D-FE9F39B4F6D9}"/>
              </a:ext>
            </a:extLst>
          </p:cNvPr>
          <p:cNvCxnSpPr>
            <a:cxnSpLocks/>
          </p:cNvCxnSpPr>
          <p:nvPr/>
        </p:nvCxnSpPr>
        <p:spPr>
          <a:xfrm>
            <a:off x="4969946" y="2151552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36859FF1-467B-FDAF-121D-E8C550AE4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Automatic Concept Extraction (ACE)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0D2EDF-9058-9D32-2E28-D76460FBECF8}"/>
              </a:ext>
            </a:extLst>
          </p:cNvPr>
          <p:cNvSpPr txBox="1"/>
          <p:nvPr/>
        </p:nvSpPr>
        <p:spPr>
          <a:xfrm>
            <a:off x="604190" y="6391989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Ghorbani et al. "Towards automatic concept-based explanations." 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Advances in Neural Information 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Systems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32 (2019).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9B4091-1661-DF3B-50AD-13C51302D6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603194" y="5713047"/>
            <a:ext cx="984616" cy="98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69871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1C63A-056D-0A46-3996-9A24BB46E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6810F-DD7A-46C8-0573-FCF00DA5D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173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DD0106-F5C2-18AA-442D-B39C9DB9D31C}"/>
              </a:ext>
            </a:extLst>
          </p:cNvPr>
          <p:cNvSpPr txBox="1"/>
          <p:nvPr/>
        </p:nvSpPr>
        <p:spPr>
          <a:xfrm>
            <a:off x="1053540" y="5409170"/>
            <a:ext cx="9822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Step 2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: cluster extracted segments using a hidden layer (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which one?)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 of a CNN as a feature extractor (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why?</a:t>
            </a:r>
            <a:r>
              <a:rPr lang="en-GB" sz="2000" dirty="0">
                <a:solidFill>
                  <a:srgbClr val="000000"/>
                </a:solidFill>
                <a:latin typeface="Grandview Display"/>
              </a:rPr>
              <a:t> ensure invariances)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. Then get rid of outliers (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why?</a:t>
            </a:r>
            <a:r>
              <a:rPr lang="en-GB" sz="2000" dirty="0">
                <a:solidFill>
                  <a:srgbClr val="000000"/>
                </a:solidFill>
                <a:latin typeface="Grandview Display"/>
              </a:rPr>
              <a:t> noisy!)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6BC119-1A52-9A9D-2DAA-077BE72A68BB}"/>
              </a:ext>
            </a:extLst>
          </p:cNvPr>
          <p:cNvSpPr txBox="1"/>
          <p:nvPr/>
        </p:nvSpPr>
        <p:spPr>
          <a:xfrm>
            <a:off x="3972292" y="6088416"/>
            <a:ext cx="347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Desiderata enforced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: coherence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47B73A-2CC5-F260-C67C-F73BC5A728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405"/>
          <a:stretch/>
        </p:blipFill>
        <p:spPr>
          <a:xfrm>
            <a:off x="1757396" y="2206446"/>
            <a:ext cx="5959737" cy="32166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22B874-FA4B-F470-7736-A0E1681A711F}"/>
              </a:ext>
            </a:extLst>
          </p:cNvPr>
          <p:cNvSpPr txBox="1"/>
          <p:nvPr/>
        </p:nvSpPr>
        <p:spPr>
          <a:xfrm>
            <a:off x="604189" y="1699183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CD7581F-2134-915F-D199-4CA76DDAE3B2}"/>
              </a:ext>
            </a:extLst>
          </p:cNvPr>
          <p:cNvCxnSpPr>
            <a:cxnSpLocks/>
          </p:cNvCxnSpPr>
          <p:nvPr/>
        </p:nvCxnSpPr>
        <p:spPr>
          <a:xfrm>
            <a:off x="4969946" y="2151552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8FD6772F-C2AF-05DA-06FA-1928448DC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Automatic Concept Extraction (ACE)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ECDF1D-B2CB-5951-46DB-EB5BBFB5F79A}"/>
              </a:ext>
            </a:extLst>
          </p:cNvPr>
          <p:cNvSpPr txBox="1"/>
          <p:nvPr/>
        </p:nvSpPr>
        <p:spPr>
          <a:xfrm>
            <a:off x="604190" y="6391989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Ghorbani et al. "Towards automatic concept-based explanations." 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Advances in Neural Information 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Systems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32 (2019).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E9DB3E-B831-0B0F-0F61-B1DD162176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603194" y="5713047"/>
            <a:ext cx="984616" cy="98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7062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5C0ED-8F68-9A0D-3C6D-FE93288CF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8C25E-E6D9-D550-9267-1FB3E1C8C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174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292427-9EFC-8FED-9214-FE47EDF4E29E}"/>
              </a:ext>
            </a:extLst>
          </p:cNvPr>
          <p:cNvSpPr txBox="1"/>
          <p:nvPr/>
        </p:nvSpPr>
        <p:spPr>
          <a:xfrm>
            <a:off x="1053540" y="5409170"/>
            <a:ext cx="9822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Step 3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: use T-CAV with the newly discovered concepts to explain the prediction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of the sample of interest!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778310-8845-251B-A401-363C9E50820D}"/>
              </a:ext>
            </a:extLst>
          </p:cNvPr>
          <p:cNvSpPr txBox="1"/>
          <p:nvPr/>
        </p:nvSpPr>
        <p:spPr>
          <a:xfrm>
            <a:off x="3972292" y="6032430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Desiderata enforced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: importance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F74C32-2993-3CA8-26AF-5DBAD756E1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244"/>
          <a:stretch/>
        </p:blipFill>
        <p:spPr>
          <a:xfrm>
            <a:off x="1757396" y="2206446"/>
            <a:ext cx="8421584" cy="32166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8BBE3F-D34C-8A76-C06B-B078F57ED524}"/>
              </a:ext>
            </a:extLst>
          </p:cNvPr>
          <p:cNvSpPr txBox="1"/>
          <p:nvPr/>
        </p:nvSpPr>
        <p:spPr>
          <a:xfrm>
            <a:off x="604189" y="1699183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39E2F6-30A4-F259-1B88-A733E7610D5C}"/>
              </a:ext>
            </a:extLst>
          </p:cNvPr>
          <p:cNvCxnSpPr>
            <a:cxnSpLocks/>
          </p:cNvCxnSpPr>
          <p:nvPr/>
        </p:nvCxnSpPr>
        <p:spPr>
          <a:xfrm>
            <a:off x="4969946" y="2151552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F9DB91DD-8032-EF9A-8ED2-DB8497B04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Automatic Concept Extraction (ACE)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F20C79-EB1D-2380-1195-1F38628E0958}"/>
              </a:ext>
            </a:extLst>
          </p:cNvPr>
          <p:cNvSpPr txBox="1"/>
          <p:nvPr/>
        </p:nvSpPr>
        <p:spPr>
          <a:xfrm>
            <a:off x="604190" y="6391989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Ghorbani et al. "Towards automatic concept-based explanations." 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Advances in Neural Information 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Systems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32 (2019).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C27527-35C5-D700-C612-F1B3622180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603194" y="5713047"/>
            <a:ext cx="984616" cy="98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41001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265CC-5B25-4249-DC10-8B1007AA9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175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3F4F25-AAC9-736B-390E-B13D856D2E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686"/>
          <a:stretch/>
        </p:blipFill>
        <p:spPr>
          <a:xfrm>
            <a:off x="356599" y="1986496"/>
            <a:ext cx="6171096" cy="2885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B76C50-6FA8-BB5D-3DE8-8DE36B1D9ADC}"/>
              </a:ext>
            </a:extLst>
          </p:cNvPr>
          <p:cNvSpPr txBox="1"/>
          <p:nvPr/>
        </p:nvSpPr>
        <p:spPr>
          <a:xfrm>
            <a:off x="6564034" y="3429000"/>
            <a:ext cx="5150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What are the most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salient discovered concepts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 for some of the ImageNet classes?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B7DACAE-276B-07BC-1A16-50A226B43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Automatic Concept Extraction (ACE)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B180A1-E599-A0B5-5767-6E8E5C552D2A}"/>
              </a:ext>
            </a:extLst>
          </p:cNvPr>
          <p:cNvSpPr txBox="1"/>
          <p:nvPr/>
        </p:nvSpPr>
        <p:spPr>
          <a:xfrm>
            <a:off x="604190" y="6391989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Ghorbani et al. "Towards automatic concept-based explanations." 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Advances in Neural Information 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Systems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32 (2019).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AB2CC4-C1D2-57AC-30E3-11F896D9FB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603194" y="5713047"/>
            <a:ext cx="984616" cy="98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27050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15090-39CF-461E-5FF9-AF9F98513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EFBFC-940E-2C29-F95F-888CE2326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176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93CD99-C85D-0099-C5DE-354F7A11AF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686"/>
          <a:stretch/>
        </p:blipFill>
        <p:spPr>
          <a:xfrm>
            <a:off x="356599" y="1986496"/>
            <a:ext cx="6171096" cy="2885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447177-CAEE-667A-82F1-E63BE89A0902}"/>
              </a:ext>
            </a:extLst>
          </p:cNvPr>
          <p:cNvSpPr txBox="1"/>
          <p:nvPr/>
        </p:nvSpPr>
        <p:spPr>
          <a:xfrm>
            <a:off x="6564034" y="3429000"/>
            <a:ext cx="5150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What are the most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salient discovered concepts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for some of the ImageNet classes?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F3F193-EEBD-F023-E8D7-5C35EA283BD4}"/>
              </a:ext>
            </a:extLst>
          </p:cNvPr>
          <p:cNvSpPr txBox="1"/>
          <p:nvPr/>
        </p:nvSpPr>
        <p:spPr>
          <a:xfrm>
            <a:off x="652371" y="6319215"/>
            <a:ext cx="10983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Ghorbani et al. "Towards automatic concept-based explanations." 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Advances in Neural Information Processing Systems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32 (2019).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[2]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Magister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 al. "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GCExplainer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Human-in-the-Loop Concept-based Explanations for Graph Neural Networks." </a:t>
            </a:r>
            <a:r>
              <a:rPr kumimoji="0" lang="en-GB" sz="1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preprint arXiv:2107.11889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(2021).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9AF5DB-CAF6-0FC5-AEDE-365D9082B538}"/>
              </a:ext>
            </a:extLst>
          </p:cNvPr>
          <p:cNvSpPr txBox="1"/>
          <p:nvPr/>
        </p:nvSpPr>
        <p:spPr>
          <a:xfrm>
            <a:off x="1757986" y="5222134"/>
            <a:ext cx="644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ACE has also been g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eneralised to learn concepts in Graph Neural Networks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in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GCExplainer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 (Magister et al. 2021) [2]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EB1810-CDB8-719B-99DE-9AEDA293805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931872" y="5106074"/>
            <a:ext cx="911492" cy="91149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38EBA2B-9BC6-6664-F732-928072617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Automatic Concept Extraction (ACE)</a:t>
            </a:r>
          </a:p>
        </p:txBody>
      </p:sp>
    </p:spTree>
    <p:extLst>
      <p:ext uri="{BB962C8B-B14F-4D97-AF65-F5344CB8AC3E}">
        <p14:creationId xmlns:p14="http://schemas.microsoft.com/office/powerpoint/2010/main" val="81419655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DBFB0-71E1-5B8A-BB94-9407CF107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798DE4F3-F38A-3237-28CD-97114F3C2553}"/>
              </a:ext>
            </a:extLst>
          </p:cNvPr>
          <p:cNvSpPr/>
          <p:nvPr/>
        </p:nvSpPr>
        <p:spPr>
          <a:xfrm>
            <a:off x="5358044" y="2820867"/>
            <a:ext cx="6072647" cy="3216252"/>
          </a:xfrm>
          <a:prstGeom prst="ellipse">
            <a:avLst/>
          </a:prstGeom>
          <a:solidFill>
            <a:srgbClr val="F8CBAB">
              <a:alpha val="33000"/>
            </a:srgbClr>
          </a:solidFill>
          <a:ln w="5715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77DD8-FF3D-9BC5-684B-E106A5ED5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177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0D7578-2863-411F-5A87-BD8C4F69F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689100"/>
            <a:ext cx="10620855" cy="4254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noProof="0" dirty="0"/>
              <a:t>ACE’s hyperparameters and processing steps have </a:t>
            </a:r>
            <a:r>
              <a:rPr lang="en-GB" sz="2400" b="1" noProof="0" dirty="0">
                <a:solidFill>
                  <a:srgbClr val="C00000"/>
                </a:solidFill>
              </a:rPr>
              <a:t>several limitations</a:t>
            </a:r>
            <a:r>
              <a:rPr lang="en-GB" sz="2400" noProof="0" dirty="0"/>
              <a:t>:</a:t>
            </a:r>
          </a:p>
          <a:p>
            <a:pPr marL="457200" indent="-457200">
              <a:buAutoNum type="arabicPeriod"/>
            </a:pPr>
            <a:r>
              <a:rPr lang="en-GB" sz="2400" noProof="0" dirty="0"/>
              <a:t>We can never be certain that we properly </a:t>
            </a:r>
            <a:r>
              <a:rPr lang="en-GB" sz="2400" b="1" noProof="0" dirty="0">
                <a:solidFill>
                  <a:srgbClr val="C00000"/>
                </a:solidFill>
              </a:rPr>
              <a:t>cover all useful concepts</a:t>
            </a:r>
          </a:p>
        </p:txBody>
      </p:sp>
      <p:pic>
        <p:nvPicPr>
          <p:cNvPr id="11266" name="Picture 2" descr="Black swan theory - Wikipedia">
            <a:extLst>
              <a:ext uri="{FF2B5EF4-FFF2-40B4-BE49-F238E27FC236}">
                <a16:creationId xmlns:a16="http://schemas.microsoft.com/office/drawing/2014/main" id="{5520786E-8207-150B-650B-D3712BC23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599" y="3545119"/>
            <a:ext cx="2364753" cy="157650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Mute swan - Bird Aware Solent">
            <a:extLst>
              <a:ext uri="{FF2B5EF4-FFF2-40B4-BE49-F238E27FC236}">
                <a16:creationId xmlns:a16="http://schemas.microsoft.com/office/drawing/2014/main" id="{61C3E21D-16C3-CEB1-4382-9F7ED7A7A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083" y="4499281"/>
            <a:ext cx="1868189" cy="124468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Mute Swan Overview, All About Birds, Cornell Lab of Ornithology">
            <a:extLst>
              <a:ext uri="{FF2B5EF4-FFF2-40B4-BE49-F238E27FC236}">
                <a16:creationId xmlns:a16="http://schemas.microsoft.com/office/drawing/2014/main" id="{4EB17276-6B8A-4D20-CF85-89A325D5C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555" y="3236885"/>
            <a:ext cx="2167659" cy="114705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Do Swans Mate For Life? | Bird Spot">
            <a:extLst>
              <a:ext uri="{FF2B5EF4-FFF2-40B4-BE49-F238E27FC236}">
                <a16:creationId xmlns:a16="http://schemas.microsoft.com/office/drawing/2014/main" id="{17F3C5C8-97EE-56C0-11F6-617B39A90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846" y="3108317"/>
            <a:ext cx="2087751" cy="13909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Swan | Bird Species, Migration &amp; Lifespan | Britannica">
            <a:extLst>
              <a:ext uri="{FF2B5EF4-FFF2-40B4-BE49-F238E27FC236}">
                <a16:creationId xmlns:a16="http://schemas.microsoft.com/office/drawing/2014/main" id="{DC1A3ED0-608F-7D43-B847-26A798C92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213" y="4474128"/>
            <a:ext cx="1498885" cy="10192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B7295F-06E4-FA83-B02D-2452A9B3F66A}"/>
              </a:ext>
            </a:extLst>
          </p:cNvPr>
          <p:cNvSpPr txBox="1"/>
          <p:nvPr/>
        </p:nvSpPr>
        <p:spPr>
          <a:xfrm>
            <a:off x="652371" y="6042262"/>
            <a:ext cx="10620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noProof="0"/>
              <a:t>Important concepts for </a:t>
            </a:r>
            <a:r>
              <a:rPr lang="en-GB" sz="2200" b="1" noProof="0">
                <a:solidFill>
                  <a:srgbClr val="C00000"/>
                </a:solidFill>
              </a:rPr>
              <a:t>underrepresented populations </a:t>
            </a:r>
            <a:r>
              <a:rPr lang="en-GB" sz="2200" noProof="0"/>
              <a:t>could be removed as outliers!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58F03B6-D895-84F5-FE4E-6EFE62F64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Automatic Concept Extraction (ACE)</a:t>
            </a:r>
          </a:p>
        </p:txBody>
      </p:sp>
    </p:spTree>
    <p:extLst>
      <p:ext uri="{BB962C8B-B14F-4D97-AF65-F5344CB8AC3E}">
        <p14:creationId xmlns:p14="http://schemas.microsoft.com/office/powerpoint/2010/main" val="4289475318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52C1A-8037-29B5-58D0-ADAFD049E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E4081-6CB4-2542-1BFC-10BD3E8C9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178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8D4DFD-E487-7C53-4D87-902680016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689100"/>
            <a:ext cx="10620855" cy="4254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noProof="0" dirty="0"/>
              <a:t>ACE’s hyperparameters and processing steps have </a:t>
            </a:r>
            <a:r>
              <a:rPr lang="en-GB" sz="2400" b="1" noProof="0" dirty="0">
                <a:solidFill>
                  <a:srgbClr val="C00000"/>
                </a:solidFill>
              </a:rPr>
              <a:t>several limitations</a:t>
            </a:r>
            <a:r>
              <a:rPr lang="en-GB" sz="2400" noProof="0" dirty="0"/>
              <a:t>:</a:t>
            </a:r>
          </a:p>
          <a:p>
            <a:pPr marL="457200" indent="-457200">
              <a:buAutoNum type="arabicPeriod"/>
            </a:pPr>
            <a:r>
              <a:rPr lang="en-GB" sz="2400" noProof="0" dirty="0"/>
              <a:t>We can never be certain that we properly </a:t>
            </a:r>
            <a:r>
              <a:rPr lang="en-GB" sz="2400" b="1" noProof="0" dirty="0">
                <a:solidFill>
                  <a:srgbClr val="C00000"/>
                </a:solidFill>
              </a:rPr>
              <a:t>cover all useful concepts</a:t>
            </a:r>
          </a:p>
          <a:p>
            <a:pPr marL="457200" indent="-457200">
              <a:buAutoNum type="arabicPeriod"/>
            </a:pPr>
            <a:r>
              <a:rPr lang="en-GB" sz="2400" noProof="0" dirty="0"/>
              <a:t>We won’t detect concepts that </a:t>
            </a:r>
            <a:r>
              <a:rPr lang="en-GB" sz="2400" b="1" noProof="0" dirty="0">
                <a:solidFill>
                  <a:srgbClr val="C00000"/>
                </a:solidFill>
              </a:rPr>
              <a:t>interact non-linearly </a:t>
            </a:r>
            <a:r>
              <a:rPr lang="en-GB" sz="2400" noProof="0" dirty="0"/>
              <a:t>with the output labels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0A344C-428C-7189-B306-A0DBDBDB11EC}"/>
              </a:ext>
            </a:extLst>
          </p:cNvPr>
          <p:cNvSpPr txBox="1"/>
          <p:nvPr/>
        </p:nvSpPr>
        <p:spPr>
          <a:xfrm>
            <a:off x="647997" y="3699394"/>
            <a:ext cx="10629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noProof="0" dirty="0"/>
              <a:t>Looking at the gradients provides understanding of </a:t>
            </a:r>
            <a:r>
              <a:rPr lang="en-GB" sz="2400" b="1" noProof="0" dirty="0">
                <a:solidFill>
                  <a:srgbClr val="C00000"/>
                </a:solidFill>
              </a:rPr>
              <a:t>local (linear) sensitivity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F84DF1-91BF-B86A-1D9A-08D7E564D8CA}"/>
                  </a:ext>
                </a:extLst>
              </p:cNvPr>
              <p:cNvSpPr txBox="1"/>
              <p:nvPr/>
            </p:nvSpPr>
            <p:spPr>
              <a:xfrm>
                <a:off x="2396044" y="4230013"/>
                <a:ext cx="7399912" cy="648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marR="0" lvl="2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𝑆</m:t>
                          </m:r>
                        </m:e>
                        <m:sub>
                          <m:r>
                            <a:rPr kumimoji="0" lang="en-GB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  <m:r>
                            <a:rPr kumimoji="0" lang="en-GB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GB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  <m:r>
                            <a:rPr kumimoji="0" lang="en-GB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GB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kumimoji="0" lang="en-GB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GB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en-GB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GB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∇</m:t>
                      </m:r>
                      <m:sSub>
                        <m:sSubPr>
                          <m:ctrlPr>
                            <a:rPr kumimoji="0" lang="en-GB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GB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</m:t>
                          </m:r>
                          <m:r>
                            <a:rPr kumimoji="0" lang="en-GB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GB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kumimoji="0" lang="en-GB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GB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GB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𝑙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GB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GB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kumimoji="0" lang="en-GB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GB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 </m:t>
                      </m:r>
                      <m:sSubSup>
                        <m:sSubSupPr>
                          <m:ctrlPr>
                            <a:rPr kumimoji="0" lang="en-GB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B4E7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GB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B4E7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𝑣</m:t>
                          </m:r>
                        </m:e>
                        <m:sub>
                          <m:r>
                            <a:rPr kumimoji="0" lang="en-GB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B4E7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</m:sub>
                        <m:sup>
                          <m:r>
                            <a:rPr kumimoji="0" lang="en-GB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B4E7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F84DF1-91BF-B86A-1D9A-08D7E564D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044" y="4230013"/>
                <a:ext cx="7399912" cy="648191"/>
              </a:xfrm>
              <a:prstGeom prst="rect">
                <a:avLst/>
              </a:prstGeom>
              <a:blipFill>
                <a:blip r:embed="rId3"/>
                <a:stretch>
                  <a:fillRect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E4F04A92-FCA8-0742-B912-256AD0538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Automatic Concept Extraction (ACE)</a:t>
            </a:r>
          </a:p>
        </p:txBody>
      </p:sp>
    </p:spTree>
    <p:extLst>
      <p:ext uri="{BB962C8B-B14F-4D97-AF65-F5344CB8AC3E}">
        <p14:creationId xmlns:p14="http://schemas.microsoft.com/office/powerpoint/2010/main" val="240637081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F8197-1EB9-A5EA-3C16-36B0754C2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58522-AB51-14BC-9331-5ED58F50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179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BD88D0-FE8C-B6CA-D1A9-65BFD7424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689100"/>
            <a:ext cx="10620855" cy="4254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noProof="0" dirty="0"/>
              <a:t>ACE’s hyperparameters and processing steps have </a:t>
            </a:r>
            <a:r>
              <a:rPr lang="en-GB" sz="2400" b="1" noProof="0" dirty="0">
                <a:solidFill>
                  <a:srgbClr val="C00000"/>
                </a:solidFill>
              </a:rPr>
              <a:t>several limitations</a:t>
            </a:r>
            <a:r>
              <a:rPr lang="en-GB" sz="2400" noProof="0" dirty="0"/>
              <a:t>:</a:t>
            </a:r>
          </a:p>
          <a:p>
            <a:pPr marL="457200" indent="-457200">
              <a:buAutoNum type="arabicPeriod"/>
            </a:pPr>
            <a:r>
              <a:rPr lang="en-GB" sz="2400" noProof="0" dirty="0"/>
              <a:t>We can never be certain that we properly </a:t>
            </a:r>
            <a:r>
              <a:rPr lang="en-GB" sz="2400" b="1" noProof="0" dirty="0">
                <a:solidFill>
                  <a:srgbClr val="C00000"/>
                </a:solidFill>
              </a:rPr>
              <a:t>cover all useful concepts</a:t>
            </a:r>
          </a:p>
          <a:p>
            <a:pPr marL="457200" indent="-457200">
              <a:buAutoNum type="arabicPeriod"/>
            </a:pPr>
            <a:r>
              <a:rPr lang="en-GB" sz="2400" noProof="0" dirty="0"/>
              <a:t>We won’t detect concepts that </a:t>
            </a:r>
            <a:r>
              <a:rPr lang="en-GB" sz="2400" b="1" noProof="0" dirty="0">
                <a:solidFill>
                  <a:srgbClr val="C00000"/>
                </a:solidFill>
              </a:rPr>
              <a:t>interact non-linearly </a:t>
            </a:r>
            <a:r>
              <a:rPr lang="en-GB" sz="2400" noProof="0" dirty="0"/>
              <a:t>with the output labels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5AC666-2EC9-51BA-D6F2-6F328777C580}"/>
              </a:ext>
            </a:extLst>
          </p:cNvPr>
          <p:cNvSpPr txBox="1"/>
          <p:nvPr/>
        </p:nvSpPr>
        <p:spPr>
          <a:xfrm>
            <a:off x="647997" y="3699394"/>
            <a:ext cx="10629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noProof="0" dirty="0"/>
              <a:t>Looking at the gradients provides understanding of </a:t>
            </a:r>
            <a:r>
              <a:rPr lang="en-GB" sz="2400" b="1" noProof="0" dirty="0">
                <a:solidFill>
                  <a:srgbClr val="C00000"/>
                </a:solidFill>
              </a:rPr>
              <a:t>local (linear) sensitivity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8A39943-B18D-A762-EE76-A15D477C6203}"/>
                  </a:ext>
                </a:extLst>
              </p:cNvPr>
              <p:cNvSpPr txBox="1"/>
              <p:nvPr/>
            </p:nvSpPr>
            <p:spPr>
              <a:xfrm>
                <a:off x="2396044" y="4230013"/>
                <a:ext cx="7399912" cy="648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marR="0" lvl="2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𝑆</m:t>
                          </m:r>
                        </m:e>
                        <m:sub>
                          <m:r>
                            <a:rPr kumimoji="0" lang="en-GB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  <m:r>
                            <a:rPr kumimoji="0" lang="en-GB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GB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  <m:r>
                            <a:rPr kumimoji="0" lang="en-GB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GB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kumimoji="0" lang="en-GB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GB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en-GB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GB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∇</m:t>
                      </m:r>
                      <m:sSub>
                        <m:sSubPr>
                          <m:ctrlPr>
                            <a:rPr kumimoji="0" lang="en-GB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GB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</m:t>
                          </m:r>
                          <m:r>
                            <a:rPr kumimoji="0" lang="en-GB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GB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kumimoji="0" lang="en-GB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GB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GB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𝑙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GB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GB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kumimoji="0" lang="en-GB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GB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 </m:t>
                      </m:r>
                      <m:sSubSup>
                        <m:sSubSupPr>
                          <m:ctrlPr>
                            <a:rPr kumimoji="0" lang="en-GB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B4E7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GB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B4E7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𝑣</m:t>
                          </m:r>
                        </m:e>
                        <m:sub>
                          <m:r>
                            <a:rPr kumimoji="0" lang="en-GB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B4E7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</m:sub>
                        <m:sup>
                          <m:r>
                            <a:rPr kumimoji="0" lang="en-GB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B4E75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8A39943-B18D-A762-EE76-A15D477C6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044" y="4230013"/>
                <a:ext cx="7399912" cy="648191"/>
              </a:xfrm>
              <a:prstGeom prst="rect">
                <a:avLst/>
              </a:prstGeom>
              <a:blipFill>
                <a:blip r:embed="rId3"/>
                <a:stretch>
                  <a:fillRect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Google Shape;145;p19">
            <a:extLst>
              <a:ext uri="{FF2B5EF4-FFF2-40B4-BE49-F238E27FC236}">
                <a16:creationId xmlns:a16="http://schemas.microsoft.com/office/drawing/2014/main" id="{BABBD249-7F4A-BC90-C488-AA2F36BC61ED}"/>
              </a:ext>
            </a:extLst>
          </p:cNvPr>
          <p:cNvSpPr txBox="1">
            <a:spLocks/>
          </p:cNvSpPr>
          <p:nvPr/>
        </p:nvSpPr>
        <p:spPr>
          <a:xfrm>
            <a:off x="0" y="7578"/>
            <a:ext cx="12192000" cy="6858000"/>
          </a:xfrm>
          <a:prstGeom prst="rect">
            <a:avLst/>
          </a:prstGeom>
          <a:solidFill>
            <a:srgbClr val="C9D3D7">
              <a:alpha val="8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rcellus SC"/>
              <a:buNone/>
              <a:defRPr sz="2800" b="0" i="0" u="none" strike="noStrike" cap="none">
                <a:solidFill>
                  <a:srgbClr val="000000"/>
                </a:solidFill>
                <a:latin typeface="Marcellus SC"/>
                <a:ea typeface="Marcellus SC"/>
                <a:cs typeface="Marcellus SC"/>
                <a:sym typeface="Marcellus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GB" sz="2000" b="1" i="1" noProof="0" dirty="0">
              <a:solidFill>
                <a:srgbClr val="C00000"/>
              </a:solidFill>
            </a:endParaRPr>
          </a:p>
        </p:txBody>
      </p:sp>
      <p:sp>
        <p:nvSpPr>
          <p:cNvPr id="12" name="Google Shape;145;p19">
            <a:extLst>
              <a:ext uri="{FF2B5EF4-FFF2-40B4-BE49-F238E27FC236}">
                <a16:creationId xmlns:a16="http://schemas.microsoft.com/office/drawing/2014/main" id="{3EDAD748-53A3-AEFF-8719-233F84138FAC}"/>
              </a:ext>
            </a:extLst>
          </p:cNvPr>
          <p:cNvSpPr txBox="1">
            <a:spLocks/>
          </p:cNvSpPr>
          <p:nvPr/>
        </p:nvSpPr>
        <p:spPr>
          <a:xfrm>
            <a:off x="353851" y="3724628"/>
            <a:ext cx="11360800" cy="234107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rcellus SC"/>
              <a:buNone/>
              <a:defRPr sz="2800" b="0" i="0" u="none" strike="noStrike" cap="none">
                <a:solidFill>
                  <a:srgbClr val="000000"/>
                </a:solidFill>
                <a:latin typeface="Marcellus SC"/>
                <a:ea typeface="Marcellus SC"/>
                <a:cs typeface="Marcellus SC"/>
                <a:sym typeface="Marcellus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4000" b="1" i="1" noProof="0" dirty="0">
                <a:solidFill>
                  <a:srgbClr val="C00000"/>
                </a:solidFill>
                <a:latin typeface="+mn-lt"/>
              </a:rPr>
              <a:t>Can we optimize accounting for concept usefulness and non-linear interactions?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8D4A7F9-2C8F-9EDF-D6FD-103192B26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Automatic Concept Extraction (ACE)</a:t>
            </a:r>
          </a:p>
        </p:txBody>
      </p:sp>
    </p:spTree>
    <p:extLst>
      <p:ext uri="{BB962C8B-B14F-4D97-AF65-F5344CB8AC3E}">
        <p14:creationId xmlns:p14="http://schemas.microsoft.com/office/powerpoint/2010/main" val="3205703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EB911-3277-EFE9-FA93-D35DAD900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F824E8-02B6-B77C-C6C6-3D6DC8B75A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80" cy="6858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0024D4-4D95-B94E-20A5-977A0A442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dirty="0"/>
              <a:t>Tutorial outline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344B1-7F38-C462-D76D-1B490DBA2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/>
              <a:t>Introduction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Supervised Concept Learning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Concept Interventions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Q&amp;A + Break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Unsupervised Concept Learning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Reasoning With Concepts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Future Directions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Q&amp;A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D135D-0897-6ABB-0598-F5DD3EBEC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83718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8F9A8-0DD4-4E8A-A8F5-4ACA3E6CF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2">
                <a:extLst>
                  <a:ext uri="{FF2B5EF4-FFF2-40B4-BE49-F238E27FC236}">
                    <a16:creationId xmlns:a16="http://schemas.microsoft.com/office/drawing/2014/main" id="{42939A78-88E5-11C2-CF7E-D50F4ED6A0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6745" y="2469269"/>
                <a:ext cx="10620855" cy="1339057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GB" b="1" noProof="0" dirty="0">
                    <a:solidFill>
                      <a:srgbClr val="C00000"/>
                    </a:solidFill>
                  </a:rPr>
                  <a:t>Step 1</a:t>
                </a:r>
                <a:r>
                  <a:rPr lang="en-GB" noProof="0" dirty="0"/>
                  <a:t>: </a:t>
                </a: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  <a:ea typeface="+mn-ea"/>
                    <a:cs typeface="+mn-cs"/>
                  </a:rPr>
                  <a:t>project the input sample to DNN’s </a:t>
                </a:r>
                <a:r>
                  <a:rPr lang="en-GB" sz="2000" noProof="0" dirty="0"/>
                  <a:t>intermediate hidden layer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n-GB" sz="20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noProof="0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en-GB" sz="2000" noProof="0" dirty="0"/>
              </a:p>
            </p:txBody>
          </p:sp>
        </mc:Choice>
        <mc:Fallback xmlns="">
          <p:sp>
            <p:nvSpPr>
              <p:cNvPr id="18" name="Content Placeholder 12">
                <a:extLst>
                  <a:ext uri="{FF2B5EF4-FFF2-40B4-BE49-F238E27FC236}">
                    <a16:creationId xmlns:a16="http://schemas.microsoft.com/office/drawing/2014/main" id="{42939A78-88E5-11C2-CF7E-D50F4ED6A0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6745" y="2469269"/>
                <a:ext cx="10620855" cy="1339057"/>
              </a:xfrm>
              <a:blipFill>
                <a:blip r:embed="rId3"/>
                <a:stretch>
                  <a:fillRect l="-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F1341-F78C-D1F9-33E3-C756DC539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180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D14EF2-299A-CA75-7E76-F75B39388F2E}"/>
              </a:ext>
            </a:extLst>
          </p:cNvPr>
          <p:cNvSpPr txBox="1"/>
          <p:nvPr/>
        </p:nvSpPr>
        <p:spPr>
          <a:xfrm>
            <a:off x="604189" y="6372702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Yeh et al. "On completeness-aware concept-based explanations in deep neural networks." 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(2020).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C350AE-2113-5FF2-A08F-4ABC488D99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735578" y="5766692"/>
            <a:ext cx="852231" cy="8522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FF2544-B42D-4FC7-42D4-42CF18404C66}"/>
              </a:ext>
            </a:extLst>
          </p:cNvPr>
          <p:cNvSpPr txBox="1"/>
          <p:nvPr/>
        </p:nvSpPr>
        <p:spPr>
          <a:xfrm>
            <a:off x="604189" y="1822753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2CECD43-1367-4C38-AE66-F27272B25DE1}"/>
              </a:ext>
            </a:extLst>
          </p:cNvPr>
          <p:cNvCxnSpPr>
            <a:cxnSpLocks/>
          </p:cNvCxnSpPr>
          <p:nvPr/>
        </p:nvCxnSpPr>
        <p:spPr>
          <a:xfrm>
            <a:off x="4969946" y="2275122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9" descr="Graphical user interface&#10;&#10;Description automatically generated">
            <a:extLst>
              <a:ext uri="{FF2B5EF4-FFF2-40B4-BE49-F238E27FC236}">
                <a16:creationId xmlns:a16="http://schemas.microsoft.com/office/drawing/2014/main" id="{4C3B22B4-954B-4211-747B-D30DE7DE41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0508" b="58384"/>
          <a:stretch/>
        </p:blipFill>
        <p:spPr>
          <a:xfrm>
            <a:off x="3241865" y="3265714"/>
            <a:ext cx="2767049" cy="12762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C04207E-5C2D-C6ED-B06E-2FF778FFF194}"/>
              </a:ext>
            </a:extLst>
          </p:cNvPr>
          <p:cNvSpPr/>
          <p:nvPr/>
        </p:nvSpPr>
        <p:spPr>
          <a:xfrm>
            <a:off x="5918479" y="3938954"/>
            <a:ext cx="177521" cy="603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3C8D70-0337-71EF-B42E-E5CB577F88CD}"/>
              </a:ext>
            </a:extLst>
          </p:cNvPr>
          <p:cNvSpPr/>
          <p:nvPr/>
        </p:nvSpPr>
        <p:spPr>
          <a:xfrm>
            <a:off x="5588556" y="4240481"/>
            <a:ext cx="177521" cy="406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622AC9A-9867-5973-B55A-9382D99F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 fontScale="90000"/>
          </a:bodyPr>
          <a:lstStyle/>
          <a:p>
            <a:r>
              <a:rPr lang="en-GB" noProof="0" dirty="0"/>
              <a:t>Completeness-aware concept extraction</a:t>
            </a:r>
          </a:p>
        </p:txBody>
      </p:sp>
    </p:spTree>
    <p:extLst>
      <p:ext uri="{BB962C8B-B14F-4D97-AF65-F5344CB8AC3E}">
        <p14:creationId xmlns:p14="http://schemas.microsoft.com/office/powerpoint/2010/main" val="4149245123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F1E5B-E788-A836-8E17-0CD3507C2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2">
                <a:extLst>
                  <a:ext uri="{FF2B5EF4-FFF2-40B4-BE49-F238E27FC236}">
                    <a16:creationId xmlns:a16="http://schemas.microsoft.com/office/drawing/2014/main" id="{43FDAB36-FDD0-977D-871D-C233A82D3B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6745" y="2469269"/>
                <a:ext cx="10620855" cy="1339057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GB" b="1" noProof="0" dirty="0">
                    <a:solidFill>
                      <a:srgbClr val="C00000"/>
                    </a:solidFill>
                  </a:rPr>
                  <a:t>Step 2</a:t>
                </a:r>
                <a:r>
                  <a:rPr lang="en-GB" noProof="0" dirty="0"/>
                  <a:t>: </a:t>
                </a: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  <a:ea typeface="+mn-ea"/>
                    <a:cs typeface="+mn-cs"/>
                  </a:rPr>
                  <a:t>randomly initialize a latent, learnable concept bank of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  <a:ea typeface="+mn-ea"/>
                    <a:cs typeface="+mn-cs"/>
                  </a:rPr>
                  <a:t> concepts  </a:t>
                </a:r>
                <a14:m>
                  <m:oMath xmlns:m="http://schemas.openxmlformats.org/officeDocument/2006/math">
                    <m:r>
                      <a:rPr lang="en-GB" sz="2000" b="1" i="1" noProof="0" smtClean="0">
                        <a:solidFill>
                          <a:srgbClr val="0070C1"/>
                        </a:solidFill>
                        <a:latin typeface="Cambria Math" panose="02040503050406030204" pitchFamily="18" charset="0"/>
                      </a:rPr>
                      <m:t>𝑪</m:t>
                    </m:r>
                    <m:r>
                      <a:rPr lang="en-GB" sz="2000" b="1" i="1" noProof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000" b="1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GB" sz="2000" b="1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000" b="1" i="1" noProof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b="1" i="1" noProof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e>
                              <m:sub>
                                <m:r>
                                  <a:rPr lang="en-GB" sz="2000" b="1" i="1" noProof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GB" sz="2000" b="1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sz="20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GB" sz="2000" b="1" i="1" noProof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b="1" i="1" noProof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e>
                              <m:sub>
                                <m:r>
                                  <a:rPr lang="en-GB" sz="2000" b="1" i="1" noProof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GB" sz="2000" b="1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sz="2000" b="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 ⋯</m:t>
                            </m:r>
                            <m:r>
                              <a:rPr lang="en-GB" sz="2000" b="1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sz="2000" b="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GB" sz="2000" b="1" i="1" noProof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b="1" i="1" noProof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e>
                              <m:sub>
                                <m:r>
                                  <a:rPr lang="en-US" sz="2000" b="1" i="1" noProof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GB" sz="2000" b="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GB" sz="2000" noProof="0" dirty="0"/>
                  <a:t> </a:t>
                </a:r>
              </a:p>
            </p:txBody>
          </p:sp>
        </mc:Choice>
        <mc:Fallback xmlns="">
          <p:sp>
            <p:nvSpPr>
              <p:cNvPr id="18" name="Content Placeholder 12">
                <a:extLst>
                  <a:ext uri="{FF2B5EF4-FFF2-40B4-BE49-F238E27FC236}">
                    <a16:creationId xmlns:a16="http://schemas.microsoft.com/office/drawing/2014/main" id="{43FDAB36-FDD0-977D-871D-C233A82D3B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6745" y="2469269"/>
                <a:ext cx="10620855" cy="1339057"/>
              </a:xfrm>
              <a:blipFill>
                <a:blip r:embed="rId3"/>
                <a:stretch>
                  <a:fillRect l="-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F5E16-4D5F-EAD6-1FFA-4CDABDA3B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181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F770C4-CC93-D434-E1F9-DA18D2C45DE8}"/>
              </a:ext>
            </a:extLst>
          </p:cNvPr>
          <p:cNvSpPr txBox="1"/>
          <p:nvPr/>
        </p:nvSpPr>
        <p:spPr>
          <a:xfrm>
            <a:off x="604189" y="1822753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20B932-AFA0-9791-E82F-FDCA2E9D5083}"/>
              </a:ext>
            </a:extLst>
          </p:cNvPr>
          <p:cNvCxnSpPr>
            <a:cxnSpLocks/>
          </p:cNvCxnSpPr>
          <p:nvPr/>
        </p:nvCxnSpPr>
        <p:spPr>
          <a:xfrm>
            <a:off x="4969946" y="2275122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9" descr="Graphical user interface&#10;&#10;Description automatically generated">
            <a:extLst>
              <a:ext uri="{FF2B5EF4-FFF2-40B4-BE49-F238E27FC236}">
                <a16:creationId xmlns:a16="http://schemas.microsoft.com/office/drawing/2014/main" id="{F67B9B9A-9C28-CDAC-6AFD-CDCFA18467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0508" b="58384"/>
          <a:stretch/>
        </p:blipFill>
        <p:spPr>
          <a:xfrm>
            <a:off x="3241865" y="3265714"/>
            <a:ext cx="2767049" cy="12762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CF36CF-42E6-4227-65AC-FA6BA869ED45}"/>
              </a:ext>
            </a:extLst>
          </p:cNvPr>
          <p:cNvSpPr/>
          <p:nvPr/>
        </p:nvSpPr>
        <p:spPr>
          <a:xfrm>
            <a:off x="5918479" y="3938954"/>
            <a:ext cx="177521" cy="603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CE8DCE-4E32-E4DB-950D-C423A1EC1615}"/>
              </a:ext>
            </a:extLst>
          </p:cNvPr>
          <p:cNvSpPr/>
          <p:nvPr/>
        </p:nvSpPr>
        <p:spPr>
          <a:xfrm>
            <a:off x="5588556" y="4240481"/>
            <a:ext cx="177521" cy="406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9" descr="Graphical user interface&#10;&#10;Description automatically generated">
            <a:extLst>
              <a:ext uri="{FF2B5EF4-FFF2-40B4-BE49-F238E27FC236}">
                <a16:creationId xmlns:a16="http://schemas.microsoft.com/office/drawing/2014/main" id="{BD34F009-3129-52F4-318F-58FA57E568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207" t="48890" r="55102" b="28244"/>
          <a:stretch/>
        </p:blipFill>
        <p:spPr>
          <a:xfrm>
            <a:off x="4662436" y="4765053"/>
            <a:ext cx="683288" cy="7012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0920C7-C94F-28A3-9209-4BAD9F54B2E4}"/>
              </a:ext>
            </a:extLst>
          </p:cNvPr>
          <p:cNvSpPr/>
          <p:nvPr/>
        </p:nvSpPr>
        <p:spPr>
          <a:xfrm>
            <a:off x="5267011" y="4819323"/>
            <a:ext cx="177521" cy="406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AADBABE-29CA-FCE3-AB3E-F51D3787A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 fontScale="90000"/>
          </a:bodyPr>
          <a:lstStyle/>
          <a:p>
            <a:r>
              <a:rPr lang="en-GB" noProof="0" dirty="0"/>
              <a:t>Completeness-aware concept extraction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F234A9-2C57-C5B5-8574-108F13B7D9CF}"/>
              </a:ext>
            </a:extLst>
          </p:cNvPr>
          <p:cNvSpPr txBox="1"/>
          <p:nvPr/>
        </p:nvSpPr>
        <p:spPr>
          <a:xfrm>
            <a:off x="604189" y="6372702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Yeh et al. "On completeness-aware concept-based explanations in deep neural networks." 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(2020).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110062-F013-2561-F352-C9A6C61741B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735578" y="5766692"/>
            <a:ext cx="852231" cy="85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28370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79B16-D614-6A3A-FFF4-C5DF6CFD3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2">
            <a:extLst>
              <a:ext uri="{FF2B5EF4-FFF2-40B4-BE49-F238E27FC236}">
                <a16:creationId xmlns:a16="http://schemas.microsoft.com/office/drawing/2014/main" id="{73B0C4B8-E7C0-AE32-88BC-BD63E60C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745" y="2469269"/>
            <a:ext cx="10983620" cy="13390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noProof="0" dirty="0">
                <a:solidFill>
                  <a:srgbClr val="C00000"/>
                </a:solidFill>
              </a:rPr>
              <a:t>Step </a:t>
            </a:r>
            <a:r>
              <a:rPr lang="en-GB" b="1" dirty="0">
                <a:solidFill>
                  <a:srgbClr val="C00000"/>
                </a:solidFill>
              </a:rPr>
              <a:t>3</a:t>
            </a:r>
            <a:r>
              <a:rPr lang="en-GB" noProof="0" dirty="0"/>
              <a:t>: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compute a set of concept scores by projecting the input embedding into the concept space</a:t>
            </a:r>
            <a:endParaRPr lang="en-GB" sz="2000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4737E-A95C-202F-D0B2-A6E5583DE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182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17A6DE-A259-16A8-85AB-504A3F2D5914}"/>
              </a:ext>
            </a:extLst>
          </p:cNvPr>
          <p:cNvSpPr txBox="1"/>
          <p:nvPr/>
        </p:nvSpPr>
        <p:spPr>
          <a:xfrm>
            <a:off x="604189" y="1822753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FA1B28-DED3-6888-EE6C-8358306640BC}"/>
              </a:ext>
            </a:extLst>
          </p:cNvPr>
          <p:cNvCxnSpPr>
            <a:cxnSpLocks/>
          </p:cNvCxnSpPr>
          <p:nvPr/>
        </p:nvCxnSpPr>
        <p:spPr>
          <a:xfrm>
            <a:off x="4969946" y="2275122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9" descr="Graphical user interface&#10;&#10;Description automatically generated">
            <a:extLst>
              <a:ext uri="{FF2B5EF4-FFF2-40B4-BE49-F238E27FC236}">
                <a16:creationId xmlns:a16="http://schemas.microsoft.com/office/drawing/2014/main" id="{7F193DEA-C110-5106-1C76-3D334E8BCE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1" r="32947" b="1"/>
          <a:stretch/>
        </p:blipFill>
        <p:spPr>
          <a:xfrm>
            <a:off x="3241865" y="3265714"/>
            <a:ext cx="3118742" cy="30668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237322-22B0-3E34-161F-673A7CCEBD43}"/>
              </a:ext>
            </a:extLst>
          </p:cNvPr>
          <p:cNvSpPr/>
          <p:nvPr/>
        </p:nvSpPr>
        <p:spPr>
          <a:xfrm>
            <a:off x="5918479" y="3938954"/>
            <a:ext cx="512466" cy="603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4B65F5-6DCE-7A0D-538D-FEFD6BF4137A}"/>
              </a:ext>
            </a:extLst>
          </p:cNvPr>
          <p:cNvSpPr/>
          <p:nvPr/>
        </p:nvSpPr>
        <p:spPr>
          <a:xfrm>
            <a:off x="4335662" y="4692580"/>
            <a:ext cx="355042" cy="1639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219127-FCB1-34FC-4A1D-9E4ACA25C0C6}"/>
              </a:ext>
            </a:extLst>
          </p:cNvPr>
          <p:cNvSpPr/>
          <p:nvPr/>
        </p:nvSpPr>
        <p:spPr>
          <a:xfrm>
            <a:off x="4668731" y="4604771"/>
            <a:ext cx="908104" cy="1995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BEC957-A90A-C2C5-5D98-F59333243731}"/>
              </a:ext>
            </a:extLst>
          </p:cNvPr>
          <p:cNvSpPr/>
          <p:nvPr/>
        </p:nvSpPr>
        <p:spPr>
          <a:xfrm>
            <a:off x="5621850" y="4586266"/>
            <a:ext cx="908104" cy="1995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226BC0-E2F1-E041-1FDA-9AB4CC7EA154}"/>
              </a:ext>
            </a:extLst>
          </p:cNvPr>
          <p:cNvSpPr/>
          <p:nvPr/>
        </p:nvSpPr>
        <p:spPr>
          <a:xfrm>
            <a:off x="4491210" y="6270589"/>
            <a:ext cx="2038744" cy="1789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775FD4-1E73-AE07-B4E9-9492EC433100}"/>
              </a:ext>
            </a:extLst>
          </p:cNvPr>
          <p:cNvSpPr/>
          <p:nvPr/>
        </p:nvSpPr>
        <p:spPr>
          <a:xfrm>
            <a:off x="5774250" y="4788906"/>
            <a:ext cx="908104" cy="554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C5E438-EE69-AC76-5D9B-1DF321E71932}"/>
              </a:ext>
            </a:extLst>
          </p:cNvPr>
          <p:cNvSpPr/>
          <p:nvPr/>
        </p:nvSpPr>
        <p:spPr>
          <a:xfrm>
            <a:off x="6129517" y="5710671"/>
            <a:ext cx="908104" cy="554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F02D7B-236E-288C-9A8D-E123A01B570E}"/>
              </a:ext>
            </a:extLst>
          </p:cNvPr>
          <p:cNvSpPr/>
          <p:nvPr/>
        </p:nvSpPr>
        <p:spPr>
          <a:xfrm>
            <a:off x="6070879" y="3429000"/>
            <a:ext cx="512466" cy="1265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F499B663-3C59-249B-AA62-99CB987BC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 fontScale="90000"/>
          </a:bodyPr>
          <a:lstStyle/>
          <a:p>
            <a:r>
              <a:rPr lang="en-GB" noProof="0" dirty="0"/>
              <a:t>Completeness-aware concept extraction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E79673-F83F-B3C0-B775-FFB8764BBF42}"/>
              </a:ext>
            </a:extLst>
          </p:cNvPr>
          <p:cNvSpPr txBox="1"/>
          <p:nvPr/>
        </p:nvSpPr>
        <p:spPr>
          <a:xfrm>
            <a:off x="604189" y="6372702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Yeh et al. "On completeness-aware concept-based explanations in deep neural networks." 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(2020).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83B914-3A15-D83D-5FC0-AEF0BEAC4C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735578" y="5766692"/>
            <a:ext cx="852231" cy="85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81284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A68EB-E29A-F403-AAE2-98A774770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2">
                <a:extLst>
                  <a:ext uri="{FF2B5EF4-FFF2-40B4-BE49-F238E27FC236}">
                    <a16:creationId xmlns:a16="http://schemas.microsoft.com/office/drawing/2014/main" id="{7913B36C-ADA2-BECA-8F60-CC35A486F3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6745" y="2429077"/>
                <a:ext cx="10983620" cy="1339057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GB" b="1" noProof="0" dirty="0">
                    <a:solidFill>
                      <a:srgbClr val="C00000"/>
                    </a:solidFill>
                  </a:rPr>
                  <a:t>Step </a:t>
                </a:r>
                <a:r>
                  <a:rPr lang="en-GB" b="1" dirty="0">
                    <a:solidFill>
                      <a:srgbClr val="C00000"/>
                    </a:solidFill>
                  </a:rPr>
                  <a:t>4</a:t>
                </a:r>
                <a:r>
                  <a:rPr lang="en-GB" noProof="0" dirty="0"/>
                  <a:t>: </a:t>
                </a: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  <a:ea typeface="+mn-ea"/>
                    <a:cs typeface="+mn-cs"/>
                  </a:rPr>
                  <a:t>pass the concepts scores to a learnable model 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en-GB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kumimoji="0" lang="en-GB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GB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𝒔</m:t>
                            </m:r>
                          </m:e>
                        </m:acc>
                      </m:e>
                    </m:d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GB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GB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𝒉</m:t>
                        </m:r>
                      </m:e>
                    </m:acc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  <a:ea typeface="+mn-ea"/>
                    <a:cs typeface="+mn-cs"/>
                  </a:rPr>
                  <a:t> that aims to reconstruct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GB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GB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𝒉</m:t>
                        </m:r>
                      </m:e>
                    </m:acc>
                  </m:oMath>
                </a14:m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  <a:ea typeface="+mn-ea"/>
                    <a:cs typeface="+mn-cs"/>
                  </a:rPr>
                  <a:t> </a:t>
                </a: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  <a:ea typeface="+mn-ea"/>
                    <a:cs typeface="+mn-cs"/>
                  </a:rPr>
                  <a:t>from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GB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GB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𝒔</m:t>
                        </m:r>
                      </m:e>
                    </m:acc>
                  </m:oMath>
                </a14:m>
                <a:endParaRPr lang="en-GB" sz="2000" noProof="0" dirty="0"/>
              </a:p>
            </p:txBody>
          </p:sp>
        </mc:Choice>
        <mc:Fallback xmlns="">
          <p:sp>
            <p:nvSpPr>
              <p:cNvPr id="18" name="Content Placeholder 12">
                <a:extLst>
                  <a:ext uri="{FF2B5EF4-FFF2-40B4-BE49-F238E27FC236}">
                    <a16:creationId xmlns:a16="http://schemas.microsoft.com/office/drawing/2014/main" id="{7913B36C-ADA2-BECA-8F60-CC35A486F3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6745" y="2429077"/>
                <a:ext cx="10983620" cy="1339057"/>
              </a:xfrm>
              <a:blipFill>
                <a:blip r:embed="rId3"/>
                <a:stretch>
                  <a:fillRect l="-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5BC8B-3BBD-38DC-4A66-E7CC71697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183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BF8D03-7D48-B0BE-01A1-E81A44ED164F}"/>
              </a:ext>
            </a:extLst>
          </p:cNvPr>
          <p:cNvSpPr txBox="1"/>
          <p:nvPr/>
        </p:nvSpPr>
        <p:spPr>
          <a:xfrm>
            <a:off x="604189" y="1822753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BA4B5D-D62D-1EAC-5B62-BD0AD47A148E}"/>
              </a:ext>
            </a:extLst>
          </p:cNvPr>
          <p:cNvCxnSpPr>
            <a:cxnSpLocks/>
          </p:cNvCxnSpPr>
          <p:nvPr/>
        </p:nvCxnSpPr>
        <p:spPr>
          <a:xfrm>
            <a:off x="4969946" y="2275122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9" descr="Graphical user interface&#10;&#10;Description automatically generated">
            <a:extLst>
              <a:ext uri="{FF2B5EF4-FFF2-40B4-BE49-F238E27FC236}">
                <a16:creationId xmlns:a16="http://schemas.microsoft.com/office/drawing/2014/main" id="{E1FE08B0-EB98-0ACD-5AA2-A0C0A4924F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t="1" r="2917" b="1"/>
          <a:stretch/>
        </p:blipFill>
        <p:spPr>
          <a:xfrm>
            <a:off x="3241865" y="3265714"/>
            <a:ext cx="4515462" cy="306682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521B5EF-85C2-14BF-6E4A-BD03B8145DAE}"/>
              </a:ext>
            </a:extLst>
          </p:cNvPr>
          <p:cNvSpPr/>
          <p:nvPr/>
        </p:nvSpPr>
        <p:spPr>
          <a:xfrm>
            <a:off x="6209883" y="3429000"/>
            <a:ext cx="1527348" cy="942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A53D96A-5A14-AB77-E7E2-276D6FB23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 fontScale="90000"/>
          </a:bodyPr>
          <a:lstStyle/>
          <a:p>
            <a:r>
              <a:rPr lang="en-GB" noProof="0" dirty="0"/>
              <a:t>Completeness-aware concept extraction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6403F7-91C0-600C-8369-080966265121}"/>
              </a:ext>
            </a:extLst>
          </p:cNvPr>
          <p:cNvSpPr txBox="1"/>
          <p:nvPr/>
        </p:nvSpPr>
        <p:spPr>
          <a:xfrm>
            <a:off x="604189" y="6372702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Yeh et al. "On completeness-aware concept-based explanations in deep neural networks." 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(2020).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698509-DFA4-623B-3294-D238403E08C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735578" y="5766692"/>
            <a:ext cx="852231" cy="85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64755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06E1D-9FA0-4BEC-04AA-361FB9D19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2">
                <a:extLst>
                  <a:ext uri="{FF2B5EF4-FFF2-40B4-BE49-F238E27FC236}">
                    <a16:creationId xmlns:a16="http://schemas.microsoft.com/office/drawing/2014/main" id="{AE4EDB86-A2BE-6356-D5EC-1B8F407964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6744" y="2449173"/>
                <a:ext cx="11327811" cy="1339057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GB" b="1" noProof="0" dirty="0">
                    <a:solidFill>
                      <a:srgbClr val="C00000"/>
                    </a:solidFill>
                  </a:rPr>
                  <a:t>Step 5</a:t>
                </a:r>
                <a:r>
                  <a:rPr lang="en-GB" noProof="0" dirty="0"/>
                  <a:t>: </a:t>
                </a:r>
                <a:r>
                  <a:rPr lang="en-GB" dirty="0">
                    <a:solidFill>
                      <a:srgbClr val="000000"/>
                    </a:solidFill>
                  </a:rPr>
                  <a:t>use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</m:acc>
                  </m:oMath>
                </a14:m>
                <a:r>
                  <a:rPr lang="en-GB" b="1" dirty="0">
                    <a:solidFill>
                      <a:srgbClr val="000000"/>
                    </a:solidFill>
                  </a:rPr>
                  <a:t> </a:t>
                </a:r>
                <a:r>
                  <a:rPr lang="en-GB" dirty="0">
                    <a:solidFill>
                      <a:srgbClr val="000000"/>
                    </a:solidFill>
                  </a:rPr>
                  <a:t>as the reconstructed hidden layer and predict an output class using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GB" sz="2000" noProof="0" dirty="0"/>
              </a:p>
            </p:txBody>
          </p:sp>
        </mc:Choice>
        <mc:Fallback xmlns="">
          <p:sp>
            <p:nvSpPr>
              <p:cNvPr id="18" name="Content Placeholder 12">
                <a:extLst>
                  <a:ext uri="{FF2B5EF4-FFF2-40B4-BE49-F238E27FC236}">
                    <a16:creationId xmlns:a16="http://schemas.microsoft.com/office/drawing/2014/main" id="{AE4EDB86-A2BE-6356-D5EC-1B8F407964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6744" y="2449173"/>
                <a:ext cx="11327811" cy="1339057"/>
              </a:xfrm>
              <a:blipFill>
                <a:blip r:embed="rId3"/>
                <a:stretch>
                  <a:fillRect l="-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85E02-8DCD-E18D-18EA-E2D4F4A3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184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A125A3-F0F7-340F-03E2-B730481FFDA5}"/>
              </a:ext>
            </a:extLst>
          </p:cNvPr>
          <p:cNvSpPr txBox="1"/>
          <p:nvPr/>
        </p:nvSpPr>
        <p:spPr>
          <a:xfrm>
            <a:off x="604189" y="1822753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0D0CEB-ABFE-EBEA-B312-4364F0BD4852}"/>
              </a:ext>
            </a:extLst>
          </p:cNvPr>
          <p:cNvCxnSpPr>
            <a:cxnSpLocks/>
          </p:cNvCxnSpPr>
          <p:nvPr/>
        </p:nvCxnSpPr>
        <p:spPr>
          <a:xfrm>
            <a:off x="4969946" y="2275122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9" descr="Graphical user interface&#10;&#10;Description automatically generated">
            <a:extLst>
              <a:ext uri="{FF2B5EF4-FFF2-40B4-BE49-F238E27FC236}">
                <a16:creationId xmlns:a16="http://schemas.microsoft.com/office/drawing/2014/main" id="{ED8CA67B-470A-AE53-C995-0CF0C9BBD9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t="1" r="2917" b="1"/>
          <a:stretch/>
        </p:blipFill>
        <p:spPr>
          <a:xfrm>
            <a:off x="3241865" y="3265714"/>
            <a:ext cx="4515462" cy="306682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0079385-7BF3-3DAA-57A5-16EF65A1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 fontScale="90000"/>
          </a:bodyPr>
          <a:lstStyle/>
          <a:p>
            <a:r>
              <a:rPr lang="en-GB" noProof="0" dirty="0"/>
              <a:t>Completeness-aware concept extraction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658289-91AE-62A1-B480-647BB5AAB055}"/>
              </a:ext>
            </a:extLst>
          </p:cNvPr>
          <p:cNvSpPr txBox="1"/>
          <p:nvPr/>
        </p:nvSpPr>
        <p:spPr>
          <a:xfrm>
            <a:off x="604189" y="6372702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Yeh et al. "On completeness-aware concept-based explanations in deep neural networks." 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(2020).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E259D7-6B30-5496-A572-610DF05AE87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735578" y="5766692"/>
            <a:ext cx="852231" cy="85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97374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DFA9A-6654-F217-E00F-5646EBF4E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2">
            <a:extLst>
              <a:ext uri="{FF2B5EF4-FFF2-40B4-BE49-F238E27FC236}">
                <a16:creationId xmlns:a16="http://schemas.microsoft.com/office/drawing/2014/main" id="{A0F43E24-C76E-3CC7-82F9-AC7B5D126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744" y="2449173"/>
            <a:ext cx="11327811" cy="13390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noProof="0" dirty="0">
                <a:solidFill>
                  <a:srgbClr val="C00000"/>
                </a:solidFill>
              </a:rPr>
              <a:t>Step 6</a:t>
            </a:r>
            <a:r>
              <a:rPr lang="en-GB" noProof="0" dirty="0"/>
              <a:t>: maximise </a:t>
            </a:r>
            <a:r>
              <a:rPr lang="en-GB" sz="2000" noProof="0" dirty="0"/>
              <a:t>a “</a:t>
            </a:r>
            <a:r>
              <a:rPr lang="en-GB" sz="2000" i="1" noProof="0" dirty="0"/>
              <a:t>concept completeness score</a:t>
            </a:r>
            <a:r>
              <a:rPr lang="en-GB" sz="2000" noProof="0" dirty="0"/>
              <a:t>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C7613-3BC6-DC82-144A-AD6EC76D4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185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14DD2E-F6DC-A7B6-C1FB-BCD215EEC84A}"/>
              </a:ext>
            </a:extLst>
          </p:cNvPr>
          <p:cNvSpPr txBox="1"/>
          <p:nvPr/>
        </p:nvSpPr>
        <p:spPr>
          <a:xfrm>
            <a:off x="604189" y="1822753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985844-DD81-1F56-F96D-CB4BEACD0300}"/>
              </a:ext>
            </a:extLst>
          </p:cNvPr>
          <p:cNvCxnSpPr>
            <a:cxnSpLocks/>
          </p:cNvCxnSpPr>
          <p:nvPr/>
        </p:nvCxnSpPr>
        <p:spPr>
          <a:xfrm>
            <a:off x="4969946" y="2275122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1B1406-3371-E579-CBF5-38A1AFEB18CE}"/>
                  </a:ext>
                </a:extLst>
              </p:cNvPr>
              <p:cNvSpPr txBox="1"/>
              <p:nvPr/>
            </p:nvSpPr>
            <p:spPr>
              <a:xfrm>
                <a:off x="2209395" y="3513399"/>
                <a:ext cx="7436022" cy="1215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noProof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GB" sz="2000" b="0" i="1" noProof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en-GB" sz="20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000" b="1" i="1" noProof="0" smtClean="0">
                                  <a:solidFill>
                                    <a:srgbClr val="0070C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1" i="1" noProof="0" smtClean="0">
                                  <a:solidFill>
                                    <a:srgbClr val="0070C1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b>
                              <m:r>
                                <a:rPr lang="en-GB" sz="2000" b="1" i="1" noProof="0" smtClean="0">
                                  <a:solidFill>
                                    <a:srgbClr val="0070C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GB" sz="2000" b="0" i="1" noProof="0" smtClean="0">
                              <a:solidFill>
                                <a:srgbClr val="0070C1"/>
                              </a:solidFill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GB" sz="2000" b="1" i="1" noProof="0" smtClean="0">
                                  <a:solidFill>
                                    <a:srgbClr val="0070C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1" i="1" noProof="0" smtClean="0">
                                  <a:solidFill>
                                    <a:srgbClr val="0070C1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b>
                              <m:r>
                                <a:rPr lang="en-GB" sz="2000" b="1" i="1" noProof="0" smtClean="0">
                                  <a:solidFill>
                                    <a:srgbClr val="0070C1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sub>
                          </m:sSub>
                        </m:e>
                      </m:d>
                      <m:r>
                        <a:rPr lang="en-GB" sz="20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b="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limLow>
                            <m:limLowPr>
                              <m:ctrlP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 sz="2000" b="0" i="0" noProof="0" smtClean="0">
                                  <a:latin typeface="Cambria Math" panose="02040503050406030204" pitchFamily="18" charset="0"/>
                                </a:rPr>
                                <m:t>sup</m:t>
                              </m:r>
                            </m:e>
                            <m:lim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lim>
                          </m:limLow>
                          <m:r>
                            <a:rPr lang="en-GB" sz="2000" b="0" i="1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  <m:t>ℙ</m:t>
                              </m:r>
                            </m:e>
                            <m:sub>
                              <m:r>
                                <a:rPr lang="en-GB" sz="2000" b="1" i="1" noProof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unc>
                                <m:funcPr>
                                  <m:ctrlPr>
                                    <a:rPr lang="en-GB" sz="20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GB" sz="2000" b="0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2000" b="0" i="0" noProof="0" smtClean="0">
                                          <a:latin typeface="Cambria Math" panose="02040503050406030204" pitchFamily="18" charset="0"/>
                                        </a:rPr>
                                        <m:t>argmax</m:t>
                                      </m:r>
                                    </m:e>
                                    <m:lim>
                                      <m:sSup>
                                        <m:sSupPr>
                                          <m:ctrlPr>
                                            <a:rPr lang="en-GB" sz="2000" b="0" i="1" noProof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sz="2000" b="0" i="1" noProof="0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lang="en-GB" sz="2000" b="0" i="1" noProof="0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lim>
                                  </m:limLow>
                                </m:fName>
                                <m:e>
                                  <m:sSub>
                                    <m:sSubPr>
                                      <m:ctrlPr>
                                        <a:rPr lang="en-GB" sz="2000" b="0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000" b="0" i="1" noProof="0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GB" sz="2000" b="0" i="1" noProof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sz="2000" b="0" i="1" noProof="0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lang="en-GB" sz="2000" b="0" i="1" noProof="0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sz="2000" b="0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000" b="0" i="1" noProof="0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GB" sz="2000" b="0" i="1" noProof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2000" b="1" i="1" noProof="0" smtClean="0">
                                              <a:solidFill>
                                                <a:srgbClr val="0070C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𝑪</m:t>
                                          </m:r>
                                          <m:r>
                                            <a:rPr lang="en-GB" sz="2000" b="0" i="1" noProof="0" smtClean="0">
                                              <a:solidFill>
                                                <a:srgbClr val="0070C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GB" sz="2000" b="0" i="1" noProof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  <m:d>
                                            <m:dPr>
                                              <m:ctrlPr>
                                                <a:rPr lang="en-GB" sz="2000" b="0" i="1" noProof="0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2000" b="0" i="1" noProof="0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</m:e>
                          </m:d>
                          <m:r>
                            <a:rPr lang="en-GB" sz="2000" b="0" i="1" noProof="0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sSub>
                            <m:sSubPr>
                              <m:ctrlP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  <m:t>ℙ</m:t>
                              </m:r>
                            </m:e>
                            <m:sub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000" b="1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unc>
                                <m:funcPr>
                                  <m:ctrlPr>
                                    <a:rPr lang="en-GB" sz="20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GB" sz="2000" b="0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2000" b="0" i="0" noProof="0" smtClean="0">
                                          <a:latin typeface="Cambria Math" panose="02040503050406030204" pitchFamily="18" charset="0"/>
                                        </a:rPr>
                                        <m:t>argmax</m:t>
                                      </m:r>
                                    </m:e>
                                    <m:lim>
                                      <m:sSup>
                                        <m:sSupPr>
                                          <m:ctrlPr>
                                            <a:rPr lang="en-GB" sz="2000" b="0" i="1" noProof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sz="2000" b="0" i="1" noProof="0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lang="en-GB" sz="2000" b="0" i="1" noProof="0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lim>
                                  </m:limLow>
                                </m:fName>
                                <m:e>
                                  <m:sSub>
                                    <m:sSubPr>
                                      <m:ctrlPr>
                                        <a:rPr lang="en-GB" sz="2000" b="0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000" b="0" i="1" noProof="0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GB" sz="2000" b="0" i="1" noProof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sz="2000" b="0" i="1" noProof="0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lang="en-GB" sz="2000" b="0" i="1" noProof="0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sz="2000" b="0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000" b="1" i="1" noProof="0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GB" sz="2000" b="0" i="1" noProof="0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sSub>
                            <m:sSubPr>
                              <m:ctrlP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sz="2000" b="0" i="1" noProof="0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000" noProof="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1B1406-3371-E579-CBF5-38A1AFEB1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395" y="3513399"/>
                <a:ext cx="7436022" cy="12157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83C6457-80B1-5AE3-F730-A448B7E98979}"/>
              </a:ext>
            </a:extLst>
          </p:cNvPr>
          <p:cNvSpPr/>
          <p:nvPr/>
        </p:nvSpPr>
        <p:spPr>
          <a:xfrm>
            <a:off x="4125967" y="3513400"/>
            <a:ext cx="5332164" cy="622764"/>
          </a:xfrm>
          <a:prstGeom prst="roundRect">
            <a:avLst/>
          </a:prstGeom>
          <a:solidFill>
            <a:schemeClr val="accent6">
              <a:alpha val="1985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7087D9B-1261-30F9-2AB5-1803B234D09A}"/>
              </a:ext>
            </a:extLst>
          </p:cNvPr>
          <p:cNvSpPr/>
          <p:nvPr/>
        </p:nvSpPr>
        <p:spPr>
          <a:xfrm>
            <a:off x="4857207" y="4204050"/>
            <a:ext cx="3859862" cy="525131"/>
          </a:xfrm>
          <a:prstGeom prst="roundRect">
            <a:avLst/>
          </a:prstGeom>
          <a:solidFill>
            <a:schemeClr val="accent4">
              <a:alpha val="1985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C4C6BB-6BCD-4B8B-AB34-5BD0C2588BE3}"/>
              </a:ext>
            </a:extLst>
          </p:cNvPr>
          <p:cNvSpPr txBox="1"/>
          <p:nvPr/>
        </p:nvSpPr>
        <p:spPr>
          <a:xfrm>
            <a:off x="3989859" y="3017791"/>
            <a:ext cx="5594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</a:rPr>
              <a:t>DNN’s accuracy via concept projection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E13879-DAA8-851F-1082-BD69D4E66D8B}"/>
              </a:ext>
            </a:extLst>
          </p:cNvPr>
          <p:cNvSpPr txBox="1"/>
          <p:nvPr/>
        </p:nvSpPr>
        <p:spPr>
          <a:xfrm>
            <a:off x="3989859" y="4702853"/>
            <a:ext cx="5594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/>
                </a:solidFill>
              </a:rPr>
              <a:t>Original DNN’s accuracy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7">
                <a:extLst>
                  <a:ext uri="{FF2B5EF4-FFF2-40B4-BE49-F238E27FC236}">
                    <a16:creationId xmlns:a16="http://schemas.microsoft.com/office/drawing/2014/main" id="{6BA48478-386B-C050-DDC6-19EE1EFA91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2371" y="5398424"/>
                <a:ext cx="9319532" cy="7365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SzPct val="75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SzPct val="75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SzPct val="75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SzPct val="7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SzPct val="7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>
                  <a:buClr>
                    <a:srgbClr val="000000"/>
                  </a:buClr>
                  <a:buNone/>
                  <a:defRPr/>
                </a:pPr>
                <a:r>
                  <a:rPr kumimoji="0" lang="en-GB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randview Display"/>
                  </a:rPr>
                  <a:t>Score is 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∼1</m:t>
                    </m:r>
                  </m:oMath>
                </a14:m>
                <a:r>
                  <a:rPr kumimoji="0" lang="en-GB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randview Display"/>
                  </a:rPr>
                  <a:t> </a:t>
                </a:r>
                <a:r>
                  <a:rPr kumimoji="0" lang="en-GB" b="1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randview Display"/>
                  </a:rPr>
                  <a:t>if and only if</a:t>
                </a:r>
                <a:r>
                  <a:rPr kumimoji="0" lang="en-GB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</a:rPr>
                  <a:t> the projection in the </a:t>
                </a:r>
                <a:r>
                  <a:rPr kumimoji="0" lang="en-GB" b="1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randview Display"/>
                  </a:rPr>
                  <a:t>concept space</a:t>
                </a:r>
                <a:r>
                  <a:rPr kumimoji="0" lang="en-GB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randview Display"/>
                  </a:rPr>
                  <a:t> preserves all the information needed 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</a:rPr>
                  <a:t>to predict </a:t>
                </a:r>
                <a14:m>
                  <m:oMath xmlns:m="http://schemas.openxmlformats.org/officeDocument/2006/math">
                    <m:r>
                      <a:rPr kumimoji="0" lang="en-US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kumimoji="0" lang="en-GB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</a:rPr>
                  <a:t>!</a:t>
                </a:r>
              </a:p>
            </p:txBody>
          </p:sp>
        </mc:Choice>
        <mc:Fallback xmlns="">
          <p:sp>
            <p:nvSpPr>
              <p:cNvPr id="22" name="Content Placeholder 7">
                <a:extLst>
                  <a:ext uri="{FF2B5EF4-FFF2-40B4-BE49-F238E27FC236}">
                    <a16:creationId xmlns:a16="http://schemas.microsoft.com/office/drawing/2014/main" id="{6BA48478-386B-C050-DDC6-19EE1EFA9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71" y="5398424"/>
                <a:ext cx="9319532" cy="736578"/>
              </a:xfrm>
              <a:prstGeom prst="rect">
                <a:avLst/>
              </a:prstGeom>
              <a:blipFill>
                <a:blip r:embed="rId4"/>
                <a:stretch>
                  <a:fillRect l="-680" b="-22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itle 1">
            <a:extLst>
              <a:ext uri="{FF2B5EF4-FFF2-40B4-BE49-F238E27FC236}">
                <a16:creationId xmlns:a16="http://schemas.microsoft.com/office/drawing/2014/main" id="{93E63E53-8FEA-A4DC-A500-FFF8BC2A6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 fontScale="90000"/>
          </a:bodyPr>
          <a:lstStyle/>
          <a:p>
            <a:r>
              <a:rPr lang="en-GB" noProof="0" dirty="0"/>
              <a:t>Completeness-aware concept extraction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B4766A-699C-D9C1-8B89-B79C81DE4092}"/>
              </a:ext>
            </a:extLst>
          </p:cNvPr>
          <p:cNvSpPr txBox="1"/>
          <p:nvPr/>
        </p:nvSpPr>
        <p:spPr>
          <a:xfrm>
            <a:off x="604189" y="6372702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Yeh et al. "On completeness-aware concept-based explanations in deep neural networks." 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(2020).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74C709-1035-7F0B-3A88-B15C737C8A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735578" y="5766692"/>
            <a:ext cx="852231" cy="85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97161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4982D-7312-832B-2B61-A9AD7575B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8CC6B-C012-B6B8-2E64-725048788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186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887C7-15D7-8DC0-90D1-D853D9659C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94"/>
          <a:stretch/>
        </p:blipFill>
        <p:spPr>
          <a:xfrm>
            <a:off x="2629701" y="4378800"/>
            <a:ext cx="5331663" cy="1022147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6CDBB03-47AF-5402-CFA0-0710129112BC}"/>
              </a:ext>
            </a:extLst>
          </p:cNvPr>
          <p:cNvSpPr txBox="1">
            <a:spLocks/>
          </p:cNvSpPr>
          <p:nvPr/>
        </p:nvSpPr>
        <p:spPr>
          <a:xfrm>
            <a:off x="656745" y="1794753"/>
            <a:ext cx="10620855" cy="384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noProof="0" dirty="0"/>
              <a:t>CCE further encourages discovered concepts to be: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GB" sz="2400" b="1" noProof="0" dirty="0">
                <a:solidFill>
                  <a:srgbClr val="C00000"/>
                </a:solidFill>
              </a:rPr>
              <a:t>Coherent</a:t>
            </a:r>
            <a:r>
              <a:rPr lang="en-GB" sz="2400" noProof="0" dirty="0"/>
              <a:t>: similar samples should remain close in concept-space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GB" sz="2400" b="1" noProof="0" dirty="0">
                <a:solidFill>
                  <a:srgbClr val="C00000"/>
                </a:solidFill>
              </a:rPr>
              <a:t>Diverse</a:t>
            </a:r>
            <a:r>
              <a:rPr lang="en-GB" sz="2400" noProof="0" dirty="0"/>
              <a:t>: concept vectors should be as distinct from each other as possible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en-GB" sz="2400" noProof="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58B1FD2-61BA-2203-2934-E0291E6CC805}"/>
              </a:ext>
            </a:extLst>
          </p:cNvPr>
          <p:cNvSpPr/>
          <p:nvPr/>
        </p:nvSpPr>
        <p:spPr>
          <a:xfrm>
            <a:off x="3787469" y="4431826"/>
            <a:ext cx="2489763" cy="820062"/>
          </a:xfrm>
          <a:prstGeom prst="roundRect">
            <a:avLst/>
          </a:prstGeom>
          <a:solidFill>
            <a:schemeClr val="accent6">
              <a:alpha val="1985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C7414C3-B30D-0E85-CDFB-B02F88944569}"/>
              </a:ext>
            </a:extLst>
          </p:cNvPr>
          <p:cNvSpPr/>
          <p:nvPr/>
        </p:nvSpPr>
        <p:spPr>
          <a:xfrm>
            <a:off x="6716482" y="4431826"/>
            <a:ext cx="1244882" cy="820062"/>
          </a:xfrm>
          <a:prstGeom prst="roundRect">
            <a:avLst/>
          </a:prstGeom>
          <a:solidFill>
            <a:schemeClr val="accent4">
              <a:alpha val="1985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3CB19F-58A8-3D4B-E042-EE947EE78A1A}"/>
              </a:ext>
            </a:extLst>
          </p:cNvPr>
          <p:cNvSpPr txBox="1"/>
          <p:nvPr/>
        </p:nvSpPr>
        <p:spPr>
          <a:xfrm>
            <a:off x="4148598" y="3929332"/>
            <a:ext cx="1767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</a:rPr>
              <a:t>Coherency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99EBD2-9F80-DF64-69F5-60CC213786FC}"/>
              </a:ext>
            </a:extLst>
          </p:cNvPr>
          <p:cNvSpPr txBox="1"/>
          <p:nvPr/>
        </p:nvSpPr>
        <p:spPr>
          <a:xfrm>
            <a:off x="6455171" y="3929332"/>
            <a:ext cx="1767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/>
                </a:solidFill>
              </a:rPr>
              <a:t>Diversity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EE921C1-26EE-B46A-EF9B-793504E5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 fontScale="90000"/>
          </a:bodyPr>
          <a:lstStyle/>
          <a:p>
            <a:r>
              <a:rPr lang="en-GB" noProof="0" dirty="0"/>
              <a:t>Completeness-aware concept extraction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5F31E8-0ED0-F210-3787-799C5B58F4A0}"/>
              </a:ext>
            </a:extLst>
          </p:cNvPr>
          <p:cNvSpPr txBox="1"/>
          <p:nvPr/>
        </p:nvSpPr>
        <p:spPr>
          <a:xfrm>
            <a:off x="604189" y="6372702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Yeh et al. "On completeness-aware concept-based explanations in deep neural networks." 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(2020).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0E7D5D-D8F0-C1A1-5228-8DC571EA73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735578" y="5766692"/>
            <a:ext cx="852231" cy="85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34116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265CC-5B25-4249-DC10-8B1007AA9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187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EC82E1A-F3F9-A969-C758-444EDBD22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745" y="1729750"/>
            <a:ext cx="10620855" cy="3848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noProof="0" dirty="0"/>
              <a:t>And it can be applied to different data modalities!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3E0A70-3516-59E5-B9E2-6CF8A1634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880" y="4102838"/>
            <a:ext cx="6578209" cy="2228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E197D1-530D-2FC6-9C55-F0F7D0125B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8787"/>
          <a:stretch/>
        </p:blipFill>
        <p:spPr>
          <a:xfrm>
            <a:off x="2642750" y="2411761"/>
            <a:ext cx="6906498" cy="1586494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0FCD9F1-C907-94B2-4150-B51E81CF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 fontScale="90000"/>
          </a:bodyPr>
          <a:lstStyle/>
          <a:p>
            <a:r>
              <a:rPr lang="en-GB" noProof="0" dirty="0"/>
              <a:t>Completeness-aware concept extraction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F8CDF5-4267-D291-D1DD-5EF44FC207C5}"/>
              </a:ext>
            </a:extLst>
          </p:cNvPr>
          <p:cNvSpPr txBox="1"/>
          <p:nvPr/>
        </p:nvSpPr>
        <p:spPr>
          <a:xfrm>
            <a:off x="604189" y="6372702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Yeh et al. "On completeness-aware concept-based explanations in deep neural networks." 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(2020).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41EA73-0234-4E63-757E-01F926029F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735578" y="5766692"/>
            <a:ext cx="852231" cy="85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91569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F4457-0795-3606-8F84-4F349F0F1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188</a:t>
            </a:fld>
            <a:endParaRPr lang="en-US"/>
          </a:p>
        </p:txBody>
      </p:sp>
      <p:pic>
        <p:nvPicPr>
          <p:cNvPr id="2050" name="Picture 2" descr="You may be a Ghost! - by Inem Udodiong">
            <a:extLst>
              <a:ext uri="{FF2B5EF4-FFF2-40B4-BE49-F238E27FC236}">
                <a16:creationId xmlns:a16="http://schemas.microsoft.com/office/drawing/2014/main" id="{7594DD67-6A78-E4D3-1283-3066A352D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880" y="3555806"/>
            <a:ext cx="4233228" cy="330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1BEF3C-5F9B-FE2E-16A2-E59C73FA9F42}"/>
              </a:ext>
            </a:extLst>
          </p:cNvPr>
          <p:cNvSpPr txBox="1"/>
          <p:nvPr/>
        </p:nvSpPr>
        <p:spPr>
          <a:xfrm>
            <a:off x="6482563" y="2239633"/>
            <a:ext cx="4283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What about CBMs family?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FB1AF9-0F26-067A-CBA9-DD3933CC95BE}"/>
              </a:ext>
            </a:extLst>
          </p:cNvPr>
          <p:cNvSpPr txBox="1"/>
          <p:nvPr/>
        </p:nvSpPr>
        <p:spPr>
          <a:xfrm>
            <a:off x="460512" y="2239633"/>
            <a:ext cx="5641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We took care of T-CAV &amp; friends…</a:t>
            </a:r>
          </a:p>
        </p:txBody>
      </p:sp>
      <p:pic>
        <p:nvPicPr>
          <p:cNvPr id="2052" name="Picture 4" descr="What to do with a clingy toddler? Preempt his demands with loads of  connection.">
            <a:extLst>
              <a:ext uri="{FF2B5EF4-FFF2-40B4-BE49-F238E27FC236}">
                <a16:creationId xmlns:a16="http://schemas.microsoft.com/office/drawing/2014/main" id="{3DD46E6A-1136-7516-FE97-A352216C9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973" y="3522688"/>
            <a:ext cx="2920683" cy="317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D62E8B7-5C27-A505-2141-FE4A27EA4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Remember concept bottlenecks?</a:t>
            </a:r>
          </a:p>
        </p:txBody>
      </p:sp>
    </p:spTree>
    <p:extLst>
      <p:ext uri="{BB962C8B-B14F-4D97-AF65-F5344CB8AC3E}">
        <p14:creationId xmlns:p14="http://schemas.microsoft.com/office/powerpoint/2010/main" val="1407378824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25D56DB-342A-C355-706A-8A148B0B8436}"/>
              </a:ext>
            </a:extLst>
          </p:cNvPr>
          <p:cNvSpPr txBox="1"/>
          <p:nvPr/>
        </p:nvSpPr>
        <p:spPr>
          <a:xfrm>
            <a:off x="604190" y="2554314"/>
            <a:ext cx="882401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noProof="0" dirty="0"/>
              <a:t>CBMs &amp; co </a:t>
            </a:r>
            <a:r>
              <a:rPr lang="en-GB" sz="2000" b="1" noProof="0" dirty="0">
                <a:solidFill>
                  <a:schemeClr val="accent2">
                    <a:lumMod val="75000"/>
                  </a:schemeClr>
                </a:solidFill>
              </a:rPr>
              <a:t>require some known concepts</a:t>
            </a:r>
            <a:r>
              <a:rPr lang="en-GB" sz="2000" b="1" noProof="0" dirty="0"/>
              <a:t>,</a:t>
            </a:r>
            <a:r>
              <a:rPr lang="en-GB" sz="2000" b="1" noProof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2000" noProof="0" dirty="0"/>
              <a:t>or we have no bottleneck at all!</a:t>
            </a:r>
          </a:p>
          <a:p>
            <a:endParaRPr lang="en-GB" sz="2000" noProof="0" dirty="0"/>
          </a:p>
          <a:p>
            <a:endParaRPr lang="en-GB" sz="2000" noProof="0" dirty="0"/>
          </a:p>
          <a:p>
            <a:endParaRPr lang="en-GB" sz="2000" noProof="0" dirty="0"/>
          </a:p>
          <a:p>
            <a:endParaRPr lang="en-GB" sz="2000" noProof="0" dirty="0"/>
          </a:p>
          <a:p>
            <a:endParaRPr lang="en-GB" sz="2000" noProof="0" dirty="0"/>
          </a:p>
          <a:p>
            <a:endParaRPr lang="en-GB" sz="2000" noProof="0" dirty="0"/>
          </a:p>
          <a:p>
            <a:endParaRPr lang="en-GB" sz="2000" noProof="0" dirty="0"/>
          </a:p>
          <a:p>
            <a:endParaRPr lang="en-GB" sz="2000" noProof="0" dirty="0"/>
          </a:p>
          <a:p>
            <a:r>
              <a:rPr lang="en-GB" sz="2000" noProof="0" dirty="0"/>
              <a:t>And post-hoc CBMs still </a:t>
            </a:r>
            <a:r>
              <a:rPr lang="en-GB" sz="2000" b="1" noProof="0" dirty="0">
                <a:solidFill>
                  <a:srgbClr val="C00000"/>
                </a:solidFill>
              </a:rPr>
              <a:t>require one to know which concepts are potentially useful for a downstream task</a:t>
            </a:r>
            <a:r>
              <a:rPr lang="en-GB" sz="2000" noProof="0" dirty="0"/>
              <a:t>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02C2D-8B48-FBBE-AD0B-056BAE80B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189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E57F89-798C-032F-75E6-7960F1C3D8E8}"/>
              </a:ext>
            </a:extLst>
          </p:cNvPr>
          <p:cNvSpPr txBox="1"/>
          <p:nvPr/>
        </p:nvSpPr>
        <p:spPr>
          <a:xfrm>
            <a:off x="604189" y="6297553"/>
            <a:ext cx="10983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000" noProof="0" dirty="0">
                <a:solidFill>
                  <a:schemeClr val="bg1">
                    <a:lumMod val="65000"/>
                  </a:schemeClr>
                </a:solidFill>
                <a:latin typeface="Grandview Display"/>
              </a:rPr>
              <a:t>[1] </a:t>
            </a:r>
            <a:r>
              <a:rPr lang="en-GB" sz="1000" noProof="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Oikarinen et al. "Label-Free Concept Bottleneck Models." ICLR (2023).</a:t>
            </a:r>
            <a:endParaRPr lang="en-GB" sz="1000" noProof="0" dirty="0">
              <a:solidFill>
                <a:schemeClr val="bg1">
                  <a:lumMod val="65000"/>
                </a:schemeClr>
              </a:solidFill>
              <a:latin typeface="Grandview Display"/>
            </a:endParaRPr>
          </a:p>
          <a:p>
            <a:pPr>
              <a:defRPr/>
            </a:pP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</a:rPr>
              <a:t>[2] 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Yang et al. "Language in a bottle: Language model guided concept bottlenecks for interpretable image classification." CVPR (2023).</a:t>
            </a:r>
            <a:endParaRPr lang="en-GB" sz="1000" noProof="0" dirty="0">
              <a:solidFill>
                <a:schemeClr val="bg1">
                  <a:lumMod val="65000"/>
                </a:schemeClr>
              </a:solidFill>
              <a:latin typeface="Grandview Display"/>
            </a:endParaRPr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5184024-EA31-6129-B1E5-215C9539B4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4002799" y="3256476"/>
            <a:ext cx="4097672" cy="1715591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68F26DF-3B9D-D8CD-D354-4ECF059B7D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627" r="42689"/>
          <a:stretch/>
        </p:blipFill>
        <p:spPr>
          <a:xfrm>
            <a:off x="5831459" y="3253777"/>
            <a:ext cx="519764" cy="1715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D7057C-926C-901B-70AF-9D6C18C337D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929131" y="4997989"/>
            <a:ext cx="902702" cy="9027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55E43B-A740-7E27-FA29-8B3EFDCCCCC5}"/>
              </a:ext>
            </a:extLst>
          </p:cNvPr>
          <p:cNvSpPr txBox="1"/>
          <p:nvPr/>
        </p:nvSpPr>
        <p:spPr>
          <a:xfrm>
            <a:off x="604189" y="1839670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>
                <a:solidFill>
                  <a:schemeClr val="accent2">
                    <a:lumMod val="75000"/>
                  </a:schemeClr>
                </a:solidFill>
              </a:rPr>
              <a:t>Limitation Being Addressed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CAE9C34-9378-BEDC-082E-03B7E0E40B65}"/>
              </a:ext>
            </a:extLst>
          </p:cNvPr>
          <p:cNvCxnSpPr>
            <a:cxnSpLocks/>
          </p:cNvCxnSpPr>
          <p:nvPr/>
        </p:nvCxnSpPr>
        <p:spPr>
          <a:xfrm>
            <a:off x="4969946" y="229203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FBA8F7A6-F521-A436-B9A1-CAEB731CA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Label-free concept bottlenecks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587072-6F2B-CE61-E7C2-A1A649FACDBE}"/>
              </a:ext>
            </a:extLst>
          </p:cNvPr>
          <p:cNvSpPr txBox="1"/>
          <p:nvPr/>
        </p:nvSpPr>
        <p:spPr>
          <a:xfrm>
            <a:off x="10043691" y="5906540"/>
            <a:ext cx="673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ICLR23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119310-2E7B-708B-87AB-85B2CFD97B8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946393" y="5001409"/>
            <a:ext cx="902702" cy="9027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BDAFBB-7F17-3FCE-8EA6-655F874E5AF8}"/>
              </a:ext>
            </a:extLst>
          </p:cNvPr>
          <p:cNvSpPr txBox="1"/>
          <p:nvPr/>
        </p:nvSpPr>
        <p:spPr>
          <a:xfrm>
            <a:off x="11032901" y="5909960"/>
            <a:ext cx="72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CVPR23</a:t>
            </a:r>
          </a:p>
        </p:txBody>
      </p:sp>
    </p:spTree>
    <p:extLst>
      <p:ext uri="{BB962C8B-B14F-4D97-AF65-F5344CB8AC3E}">
        <p14:creationId xmlns:p14="http://schemas.microsoft.com/office/powerpoint/2010/main" val="1620461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E8692-65D9-6D14-4584-66F92026B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15F4F-5625-FA4F-F2D7-16E400723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A Swiss army knife for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FC7ED-C2D8-497A-60A5-68CD2A680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700" b="1" noProof="0" dirty="0">
                <a:solidFill>
                  <a:srgbClr val="C00000"/>
                </a:solidFill>
              </a:rPr>
              <a:t>Artificial Intelligence (AI) </a:t>
            </a:r>
            <a:r>
              <a:rPr lang="en-GB" sz="2700" noProof="0" dirty="0"/>
              <a:t>has experienced </a:t>
            </a:r>
            <a:r>
              <a:rPr lang="en-GB" sz="2700" b="1" noProof="0" dirty="0">
                <a:solidFill>
                  <a:srgbClr val="C00000"/>
                </a:solidFill>
              </a:rPr>
              <a:t>a boom </a:t>
            </a:r>
            <a:r>
              <a:rPr lang="en-GB" sz="2700" noProof="0" dirty="0"/>
              <a:t>in the last decade driven by so-called </a:t>
            </a:r>
            <a:r>
              <a:rPr lang="en-GB" sz="2700" b="1" noProof="0" dirty="0">
                <a:solidFill>
                  <a:srgbClr val="C00000"/>
                </a:solidFill>
              </a:rPr>
              <a:t>Deep Neural Networks (DNNs)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04BA98-CB36-E2A2-45B4-A4B0D6C6577C}"/>
              </a:ext>
            </a:extLst>
          </p:cNvPr>
          <p:cNvSpPr txBox="1"/>
          <p:nvPr/>
        </p:nvSpPr>
        <p:spPr>
          <a:xfrm>
            <a:off x="647998" y="6414567"/>
            <a:ext cx="10620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[1] Image adapted from Deep Learning Courses at “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GB" sz="1200" dirty="0" err="1">
                <a:solidFill>
                  <a:schemeClr val="bg1">
                    <a:lumMod val="6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deeplearningcourses.com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/c/deep-reinforcement-learning-in-python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C6FC233-CDAA-0624-0332-227571282DB9}"/>
                  </a:ext>
                </a:extLst>
              </p:cNvPr>
              <p:cNvSpPr txBox="1"/>
              <p:nvPr/>
            </p:nvSpPr>
            <p:spPr>
              <a:xfrm>
                <a:off x="1282097" y="5855410"/>
                <a:ext cx="93526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</a:rPr>
                  <a:t>Goal</a:t>
                </a:r>
                <a:r>
                  <a:rPr lang="en-US" sz="2400" b="1" dirty="0"/>
                  <a:t>: </a:t>
                </a:r>
                <a:r>
                  <a:rPr lang="en-US" sz="2400" dirty="0"/>
                  <a:t>learn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 ⋯</m:t>
                        </m:r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2400" b="1" dirty="0"/>
                  <a:t> </a:t>
                </a:r>
                <a:r>
                  <a:rPr lang="en-GB" sz="2400" dirty="0" err="1"/>
                  <a:t>s.t.</a:t>
                </a:r>
                <a:r>
                  <a:rPr lang="en-GB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∘⋯∘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∘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C6FC233-CDAA-0624-0332-227571282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097" y="5855410"/>
                <a:ext cx="9352657" cy="461665"/>
              </a:xfrm>
              <a:prstGeom prst="rect">
                <a:avLst/>
              </a:prstGeom>
              <a:blipFill>
                <a:blip r:embed="rId4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668B1AE7-F789-99D9-9227-4A8BB336F4C7}"/>
              </a:ext>
            </a:extLst>
          </p:cNvPr>
          <p:cNvGrpSpPr/>
          <p:nvPr/>
        </p:nvGrpSpPr>
        <p:grpSpPr>
          <a:xfrm>
            <a:off x="3413487" y="2680978"/>
            <a:ext cx="5098622" cy="3063874"/>
            <a:chOff x="3413487" y="2782579"/>
            <a:chExt cx="5098622" cy="306387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0C6DE26-E337-A1A4-D99F-A7875B198AA0}"/>
                </a:ext>
              </a:extLst>
            </p:cNvPr>
            <p:cNvGrpSpPr/>
            <p:nvPr/>
          </p:nvGrpSpPr>
          <p:grpSpPr>
            <a:xfrm>
              <a:off x="3417861" y="2782579"/>
              <a:ext cx="5094248" cy="3063874"/>
              <a:chOff x="1286322" y="2903688"/>
              <a:chExt cx="5094248" cy="3063874"/>
            </a:xfrm>
          </p:grpSpPr>
          <p:pic>
            <p:nvPicPr>
              <p:cNvPr id="14" name="Picture 2" descr="Visualizing Artificial Neural Networks (ANNs) with just One Line of Code |  by Adesh Shah | Towards Data Science | Medium">
                <a:extLst>
                  <a:ext uri="{FF2B5EF4-FFF2-40B4-BE49-F238E27FC236}">
                    <a16:creationId xmlns:a16="http://schemas.microsoft.com/office/drawing/2014/main" id="{901D94C2-0577-8C58-9B42-E602A0BDE5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6322" y="2911014"/>
                <a:ext cx="5094248" cy="3056548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041679C0-31AA-A477-EB81-C1C22BF12C29}"/>
                      </a:ext>
                    </a:extLst>
                  </p:cNvPr>
                  <p:cNvSpPr txBox="1"/>
                  <p:nvPr/>
                </p:nvSpPr>
                <p:spPr>
                  <a:xfrm>
                    <a:off x="3552092" y="2903688"/>
                    <a:ext cx="80701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oMath>
                      </m:oMathPara>
                    </a14:m>
                    <a:endParaRPr lang="en-GB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041679C0-31AA-A477-EB81-C1C22BF12C2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52092" y="2903688"/>
                    <a:ext cx="807016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7F2A1BD7-0AD1-D6C1-886E-BC1ADDDF0D1B}"/>
                      </a:ext>
                    </a:extLst>
                  </p:cNvPr>
                  <p:cNvSpPr txBox="1"/>
                  <p:nvPr/>
                </p:nvSpPr>
                <p:spPr>
                  <a:xfrm>
                    <a:off x="1602943" y="3273020"/>
                    <a:ext cx="37760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oMath>
                      </m:oMathPara>
                    </a14:m>
                    <a:endParaRPr lang="en-GB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7F2A1BD7-0AD1-D6C1-886E-BC1ADDDF0D1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02943" y="3273020"/>
                    <a:ext cx="377603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DEDCF7FB-32EF-A48A-78D6-2FB853BB9637}"/>
                      </a:ext>
                    </a:extLst>
                  </p:cNvPr>
                  <p:cNvSpPr txBox="1"/>
                  <p:nvPr/>
                </p:nvSpPr>
                <p:spPr>
                  <a:xfrm>
                    <a:off x="4489378" y="3413093"/>
                    <a:ext cx="90954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GB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DEDCF7FB-32EF-A48A-78D6-2FB853BB963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89378" y="3413093"/>
                    <a:ext cx="909544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7096FC6F-C0D1-3BAF-67B5-FE3C93163CF0}"/>
                      </a:ext>
                    </a:extLst>
                  </p:cNvPr>
                  <p:cNvSpPr txBox="1"/>
                  <p:nvPr/>
                </p:nvSpPr>
                <p:spPr>
                  <a:xfrm>
                    <a:off x="3106942" y="5193933"/>
                    <a:ext cx="53816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7096FC6F-C0D1-3BAF-67B5-FE3C93163CF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06942" y="5193933"/>
                    <a:ext cx="538161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898C9517-6223-FCBE-8269-AF23B12DEE82}"/>
                      </a:ext>
                    </a:extLst>
                  </p:cNvPr>
                  <p:cNvSpPr txBox="1"/>
                  <p:nvPr/>
                </p:nvSpPr>
                <p:spPr>
                  <a:xfrm>
                    <a:off x="4262665" y="5160418"/>
                    <a:ext cx="54348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898C9517-6223-FCBE-8269-AF23B12DEE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62665" y="5160418"/>
                    <a:ext cx="543482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3905FF4-EFB4-2845-D39D-C6A826BB5EBB}"/>
                    </a:ext>
                  </a:extLst>
                </p:cNvPr>
                <p:cNvSpPr txBox="1"/>
                <p:nvPr/>
              </p:nvSpPr>
              <p:spPr>
                <a:xfrm>
                  <a:off x="7887120" y="3897599"/>
                  <a:ext cx="38504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acc>
                      </m:oMath>
                    </m:oMathPara>
                  </a14:m>
                  <a:endParaRPr lang="en-GB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3905FF4-EFB4-2845-D39D-C6A826BB5E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7120" y="3897599"/>
                  <a:ext cx="385041" cy="369332"/>
                </a:xfrm>
                <a:prstGeom prst="rect">
                  <a:avLst/>
                </a:prstGeom>
                <a:blipFill>
                  <a:blip r:embed="rId11"/>
                  <a:stretch>
                    <a:fillRect t="-6667" r="-6349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B26FD130-7B83-8DFD-6226-00AF8E265401}"/>
                    </a:ext>
                  </a:extLst>
                </p:cNvPr>
                <p:cNvSpPr txBox="1"/>
                <p:nvPr/>
              </p:nvSpPr>
              <p:spPr>
                <a:xfrm>
                  <a:off x="3413487" y="5484977"/>
                  <a:ext cx="5098621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𝑾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B26FD130-7B83-8DFD-6226-00AF8E2654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3487" y="5484977"/>
                  <a:ext cx="5098621" cy="307777"/>
                </a:xfrm>
                <a:prstGeom prst="rect">
                  <a:avLst/>
                </a:prstGeom>
                <a:blipFill>
                  <a:blip r:embed="rId12"/>
                  <a:stretch>
                    <a:fillRect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D530550-D286-78BE-29EE-53F774DDE00F}"/>
                    </a:ext>
                  </a:extLst>
                </p:cNvPr>
                <p:cNvSpPr txBox="1"/>
                <p:nvPr/>
              </p:nvSpPr>
              <p:spPr>
                <a:xfrm>
                  <a:off x="4860878" y="3073187"/>
                  <a:ext cx="50359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en-GB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D530550-D286-78BE-29EE-53F774DDE0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0878" y="3073187"/>
                  <a:ext cx="50359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25DE0-03BA-FA50-9A1A-CA87D7D88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19288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D6176-8F75-3F33-85E1-2210678DB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FE3ED-8370-2D70-955F-0B3FE3CA3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190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84DAFD-C300-7B33-CF7D-2659E40C483A}"/>
              </a:ext>
            </a:extLst>
          </p:cNvPr>
          <p:cNvSpPr txBox="1"/>
          <p:nvPr/>
        </p:nvSpPr>
        <p:spPr>
          <a:xfrm>
            <a:off x="604189" y="2554314"/>
            <a:ext cx="1011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noProof="0" dirty="0"/>
              <a:t>Why not </a:t>
            </a:r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simply ask GPT </a:t>
            </a:r>
            <a:r>
              <a:rPr lang="en-GB" sz="2400" noProof="0" dirty="0"/>
              <a:t>for a set of useful concepts for a specific class?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62558D-5CAB-DD1C-D449-77A7C15E7458}"/>
              </a:ext>
            </a:extLst>
          </p:cNvPr>
          <p:cNvSpPr txBox="1"/>
          <p:nvPr/>
        </p:nvSpPr>
        <p:spPr>
          <a:xfrm>
            <a:off x="604189" y="1839670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456367-C400-3E4A-D5C0-BA7CC0DDEBD3}"/>
              </a:ext>
            </a:extLst>
          </p:cNvPr>
          <p:cNvCxnSpPr>
            <a:cxnSpLocks/>
          </p:cNvCxnSpPr>
          <p:nvPr/>
        </p:nvCxnSpPr>
        <p:spPr>
          <a:xfrm>
            <a:off x="4969946" y="229203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hatGPT - Wikipedia">
            <a:extLst>
              <a:ext uri="{FF2B5EF4-FFF2-40B4-BE49-F238E27FC236}">
                <a16:creationId xmlns:a16="http://schemas.microsoft.com/office/drawing/2014/main" id="{7E69D418-7F86-DD6C-829A-29E66EE45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391" y="3622192"/>
            <a:ext cx="1484334" cy="148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171946-537E-D317-9BD3-930D496A7988}"/>
              </a:ext>
            </a:extLst>
          </p:cNvPr>
          <p:cNvSpPr txBox="1"/>
          <p:nvPr/>
        </p:nvSpPr>
        <p:spPr>
          <a:xfrm>
            <a:off x="2976085" y="4010416"/>
            <a:ext cx="4916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noProof="0" dirty="0">
                <a:solidFill>
                  <a:schemeClr val="bg1">
                    <a:lumMod val="50000"/>
                  </a:schemeClr>
                </a:solidFill>
              </a:rPr>
              <a:t>“List the most important features for recognizing something as a {class}:”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7E007A-0E64-3187-9196-32319A3CD2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929131" y="4997989"/>
            <a:ext cx="902702" cy="9027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EB4D7ED-9353-7D67-641B-8F9E46CA5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Label-free concept bottlenecks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973060-398D-16F9-51B2-198DCD38E4D3}"/>
              </a:ext>
            </a:extLst>
          </p:cNvPr>
          <p:cNvSpPr txBox="1"/>
          <p:nvPr/>
        </p:nvSpPr>
        <p:spPr>
          <a:xfrm>
            <a:off x="10043691" y="5906540"/>
            <a:ext cx="673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ICLR23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EB63D0D-9297-7568-FF0C-148EBCB9AA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946393" y="5001409"/>
            <a:ext cx="902702" cy="9027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BAEEF3-DBF5-47B8-B308-C693E3D61D86}"/>
              </a:ext>
            </a:extLst>
          </p:cNvPr>
          <p:cNvSpPr txBox="1"/>
          <p:nvPr/>
        </p:nvSpPr>
        <p:spPr>
          <a:xfrm>
            <a:off x="11032901" y="5909960"/>
            <a:ext cx="72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CVPR23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5424B6-E3E2-7781-1C07-ED21BEBD74A4}"/>
              </a:ext>
            </a:extLst>
          </p:cNvPr>
          <p:cNvSpPr txBox="1"/>
          <p:nvPr/>
        </p:nvSpPr>
        <p:spPr>
          <a:xfrm>
            <a:off x="604189" y="6297553"/>
            <a:ext cx="10983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000" noProof="0" dirty="0">
                <a:solidFill>
                  <a:schemeClr val="bg1">
                    <a:lumMod val="65000"/>
                  </a:schemeClr>
                </a:solidFill>
                <a:latin typeface="Grandview Display"/>
              </a:rPr>
              <a:t>[1] </a:t>
            </a:r>
            <a:r>
              <a:rPr lang="en-GB" sz="1000" noProof="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Oikarinen et al. "Label-Free Concept Bottleneck Models." ICLR (2023).</a:t>
            </a:r>
            <a:endParaRPr lang="en-GB" sz="1000" noProof="0" dirty="0">
              <a:solidFill>
                <a:schemeClr val="bg1">
                  <a:lumMod val="65000"/>
                </a:schemeClr>
              </a:solidFill>
              <a:latin typeface="Grandview Display"/>
            </a:endParaRPr>
          </a:p>
          <a:p>
            <a:pPr>
              <a:defRPr/>
            </a:pP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</a:rPr>
              <a:t>[2] 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Yang et al. "Language in a bottle: Language model guided concept bottlenecks for interpretable image classification." CVPR (2023).</a:t>
            </a:r>
            <a:endParaRPr lang="en-GB" sz="1000" noProof="0" dirty="0">
              <a:solidFill>
                <a:schemeClr val="bg1">
                  <a:lumMod val="65000"/>
                </a:schemeClr>
              </a:solidFill>
              <a:latin typeface="Grandview Display"/>
            </a:endParaRPr>
          </a:p>
        </p:txBody>
      </p:sp>
    </p:spTree>
    <p:extLst>
      <p:ext uri="{BB962C8B-B14F-4D97-AF65-F5344CB8AC3E}">
        <p14:creationId xmlns:p14="http://schemas.microsoft.com/office/powerpoint/2010/main" val="1235056657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4CBB1-A82C-F1DF-C43B-19742EE78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F065D-995E-85BD-B2B4-BDABBCF07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191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A9D73D-CC66-D96D-6414-D8520B7A0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419" y="3429000"/>
            <a:ext cx="7037058" cy="28628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25F0BE1-A00E-770D-CDF7-32FED548DD2A}"/>
              </a:ext>
            </a:extLst>
          </p:cNvPr>
          <p:cNvSpPr/>
          <p:nvPr/>
        </p:nvSpPr>
        <p:spPr>
          <a:xfrm>
            <a:off x="3376863" y="3521242"/>
            <a:ext cx="5959642" cy="1652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CAA254-8B86-DBDD-C89F-155E6DD6D8C4}"/>
              </a:ext>
            </a:extLst>
          </p:cNvPr>
          <p:cNvSpPr/>
          <p:nvPr/>
        </p:nvSpPr>
        <p:spPr>
          <a:xfrm>
            <a:off x="4242230" y="4611189"/>
            <a:ext cx="5959642" cy="1652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AD5B5E9-2798-34B6-D6DA-A1622A75EA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929131" y="4997989"/>
            <a:ext cx="902702" cy="90270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D84A853-B544-FD1C-59D3-2085356BD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Label-free concept bottlenecks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BEB091-7E4C-5972-D5B2-D7447F6D189F}"/>
              </a:ext>
            </a:extLst>
          </p:cNvPr>
          <p:cNvSpPr txBox="1"/>
          <p:nvPr/>
        </p:nvSpPr>
        <p:spPr>
          <a:xfrm>
            <a:off x="10043691" y="5906540"/>
            <a:ext cx="673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ICLR23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D85F453-7E8C-E442-D744-5C0315F292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946393" y="5001409"/>
            <a:ext cx="902702" cy="90270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99649B4-149A-1493-9CB7-032232A75057}"/>
              </a:ext>
            </a:extLst>
          </p:cNvPr>
          <p:cNvSpPr txBox="1"/>
          <p:nvPr/>
        </p:nvSpPr>
        <p:spPr>
          <a:xfrm>
            <a:off x="11032901" y="5909960"/>
            <a:ext cx="72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CVPR23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12196C-E667-EDD6-1241-ADF157DDE358}"/>
              </a:ext>
            </a:extLst>
          </p:cNvPr>
          <p:cNvSpPr txBox="1"/>
          <p:nvPr/>
        </p:nvSpPr>
        <p:spPr>
          <a:xfrm>
            <a:off x="604189" y="1839670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04A323-42D9-A1D6-95AB-1B135FA5297B}"/>
              </a:ext>
            </a:extLst>
          </p:cNvPr>
          <p:cNvCxnSpPr>
            <a:cxnSpLocks/>
          </p:cNvCxnSpPr>
          <p:nvPr/>
        </p:nvCxnSpPr>
        <p:spPr>
          <a:xfrm>
            <a:off x="4969946" y="229203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051B189-58A2-DA63-D886-9DD3267287F8}"/>
              </a:ext>
            </a:extLst>
          </p:cNvPr>
          <p:cNvSpPr txBox="1"/>
          <p:nvPr/>
        </p:nvSpPr>
        <p:spPr>
          <a:xfrm>
            <a:off x="604189" y="2554314"/>
            <a:ext cx="11244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noProof="0" dirty="0">
                <a:solidFill>
                  <a:srgbClr val="C00000"/>
                </a:solidFill>
              </a:rPr>
              <a:t>Step 1</a:t>
            </a:r>
            <a:r>
              <a:rPr lang="en-GB" sz="2400" noProof="0" dirty="0"/>
              <a:t>: Generate a concept set by ”asking” an LLM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578CB0-89F9-2581-F987-2CC0745A123F}"/>
              </a:ext>
            </a:extLst>
          </p:cNvPr>
          <p:cNvSpPr txBox="1"/>
          <p:nvPr/>
        </p:nvSpPr>
        <p:spPr>
          <a:xfrm>
            <a:off x="604189" y="6297553"/>
            <a:ext cx="10983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000" noProof="0" dirty="0">
                <a:solidFill>
                  <a:schemeClr val="bg1">
                    <a:lumMod val="65000"/>
                  </a:schemeClr>
                </a:solidFill>
                <a:latin typeface="Grandview Display"/>
              </a:rPr>
              <a:t>[1] </a:t>
            </a:r>
            <a:r>
              <a:rPr lang="en-GB" sz="1000" noProof="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Oikarinen et al. "Label-Free Concept Bottleneck Models." ICLR (2023).</a:t>
            </a:r>
            <a:endParaRPr lang="en-GB" sz="1000" noProof="0" dirty="0">
              <a:solidFill>
                <a:schemeClr val="bg1">
                  <a:lumMod val="65000"/>
                </a:schemeClr>
              </a:solidFill>
              <a:latin typeface="Grandview Display"/>
            </a:endParaRPr>
          </a:p>
          <a:p>
            <a:pPr>
              <a:defRPr/>
            </a:pP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</a:rPr>
              <a:t>[2] 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Yang et al. "Language in a bottle: Language model guided concept bottlenecks for interpretable image classification." CVPR (2023).</a:t>
            </a:r>
            <a:endParaRPr lang="en-GB" sz="1000" noProof="0" dirty="0">
              <a:solidFill>
                <a:schemeClr val="bg1">
                  <a:lumMod val="65000"/>
                </a:schemeClr>
              </a:solidFill>
              <a:latin typeface="Grandview Display"/>
            </a:endParaRPr>
          </a:p>
        </p:txBody>
      </p:sp>
    </p:spTree>
    <p:extLst>
      <p:ext uri="{BB962C8B-B14F-4D97-AF65-F5344CB8AC3E}">
        <p14:creationId xmlns:p14="http://schemas.microsoft.com/office/powerpoint/2010/main" val="1294993230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C1F6C-92F7-473B-7163-13AF5B852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571E12F-9D77-A926-22E4-29AA4718E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419" y="3429000"/>
            <a:ext cx="7037058" cy="286280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2727F-EC8E-6713-1836-74F653647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192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4AF286-8F09-26A6-ECA5-3C9C86B2F768}"/>
              </a:ext>
            </a:extLst>
          </p:cNvPr>
          <p:cNvSpPr/>
          <p:nvPr/>
        </p:nvSpPr>
        <p:spPr>
          <a:xfrm>
            <a:off x="5381219" y="3341871"/>
            <a:ext cx="3722676" cy="1652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9A073C-8F7F-D602-6696-3F8E20E18933}"/>
              </a:ext>
            </a:extLst>
          </p:cNvPr>
          <p:cNvSpPr/>
          <p:nvPr/>
        </p:nvSpPr>
        <p:spPr>
          <a:xfrm>
            <a:off x="7458671" y="3589437"/>
            <a:ext cx="2078361" cy="263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B6B3D2-7D90-3AFA-89A7-B23495636D86}"/>
              </a:ext>
            </a:extLst>
          </p:cNvPr>
          <p:cNvSpPr/>
          <p:nvPr/>
        </p:nvSpPr>
        <p:spPr>
          <a:xfrm>
            <a:off x="4155440" y="4148594"/>
            <a:ext cx="1310640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317712-E8F3-9647-796C-D7FB1B0CFFE7}"/>
              </a:ext>
            </a:extLst>
          </p:cNvPr>
          <p:cNvSpPr/>
          <p:nvPr/>
        </p:nvSpPr>
        <p:spPr>
          <a:xfrm>
            <a:off x="4775602" y="3751087"/>
            <a:ext cx="1310640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D1AC0A0-9434-3995-BF03-E7CBD556CE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929131" y="4997989"/>
            <a:ext cx="902702" cy="902702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485D25C-2AD7-87A8-DFAD-C454680C0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Label-free concept bottlenecks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16B73A-98ED-09EB-9D67-BF1908D08E2B}"/>
              </a:ext>
            </a:extLst>
          </p:cNvPr>
          <p:cNvSpPr txBox="1"/>
          <p:nvPr/>
        </p:nvSpPr>
        <p:spPr>
          <a:xfrm>
            <a:off x="10043691" y="5906540"/>
            <a:ext cx="673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ICLR23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42B39CA-8EF6-2DC0-032F-1015D04AB8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946393" y="5001409"/>
            <a:ext cx="902702" cy="90270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C0CA768-02F7-7176-F567-8FCB3ECEB4D3}"/>
              </a:ext>
            </a:extLst>
          </p:cNvPr>
          <p:cNvSpPr txBox="1"/>
          <p:nvPr/>
        </p:nvSpPr>
        <p:spPr>
          <a:xfrm>
            <a:off x="11032901" y="5909960"/>
            <a:ext cx="72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CVPR23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A9A1B8-3F10-5ADD-A9B4-49547C563552}"/>
              </a:ext>
            </a:extLst>
          </p:cNvPr>
          <p:cNvSpPr txBox="1"/>
          <p:nvPr/>
        </p:nvSpPr>
        <p:spPr>
          <a:xfrm>
            <a:off x="604189" y="2554314"/>
            <a:ext cx="11244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noProof="0" dirty="0">
                <a:solidFill>
                  <a:srgbClr val="C00000"/>
                </a:solidFill>
              </a:rPr>
              <a:t>Step 2</a:t>
            </a:r>
            <a:r>
              <a:rPr lang="en-GB" sz="2400" noProof="0" dirty="0"/>
              <a:t>: Use multi-modal contrastive language model (e.g., CLIP) to compute similarity of image-text embeddings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C37621-D89A-8841-7C77-87B17BFB1F42}"/>
              </a:ext>
            </a:extLst>
          </p:cNvPr>
          <p:cNvSpPr txBox="1"/>
          <p:nvPr/>
        </p:nvSpPr>
        <p:spPr>
          <a:xfrm>
            <a:off x="604189" y="1839670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65B32C0-6853-F658-D1C6-6F0E42C02F51}"/>
              </a:ext>
            </a:extLst>
          </p:cNvPr>
          <p:cNvCxnSpPr>
            <a:cxnSpLocks/>
          </p:cNvCxnSpPr>
          <p:nvPr/>
        </p:nvCxnSpPr>
        <p:spPr>
          <a:xfrm>
            <a:off x="4969946" y="229203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7F6106E-D95A-C837-A7FB-55F50B91EA9E}"/>
              </a:ext>
            </a:extLst>
          </p:cNvPr>
          <p:cNvSpPr txBox="1"/>
          <p:nvPr/>
        </p:nvSpPr>
        <p:spPr>
          <a:xfrm>
            <a:off x="604189" y="6297553"/>
            <a:ext cx="10983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000" noProof="0" dirty="0">
                <a:solidFill>
                  <a:schemeClr val="bg1">
                    <a:lumMod val="65000"/>
                  </a:schemeClr>
                </a:solidFill>
                <a:latin typeface="Grandview Display"/>
              </a:rPr>
              <a:t>[1] </a:t>
            </a:r>
            <a:r>
              <a:rPr lang="en-GB" sz="1000" noProof="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Oikarinen et al. "Label-Free Concept Bottleneck Models." ICLR (2023).</a:t>
            </a:r>
            <a:endParaRPr lang="en-GB" sz="1000" noProof="0" dirty="0">
              <a:solidFill>
                <a:schemeClr val="bg1">
                  <a:lumMod val="65000"/>
                </a:schemeClr>
              </a:solidFill>
              <a:latin typeface="Grandview Display"/>
            </a:endParaRPr>
          </a:p>
          <a:p>
            <a:pPr>
              <a:defRPr/>
            </a:pP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</a:rPr>
              <a:t>[2] 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Yang et al. "Language in a bottle: Language model guided concept bottlenecks for interpretable image classification." CVPR (2023).</a:t>
            </a:r>
            <a:endParaRPr lang="en-GB" sz="1000" noProof="0" dirty="0">
              <a:solidFill>
                <a:schemeClr val="bg1">
                  <a:lumMod val="65000"/>
                </a:schemeClr>
              </a:solidFill>
              <a:latin typeface="Grandview Display"/>
            </a:endParaRPr>
          </a:p>
        </p:txBody>
      </p:sp>
    </p:spTree>
    <p:extLst>
      <p:ext uri="{BB962C8B-B14F-4D97-AF65-F5344CB8AC3E}">
        <p14:creationId xmlns:p14="http://schemas.microsoft.com/office/powerpoint/2010/main" val="3776988742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B88CB-1E5C-CCCC-BB68-743F949A5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637BF-51ED-4578-5A2C-3CB536E1A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193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46BE3F-F6F5-FB72-5B31-569F85796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419" y="3429000"/>
            <a:ext cx="7037058" cy="28628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021A6CD-DC7A-DCC2-7426-06414DC7AFE8}"/>
              </a:ext>
            </a:extLst>
          </p:cNvPr>
          <p:cNvSpPr/>
          <p:nvPr/>
        </p:nvSpPr>
        <p:spPr>
          <a:xfrm>
            <a:off x="7458671" y="3532867"/>
            <a:ext cx="2078361" cy="2691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86B61AF-B5EF-2AD4-39BB-7D0F13AA14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929131" y="4997989"/>
            <a:ext cx="902702" cy="90270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CABB939-F4DF-DDFB-D79B-535115FF8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Label-free concept bottlenecks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ECFA92-819C-B0CE-686D-2DD3C9676371}"/>
              </a:ext>
            </a:extLst>
          </p:cNvPr>
          <p:cNvSpPr txBox="1"/>
          <p:nvPr/>
        </p:nvSpPr>
        <p:spPr>
          <a:xfrm>
            <a:off x="10043691" y="5906540"/>
            <a:ext cx="673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ICLR23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D3DE76F-8D84-8AF2-9CA9-5FBBB906B8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946393" y="5001409"/>
            <a:ext cx="902702" cy="90270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3C4DE97-FABD-DF20-AE1E-F17AF54A79CA}"/>
              </a:ext>
            </a:extLst>
          </p:cNvPr>
          <p:cNvSpPr txBox="1"/>
          <p:nvPr/>
        </p:nvSpPr>
        <p:spPr>
          <a:xfrm>
            <a:off x="11032901" y="5909960"/>
            <a:ext cx="72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CVPR23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3964FD-A02E-93F9-C2CE-854ED499A728}"/>
              </a:ext>
            </a:extLst>
          </p:cNvPr>
          <p:cNvSpPr txBox="1"/>
          <p:nvPr/>
        </p:nvSpPr>
        <p:spPr>
          <a:xfrm>
            <a:off x="604189" y="2554314"/>
            <a:ext cx="11244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noProof="0" dirty="0">
                <a:solidFill>
                  <a:srgbClr val="C00000"/>
                </a:solidFill>
              </a:rPr>
              <a:t>Step 3</a:t>
            </a:r>
            <a:r>
              <a:rPr lang="en-GB" sz="2400" noProof="0" dirty="0"/>
              <a:t>: Train DNN activations to </a:t>
            </a:r>
            <a:r>
              <a:rPr lang="en-GB" sz="2400" b="1" noProof="0" dirty="0">
                <a:solidFill>
                  <a:srgbClr val="C00000"/>
                </a:solidFill>
              </a:rPr>
              <a:t>align with similarity scores </a:t>
            </a:r>
            <a:r>
              <a:rPr lang="en-GB" sz="2400" noProof="0" dirty="0"/>
              <a:t>predicted by the contrastive LM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BB88DF-C772-75EA-949D-014873FED6A6}"/>
              </a:ext>
            </a:extLst>
          </p:cNvPr>
          <p:cNvSpPr txBox="1"/>
          <p:nvPr/>
        </p:nvSpPr>
        <p:spPr>
          <a:xfrm>
            <a:off x="604189" y="1839670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15BFEB-5B5C-4280-A264-D14718EE847A}"/>
              </a:ext>
            </a:extLst>
          </p:cNvPr>
          <p:cNvCxnSpPr>
            <a:cxnSpLocks/>
          </p:cNvCxnSpPr>
          <p:nvPr/>
        </p:nvCxnSpPr>
        <p:spPr>
          <a:xfrm>
            <a:off x="4969946" y="229203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031437E-F063-8F82-6EC5-5A109B78372D}"/>
              </a:ext>
            </a:extLst>
          </p:cNvPr>
          <p:cNvSpPr txBox="1"/>
          <p:nvPr/>
        </p:nvSpPr>
        <p:spPr>
          <a:xfrm>
            <a:off x="604189" y="6297553"/>
            <a:ext cx="10983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000" noProof="0" dirty="0">
                <a:solidFill>
                  <a:schemeClr val="bg1">
                    <a:lumMod val="65000"/>
                  </a:schemeClr>
                </a:solidFill>
                <a:latin typeface="Grandview Display"/>
              </a:rPr>
              <a:t>[1] </a:t>
            </a:r>
            <a:r>
              <a:rPr lang="en-GB" sz="1000" noProof="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Oikarinen et al. "Label-Free Concept Bottleneck Models." ICLR (2023).</a:t>
            </a:r>
            <a:endParaRPr lang="en-GB" sz="1000" noProof="0" dirty="0">
              <a:solidFill>
                <a:schemeClr val="bg1">
                  <a:lumMod val="65000"/>
                </a:schemeClr>
              </a:solidFill>
              <a:latin typeface="Grandview Display"/>
            </a:endParaRPr>
          </a:p>
          <a:p>
            <a:pPr>
              <a:defRPr/>
            </a:pP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</a:rPr>
              <a:t>[2] 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Yang et al. "Language in a bottle: Language model guided concept bottlenecks for interpretable image classification." CVPR (2023).</a:t>
            </a:r>
            <a:endParaRPr lang="en-GB" sz="1000" noProof="0" dirty="0">
              <a:solidFill>
                <a:schemeClr val="bg1">
                  <a:lumMod val="65000"/>
                </a:schemeClr>
              </a:solidFill>
              <a:latin typeface="Grandview Display"/>
            </a:endParaRPr>
          </a:p>
        </p:txBody>
      </p:sp>
    </p:spTree>
    <p:extLst>
      <p:ext uri="{BB962C8B-B14F-4D97-AF65-F5344CB8AC3E}">
        <p14:creationId xmlns:p14="http://schemas.microsoft.com/office/powerpoint/2010/main" val="2637921913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FC884-30EC-099B-3830-B66CA6A16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B2593D-F78A-4DC5-9591-D306E72F4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194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446675-5FB5-9FA9-90DE-913A93B20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419" y="3429000"/>
            <a:ext cx="7037058" cy="28628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22FBC5-12C1-998C-FA54-BD67FED411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929131" y="4997989"/>
            <a:ext cx="902702" cy="9027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6463873-E378-EECA-13EA-340B0D672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Label-free concept bottlenecks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2B0DAA-CCF2-6E5A-447C-FD216F174AAE}"/>
              </a:ext>
            </a:extLst>
          </p:cNvPr>
          <p:cNvSpPr txBox="1"/>
          <p:nvPr/>
        </p:nvSpPr>
        <p:spPr>
          <a:xfrm>
            <a:off x="10043691" y="5906540"/>
            <a:ext cx="673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ICLR23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5DFF33B-8AEF-4C10-4920-9A55A131E4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946393" y="5001409"/>
            <a:ext cx="902702" cy="9027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B8CCA33-9E62-AD68-B0BC-0E885EFFFCB9}"/>
              </a:ext>
            </a:extLst>
          </p:cNvPr>
          <p:cNvSpPr txBox="1"/>
          <p:nvPr/>
        </p:nvSpPr>
        <p:spPr>
          <a:xfrm>
            <a:off x="11032901" y="5909960"/>
            <a:ext cx="72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CVPR23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592503-A1E8-9449-FC5D-27AEF717DB4F}"/>
              </a:ext>
            </a:extLst>
          </p:cNvPr>
          <p:cNvSpPr txBox="1"/>
          <p:nvPr/>
        </p:nvSpPr>
        <p:spPr>
          <a:xfrm>
            <a:off x="604189" y="2554314"/>
            <a:ext cx="11244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noProof="0" dirty="0">
                <a:solidFill>
                  <a:srgbClr val="C00000"/>
                </a:solidFill>
              </a:rPr>
              <a:t>Step 4</a:t>
            </a:r>
            <a:r>
              <a:rPr lang="en-GB" sz="2400" noProof="0" dirty="0"/>
              <a:t>: Train a simple (linear) model to map predicted concept scores to tasks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AE5CDB-F94B-4C34-7473-759834B02C13}"/>
              </a:ext>
            </a:extLst>
          </p:cNvPr>
          <p:cNvSpPr txBox="1"/>
          <p:nvPr/>
        </p:nvSpPr>
        <p:spPr>
          <a:xfrm>
            <a:off x="604189" y="1839670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5A011-7E28-15DB-71A9-FAC32F2DDD3F}"/>
              </a:ext>
            </a:extLst>
          </p:cNvPr>
          <p:cNvCxnSpPr>
            <a:cxnSpLocks/>
          </p:cNvCxnSpPr>
          <p:nvPr/>
        </p:nvCxnSpPr>
        <p:spPr>
          <a:xfrm>
            <a:off x="4969946" y="229203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C03B8CB-07F9-F642-972D-094F940C083C}"/>
              </a:ext>
            </a:extLst>
          </p:cNvPr>
          <p:cNvSpPr txBox="1"/>
          <p:nvPr/>
        </p:nvSpPr>
        <p:spPr>
          <a:xfrm>
            <a:off x="604189" y="6297553"/>
            <a:ext cx="1098362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000" noProof="0" dirty="0">
                <a:solidFill>
                  <a:schemeClr val="bg1">
                    <a:lumMod val="65000"/>
                  </a:schemeClr>
                </a:solidFill>
                <a:latin typeface="Grandview Display"/>
              </a:rPr>
              <a:t>[1] </a:t>
            </a:r>
            <a:r>
              <a:rPr lang="en-GB" sz="1000" noProof="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Oikarinen et al. "Label-Free Concept Bottleneck Models." ICLR (2023).</a:t>
            </a:r>
            <a:endParaRPr lang="en-GB" sz="1000" noProof="0" dirty="0">
              <a:solidFill>
                <a:schemeClr val="bg1">
                  <a:lumMod val="65000"/>
                </a:schemeClr>
              </a:solidFill>
              <a:latin typeface="Grandview Display"/>
            </a:endParaRPr>
          </a:p>
          <a:p>
            <a:pPr>
              <a:defRPr/>
            </a:pP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</a:rPr>
              <a:t>[2] 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Yang et al. "Language in a bottle: Language model guided concept bottlenecks for interpretable image classification." CVPR (2023).</a:t>
            </a:r>
            <a:endParaRPr lang="en-GB" sz="1000" noProof="0" dirty="0">
              <a:solidFill>
                <a:schemeClr val="bg1">
                  <a:lumMod val="65000"/>
                </a:schemeClr>
              </a:solidFill>
              <a:latin typeface="Grandview Display"/>
            </a:endParaRPr>
          </a:p>
        </p:txBody>
      </p:sp>
    </p:spTree>
    <p:extLst>
      <p:ext uri="{BB962C8B-B14F-4D97-AF65-F5344CB8AC3E}">
        <p14:creationId xmlns:p14="http://schemas.microsoft.com/office/powerpoint/2010/main" val="858087675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079CB-61D5-13FA-B718-90F3FD44D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1EF1D-F4B1-B5FB-1F81-AFCBB5B34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195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3074" name="Picture 2" descr="Illustration Of An Elephant, Elephant, Elephant Art, Cartoon Elephant PNG  Transparent Image and Clipart for Free Download">
            <a:extLst>
              <a:ext uri="{FF2B5EF4-FFF2-40B4-BE49-F238E27FC236}">
                <a16:creationId xmlns:a16="http://schemas.microsoft.com/office/drawing/2014/main" id="{166A3056-BE27-71ED-E3F4-D7A767A7C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083" y="2095500"/>
            <a:ext cx="2242821" cy="224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ounded Rectangular Callout 30">
            <a:extLst>
              <a:ext uri="{FF2B5EF4-FFF2-40B4-BE49-F238E27FC236}">
                <a16:creationId xmlns:a16="http://schemas.microsoft.com/office/drawing/2014/main" id="{0EC7AEF0-7D62-2F80-AD25-D70E00A6BF2A}"/>
              </a:ext>
            </a:extLst>
          </p:cNvPr>
          <p:cNvSpPr/>
          <p:nvPr/>
        </p:nvSpPr>
        <p:spPr>
          <a:xfrm>
            <a:off x="9676202" y="1607981"/>
            <a:ext cx="2078830" cy="965200"/>
          </a:xfrm>
          <a:prstGeom prst="wedgeRoundRectCallout">
            <a:avLst>
              <a:gd name="adj1" fmla="val -47128"/>
              <a:gd name="adj2" fmla="val 85911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I’m back!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2B9C8184-8903-ABFD-17F5-AD1C5DD0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Stripping </a:t>
            </a:r>
            <a:r>
              <a:rPr lang="en-GB" noProof="0" dirty="0" err="1"/>
              <a:t>cbms</a:t>
            </a:r>
            <a:r>
              <a:rPr lang="en-GB" noProof="0" dirty="0"/>
              <a:t> to their bones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1185C38A-C687-4D52-9F7C-62A7A68A2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861134"/>
            <a:ext cx="10620855" cy="22428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/>
              <a:t>What if we want a CBM, but... we </a:t>
            </a:r>
            <a:r>
              <a:rPr lang="en-US" sz="2800" b="1" dirty="0">
                <a:solidFill>
                  <a:srgbClr val="C00000"/>
                </a:solidFill>
              </a:rPr>
              <a:t>don’t have</a:t>
            </a:r>
            <a:r>
              <a:rPr lang="en-US" sz="2800" dirty="0"/>
              <a:t>: </a:t>
            </a:r>
          </a:p>
          <a:p>
            <a:pPr>
              <a:buFontTx/>
              <a:buChar char="-"/>
            </a:pPr>
            <a:r>
              <a:rPr lang="en-US" sz="2800" dirty="0"/>
              <a:t>Concept supervisions</a:t>
            </a:r>
          </a:p>
          <a:p>
            <a:pPr>
              <a:buFontTx/>
              <a:buChar char="-"/>
            </a:pPr>
            <a:r>
              <a:rPr lang="en-US" sz="2800" dirty="0"/>
              <a:t>Pre-trained contrastive LMs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</a:rPr>
              <a:t>What’s left??</a:t>
            </a:r>
          </a:p>
        </p:txBody>
      </p:sp>
    </p:spTree>
    <p:extLst>
      <p:ext uri="{BB962C8B-B14F-4D97-AF65-F5344CB8AC3E}">
        <p14:creationId xmlns:p14="http://schemas.microsoft.com/office/powerpoint/2010/main" val="3342204779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52454-E6D8-AA4A-AF86-DD5122DAE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6BD2B-5E50-B8E4-E92E-DCC68BFF2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196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0394F6-E95B-B9F2-5F87-CC9171F43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861134"/>
            <a:ext cx="10620855" cy="22428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/>
              <a:t>What if we want a CBM, but... we </a:t>
            </a:r>
            <a:r>
              <a:rPr lang="en-US" sz="2800" b="1" dirty="0">
                <a:solidFill>
                  <a:srgbClr val="C00000"/>
                </a:solidFill>
              </a:rPr>
              <a:t>don’t have</a:t>
            </a:r>
            <a:r>
              <a:rPr lang="en-US" sz="2800" dirty="0"/>
              <a:t>: </a:t>
            </a:r>
          </a:p>
          <a:p>
            <a:pPr>
              <a:buFontTx/>
              <a:buChar char="-"/>
            </a:pPr>
            <a:r>
              <a:rPr lang="en-US" sz="2800" dirty="0"/>
              <a:t>Concept supervisions</a:t>
            </a:r>
          </a:p>
          <a:p>
            <a:pPr>
              <a:buFontTx/>
              <a:buChar char="-"/>
            </a:pPr>
            <a:r>
              <a:rPr lang="en-US" sz="2800" dirty="0"/>
              <a:t>Pre-trained contrastive LMs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</a:rPr>
              <a:t>What’s left??</a:t>
            </a:r>
          </a:p>
        </p:txBody>
      </p:sp>
      <p:pic>
        <p:nvPicPr>
          <p:cNvPr id="8" name="Picture 7" descr="Timeline&#10;&#10;Description automatically generated with low confidence">
            <a:extLst>
              <a:ext uri="{FF2B5EF4-FFF2-40B4-BE49-F238E27FC236}">
                <a16:creationId xmlns:a16="http://schemas.microsoft.com/office/drawing/2014/main" id="{5BD826F3-1B66-F55A-3FD3-02C3DD96E7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4" t="30012" r="61194" b="25535"/>
          <a:stretch/>
        </p:blipFill>
        <p:spPr>
          <a:xfrm>
            <a:off x="4407716" y="4545372"/>
            <a:ext cx="1187533" cy="112815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0A184E7-6E22-8A93-114B-964B90BF58A7}"/>
              </a:ext>
            </a:extLst>
          </p:cNvPr>
          <p:cNvCxnSpPr>
            <a:endCxn id="8" idx="1"/>
          </p:cNvCxnSpPr>
          <p:nvPr/>
        </p:nvCxnSpPr>
        <p:spPr>
          <a:xfrm>
            <a:off x="3556651" y="5106429"/>
            <a:ext cx="851065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02A4FD2-4625-3800-CFF3-7F3727EFA853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5595249" y="5106429"/>
            <a:ext cx="777611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BFB1177-3E92-1D56-AD6B-7EEA1913FBE3}"/>
              </a:ext>
            </a:extLst>
          </p:cNvPr>
          <p:cNvSpPr txBox="1"/>
          <p:nvPr/>
        </p:nvSpPr>
        <p:spPr>
          <a:xfrm>
            <a:off x="5664146" y="4036476"/>
            <a:ext cx="2464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Unsupervised DNN activations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D138C5-B6B7-B8E1-F957-F48AB8F5BB48}"/>
              </a:ext>
            </a:extLst>
          </p:cNvPr>
          <p:cNvGrpSpPr/>
          <p:nvPr/>
        </p:nvGrpSpPr>
        <p:grpSpPr>
          <a:xfrm>
            <a:off x="6513681" y="4621251"/>
            <a:ext cx="733494" cy="923330"/>
            <a:chOff x="2967450" y="4800877"/>
            <a:chExt cx="753485" cy="1929122"/>
          </a:xfrm>
        </p:grpSpPr>
        <p:sp>
          <p:nvSpPr>
            <p:cNvPr id="15" name="Left Bracket 14">
              <a:extLst>
                <a:ext uri="{FF2B5EF4-FFF2-40B4-BE49-F238E27FC236}">
                  <a16:creationId xmlns:a16="http://schemas.microsoft.com/office/drawing/2014/main" id="{43E2E63E-AF74-AC54-580C-DA5D054AA9CB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16" name="Left Bracket 15">
              <a:extLst>
                <a:ext uri="{FF2B5EF4-FFF2-40B4-BE49-F238E27FC236}">
                  <a16:creationId xmlns:a16="http://schemas.microsoft.com/office/drawing/2014/main" id="{62AD13D9-7502-008F-77B3-5BA1A89BDED6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4C32BF9-C2BA-23E2-1A53-D64D078B45D8}"/>
                  </a:ext>
                </a:extLst>
              </p:cNvPr>
              <p:cNvSpPr txBox="1"/>
              <p:nvPr/>
            </p:nvSpPr>
            <p:spPr>
              <a:xfrm>
                <a:off x="6735996" y="4713521"/>
                <a:ext cx="2646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4C32BF9-C2BA-23E2-1A53-D64D078B4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5996" y="4713521"/>
                <a:ext cx="264688" cy="276999"/>
              </a:xfrm>
              <a:prstGeom prst="rect">
                <a:avLst/>
              </a:prstGeom>
              <a:blipFill>
                <a:blip r:embed="rId3"/>
                <a:stretch>
                  <a:fillRect l="-9091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6E8B274-80CB-9FF3-C9CA-EA41F913044E}"/>
                  </a:ext>
                </a:extLst>
              </p:cNvPr>
              <p:cNvSpPr txBox="1"/>
              <p:nvPr/>
            </p:nvSpPr>
            <p:spPr>
              <a:xfrm>
                <a:off x="6749264" y="5114299"/>
                <a:ext cx="2700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6E8B274-80CB-9FF3-C9CA-EA41F9130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264" y="5114299"/>
                <a:ext cx="270010" cy="276999"/>
              </a:xfrm>
              <a:prstGeom prst="rect">
                <a:avLst/>
              </a:prstGeom>
              <a:blipFill>
                <a:blip r:embed="rId4"/>
                <a:stretch>
                  <a:fillRect l="-9091" r="-4545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64A7B73-3405-0EA4-E59D-4131D7E37524}"/>
              </a:ext>
            </a:extLst>
          </p:cNvPr>
          <p:cNvCxnSpPr/>
          <p:nvPr/>
        </p:nvCxnSpPr>
        <p:spPr>
          <a:xfrm>
            <a:off x="7359394" y="5095004"/>
            <a:ext cx="851065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Content Placeholder 9" descr="Graphical user interface&#10;&#10;Description automatically generated">
            <a:extLst>
              <a:ext uri="{FF2B5EF4-FFF2-40B4-BE49-F238E27FC236}">
                <a16:creationId xmlns:a16="http://schemas.microsoft.com/office/drawing/2014/main" id="{E10B8E37-8DD6-D482-03AE-958383B0B9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7852" b="58384"/>
          <a:stretch/>
        </p:blipFill>
        <p:spPr>
          <a:xfrm>
            <a:off x="2014002" y="4161634"/>
            <a:ext cx="1430429" cy="17722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A737815-1148-A943-9ADE-72FA8BB45BB2}"/>
                  </a:ext>
                </a:extLst>
              </p:cNvPr>
              <p:cNvSpPr txBox="1"/>
              <p:nvPr/>
            </p:nvSpPr>
            <p:spPr>
              <a:xfrm>
                <a:off x="8329137" y="4941947"/>
                <a:ext cx="881587" cy="281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A737815-1148-A943-9ADE-72FA8BB45B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9137" y="4941947"/>
                <a:ext cx="881587" cy="281937"/>
              </a:xfrm>
              <a:prstGeom prst="rect">
                <a:avLst/>
              </a:prstGeom>
              <a:blipFill>
                <a:blip r:embed="rId6"/>
                <a:stretch>
                  <a:fillRect l="-4225" r="-5634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itle 1">
            <a:extLst>
              <a:ext uri="{FF2B5EF4-FFF2-40B4-BE49-F238E27FC236}">
                <a16:creationId xmlns:a16="http://schemas.microsoft.com/office/drawing/2014/main" id="{833B2F6A-A10A-7053-9930-C3793383F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Stripping </a:t>
            </a:r>
            <a:r>
              <a:rPr lang="en-GB" noProof="0" dirty="0" err="1"/>
              <a:t>cbms</a:t>
            </a:r>
            <a:r>
              <a:rPr lang="en-GB" noProof="0" dirty="0"/>
              <a:t> to their bones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108EA1AF-51DC-5316-CC91-D9C2C1672359}"/>
              </a:ext>
            </a:extLst>
          </p:cNvPr>
          <p:cNvSpPr/>
          <p:nvPr/>
        </p:nvSpPr>
        <p:spPr>
          <a:xfrm>
            <a:off x="8223717" y="4674499"/>
            <a:ext cx="1179776" cy="820062"/>
          </a:xfrm>
          <a:prstGeom prst="roundRect">
            <a:avLst/>
          </a:prstGeom>
          <a:solidFill>
            <a:schemeClr val="accent6">
              <a:alpha val="1985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42E83E3-B176-070B-B112-551D370E477E}"/>
                  </a:ext>
                </a:extLst>
              </p:cNvPr>
              <p:cNvSpPr txBox="1"/>
              <p:nvPr/>
            </p:nvSpPr>
            <p:spPr>
              <a:xfrm>
                <a:off x="7537721" y="5491332"/>
                <a:ext cx="246441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accent6"/>
                    </a:solidFill>
                  </a:rPr>
                  <a:t>Linear model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3200" dirty="0">
                    <a:solidFill>
                      <a:schemeClr val="accent6"/>
                    </a:solidFill>
                  </a:rPr>
                  <a:t>!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42E83E3-B176-070B-B112-551D370E4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7721" y="5491332"/>
                <a:ext cx="2464418" cy="1077218"/>
              </a:xfrm>
              <a:prstGeom prst="rect">
                <a:avLst/>
              </a:prstGeom>
              <a:blipFill>
                <a:blip r:embed="rId7"/>
                <a:stretch>
                  <a:fillRect t="-6977" b="-17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442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94F9D-5DDB-0F65-93B3-4117B13CB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3A459-0741-A0BB-562D-7CCACB6FB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197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D6919FF-8B47-C6E8-3140-F6859D45A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861134"/>
            <a:ext cx="10620855" cy="22428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/>
              <a:t>What if we want a CBM, but... we </a:t>
            </a:r>
            <a:r>
              <a:rPr lang="en-US" sz="2800" b="1" dirty="0">
                <a:solidFill>
                  <a:srgbClr val="C00000"/>
                </a:solidFill>
              </a:rPr>
              <a:t>don’t have</a:t>
            </a:r>
            <a:r>
              <a:rPr lang="en-US" sz="2800" dirty="0"/>
              <a:t>: </a:t>
            </a:r>
          </a:p>
          <a:p>
            <a:pPr>
              <a:buFontTx/>
              <a:buChar char="-"/>
            </a:pPr>
            <a:r>
              <a:rPr lang="en-US" sz="2800" dirty="0"/>
              <a:t>Concept supervisions</a:t>
            </a:r>
          </a:p>
          <a:p>
            <a:pPr>
              <a:buFontTx/>
              <a:buChar char="-"/>
            </a:pPr>
            <a:r>
              <a:rPr lang="en-US" sz="2800" dirty="0"/>
              <a:t>Pre-trained contrastive LMs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</a:rPr>
              <a:t>What’s left??</a:t>
            </a:r>
          </a:p>
        </p:txBody>
      </p:sp>
      <p:pic>
        <p:nvPicPr>
          <p:cNvPr id="8" name="Picture 7" descr="Timeline&#10;&#10;Description automatically generated with low confidence">
            <a:extLst>
              <a:ext uri="{FF2B5EF4-FFF2-40B4-BE49-F238E27FC236}">
                <a16:creationId xmlns:a16="http://schemas.microsoft.com/office/drawing/2014/main" id="{0F7AEECB-578E-F4F8-10A8-A7CACB4ED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4" t="30012" r="61194" b="25535"/>
          <a:stretch/>
        </p:blipFill>
        <p:spPr>
          <a:xfrm>
            <a:off x="4407716" y="4545372"/>
            <a:ext cx="1187533" cy="112815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1488800-0DBA-9DFB-0016-2E664B81D1A5}"/>
              </a:ext>
            </a:extLst>
          </p:cNvPr>
          <p:cNvCxnSpPr>
            <a:endCxn id="8" idx="1"/>
          </p:cNvCxnSpPr>
          <p:nvPr/>
        </p:nvCxnSpPr>
        <p:spPr>
          <a:xfrm>
            <a:off x="3556651" y="5106429"/>
            <a:ext cx="851065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FBD2F60-B70A-ED2F-8DD6-8CED266FA34E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5595249" y="5106429"/>
            <a:ext cx="777611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FFE649C-DC7B-DD8F-7623-7F7C01898024}"/>
              </a:ext>
            </a:extLst>
          </p:cNvPr>
          <p:cNvSpPr txBox="1"/>
          <p:nvPr/>
        </p:nvSpPr>
        <p:spPr>
          <a:xfrm>
            <a:off x="5664146" y="4036476"/>
            <a:ext cx="2464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Unsupervised DNN activations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0950B00-2696-CEB4-5DEE-C1E6252F752C}"/>
              </a:ext>
            </a:extLst>
          </p:cNvPr>
          <p:cNvGrpSpPr/>
          <p:nvPr/>
        </p:nvGrpSpPr>
        <p:grpSpPr>
          <a:xfrm>
            <a:off x="6513681" y="4621251"/>
            <a:ext cx="733494" cy="923330"/>
            <a:chOff x="2967450" y="4800877"/>
            <a:chExt cx="753485" cy="1929122"/>
          </a:xfrm>
        </p:grpSpPr>
        <p:sp>
          <p:nvSpPr>
            <p:cNvPr id="15" name="Left Bracket 14">
              <a:extLst>
                <a:ext uri="{FF2B5EF4-FFF2-40B4-BE49-F238E27FC236}">
                  <a16:creationId xmlns:a16="http://schemas.microsoft.com/office/drawing/2014/main" id="{9997BE2F-CEA0-1443-35F5-BD5F832937EF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16" name="Left Bracket 15">
              <a:extLst>
                <a:ext uri="{FF2B5EF4-FFF2-40B4-BE49-F238E27FC236}">
                  <a16:creationId xmlns:a16="http://schemas.microsoft.com/office/drawing/2014/main" id="{B0CECE5E-9BF2-D9BF-B642-303993FDFA74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E5763D1-B998-8362-2091-F311F91A3BB4}"/>
                  </a:ext>
                </a:extLst>
              </p:cNvPr>
              <p:cNvSpPr txBox="1"/>
              <p:nvPr/>
            </p:nvSpPr>
            <p:spPr>
              <a:xfrm>
                <a:off x="6735996" y="4713521"/>
                <a:ext cx="2646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E5763D1-B998-8362-2091-F311F91A3B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5996" y="4713521"/>
                <a:ext cx="264688" cy="276999"/>
              </a:xfrm>
              <a:prstGeom prst="rect">
                <a:avLst/>
              </a:prstGeom>
              <a:blipFill>
                <a:blip r:embed="rId3"/>
                <a:stretch>
                  <a:fillRect l="-9091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7E4F96D-D5A2-1197-8FAF-4E58330B2ED5}"/>
                  </a:ext>
                </a:extLst>
              </p:cNvPr>
              <p:cNvSpPr txBox="1"/>
              <p:nvPr/>
            </p:nvSpPr>
            <p:spPr>
              <a:xfrm>
                <a:off x="6749264" y="5114299"/>
                <a:ext cx="2700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7E4F96D-D5A2-1197-8FAF-4E58330B2E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264" y="5114299"/>
                <a:ext cx="270010" cy="276999"/>
              </a:xfrm>
              <a:prstGeom prst="rect">
                <a:avLst/>
              </a:prstGeom>
              <a:blipFill>
                <a:blip r:embed="rId4"/>
                <a:stretch>
                  <a:fillRect l="-9091" r="-4545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3726B7F-C065-5025-0299-78A3D19219CF}"/>
              </a:ext>
            </a:extLst>
          </p:cNvPr>
          <p:cNvCxnSpPr/>
          <p:nvPr/>
        </p:nvCxnSpPr>
        <p:spPr>
          <a:xfrm>
            <a:off x="7359394" y="5095004"/>
            <a:ext cx="851065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Content Placeholder 9" descr="Graphical user interface&#10;&#10;Description automatically generated">
            <a:extLst>
              <a:ext uri="{FF2B5EF4-FFF2-40B4-BE49-F238E27FC236}">
                <a16:creationId xmlns:a16="http://schemas.microsoft.com/office/drawing/2014/main" id="{54C58437-F3A3-3C03-593A-1BC8FEDD773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7852" b="58384"/>
          <a:stretch/>
        </p:blipFill>
        <p:spPr>
          <a:xfrm>
            <a:off x="2014002" y="4161634"/>
            <a:ext cx="1430429" cy="17722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1C3F215-6B53-4FC0-208A-2703175DFFD8}"/>
                  </a:ext>
                </a:extLst>
              </p:cNvPr>
              <p:cNvSpPr txBox="1"/>
              <p:nvPr/>
            </p:nvSpPr>
            <p:spPr>
              <a:xfrm>
                <a:off x="8329137" y="4941947"/>
                <a:ext cx="881587" cy="281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1C3F215-6B53-4FC0-208A-2703175DF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9137" y="4941947"/>
                <a:ext cx="881587" cy="281937"/>
              </a:xfrm>
              <a:prstGeom prst="rect">
                <a:avLst/>
              </a:prstGeom>
              <a:blipFill>
                <a:blip r:embed="rId6"/>
                <a:stretch>
                  <a:fillRect l="-4225" r="-5634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96D43A3-CD96-B4D5-170C-A37F2D5E027F}"/>
              </a:ext>
            </a:extLst>
          </p:cNvPr>
          <p:cNvSpPr/>
          <p:nvPr/>
        </p:nvSpPr>
        <p:spPr>
          <a:xfrm>
            <a:off x="8223717" y="4674499"/>
            <a:ext cx="1179776" cy="820062"/>
          </a:xfrm>
          <a:prstGeom prst="roundRect">
            <a:avLst/>
          </a:prstGeom>
          <a:solidFill>
            <a:schemeClr val="accent6">
              <a:alpha val="1985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245654D-6E74-6424-E0F1-F7FE546E26DE}"/>
                  </a:ext>
                </a:extLst>
              </p:cNvPr>
              <p:cNvSpPr txBox="1"/>
              <p:nvPr/>
            </p:nvSpPr>
            <p:spPr>
              <a:xfrm>
                <a:off x="7537721" y="5491332"/>
                <a:ext cx="246441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accent6"/>
                    </a:solidFill>
                  </a:rPr>
                  <a:t>Linear model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3200" dirty="0">
                    <a:solidFill>
                      <a:schemeClr val="accent6"/>
                    </a:solidFill>
                  </a:rPr>
                  <a:t>!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245654D-6E74-6424-E0F1-F7FE546E2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7721" y="5491332"/>
                <a:ext cx="2464418" cy="1077218"/>
              </a:xfrm>
              <a:prstGeom prst="rect">
                <a:avLst/>
              </a:prstGeom>
              <a:blipFill>
                <a:blip r:embed="rId7"/>
                <a:stretch>
                  <a:fillRect t="-6977" b="-17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Google Shape;145;p19">
            <a:extLst>
              <a:ext uri="{FF2B5EF4-FFF2-40B4-BE49-F238E27FC236}">
                <a16:creationId xmlns:a16="http://schemas.microsoft.com/office/drawing/2014/main" id="{6316C76E-AEA8-BDFC-5250-10407A461BC3}"/>
              </a:ext>
            </a:extLst>
          </p:cNvPr>
          <p:cNvSpPr txBox="1">
            <a:spLocks/>
          </p:cNvSpPr>
          <p:nvPr/>
        </p:nvSpPr>
        <p:spPr>
          <a:xfrm>
            <a:off x="0" y="7578"/>
            <a:ext cx="12192000" cy="6858000"/>
          </a:xfrm>
          <a:prstGeom prst="rect">
            <a:avLst/>
          </a:prstGeom>
          <a:solidFill>
            <a:srgbClr val="C9D3D7">
              <a:alpha val="8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rcellus SC"/>
              <a:buNone/>
              <a:defRPr sz="2800" b="0" i="0" u="none" strike="noStrike" cap="none">
                <a:solidFill>
                  <a:srgbClr val="000000"/>
                </a:solidFill>
                <a:latin typeface="Marcellus SC"/>
                <a:ea typeface="Marcellus SC"/>
                <a:cs typeface="Marcellus SC"/>
                <a:sym typeface="Marcellus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GB" sz="2000" b="1" i="1" noProof="0" dirty="0">
              <a:solidFill>
                <a:srgbClr val="C00000"/>
              </a:solidFill>
            </a:endParaRPr>
          </a:p>
        </p:txBody>
      </p:sp>
      <p:sp>
        <p:nvSpPr>
          <p:cNvPr id="9" name="Google Shape;145;p19">
            <a:extLst>
              <a:ext uri="{FF2B5EF4-FFF2-40B4-BE49-F238E27FC236}">
                <a16:creationId xmlns:a16="http://schemas.microsoft.com/office/drawing/2014/main" id="{5546B899-06D1-9441-87AF-486C044DF797}"/>
              </a:ext>
            </a:extLst>
          </p:cNvPr>
          <p:cNvSpPr txBox="1">
            <a:spLocks/>
          </p:cNvSpPr>
          <p:nvPr/>
        </p:nvSpPr>
        <p:spPr>
          <a:xfrm>
            <a:off x="413151" y="3999123"/>
            <a:ext cx="11360800" cy="234107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rcellus SC"/>
              <a:buNone/>
              <a:defRPr sz="2800" b="0" i="0" u="none" strike="noStrike" cap="none">
                <a:solidFill>
                  <a:srgbClr val="000000"/>
                </a:solidFill>
                <a:latin typeface="Marcellus SC"/>
                <a:ea typeface="Marcellus SC"/>
                <a:cs typeface="Marcellus SC"/>
                <a:sym typeface="Marcellus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4000" b="1" i="1" noProof="0" dirty="0">
                <a:solidFill>
                  <a:srgbClr val="C00000"/>
                </a:solidFill>
                <a:latin typeface="+mn-lt"/>
              </a:rPr>
              <a:t>Can we make a DNN behave </a:t>
            </a:r>
          </a:p>
          <a:p>
            <a:pPr algn="ctr"/>
            <a:r>
              <a:rPr lang="en-GB" sz="4000" b="1" i="1" noProof="0" dirty="0">
                <a:solidFill>
                  <a:srgbClr val="C00000"/>
                </a:solidFill>
                <a:latin typeface="+mn-lt"/>
              </a:rPr>
              <a:t>like a proper linear model?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B7A0C99-4030-655D-02BF-767DC5A1D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Stripping </a:t>
            </a:r>
            <a:r>
              <a:rPr lang="en-GB" noProof="0" dirty="0" err="1"/>
              <a:t>cbms</a:t>
            </a:r>
            <a:r>
              <a:rPr lang="en-GB" noProof="0" dirty="0"/>
              <a:t> to their bones</a:t>
            </a:r>
          </a:p>
        </p:txBody>
      </p:sp>
    </p:spTree>
    <p:extLst>
      <p:ext uri="{BB962C8B-B14F-4D97-AF65-F5344CB8AC3E}">
        <p14:creationId xmlns:p14="http://schemas.microsoft.com/office/powerpoint/2010/main" val="264451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FB9FB-241B-CC3D-ECE2-2BD9FB0DA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6DAAA-B3D0-BFFE-6CB3-99C0119D3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noProof="0"/>
              <a:t>If we want to make a DNN </a:t>
            </a:r>
            <a:r>
              <a:rPr lang="en-GB" sz="2400" b="1" noProof="0">
                <a:solidFill>
                  <a:srgbClr val="C00000"/>
                </a:solidFill>
              </a:rPr>
              <a:t>act as a linear model while maintaining its expressive power</a:t>
            </a:r>
            <a:r>
              <a:rPr lang="en-GB" sz="2400" noProof="0"/>
              <a:t>, we need a few things: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5AA1B-595F-E43B-5205-D37A786B9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198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07AC50-0883-A9CE-860F-ABD685E35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Linearizing a </a:t>
            </a:r>
            <a:r>
              <a:rPr lang="en-GB" noProof="0" dirty="0" err="1"/>
              <a:t>dnn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18917492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A1B58-6BE7-3C7F-9C01-81380241C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699E0-2864-F8E6-F0F1-1E4FFB47C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noProof="0" dirty="0"/>
              <a:t>If we want to make a DNN </a:t>
            </a:r>
            <a:r>
              <a:rPr lang="en-GB" sz="2400" b="1" noProof="0" dirty="0">
                <a:solidFill>
                  <a:srgbClr val="C00000"/>
                </a:solidFill>
              </a:rPr>
              <a:t>act as a linear model while maintaining its expressive power</a:t>
            </a:r>
            <a:r>
              <a:rPr lang="en-GB" sz="2400" noProof="0" dirty="0"/>
              <a:t>, we need a few things: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200" noProof="0" dirty="0"/>
              <a:t>[</a:t>
            </a:r>
            <a:r>
              <a:rPr lang="en-GB" sz="2200" b="1" i="1" noProof="0" dirty="0">
                <a:solidFill>
                  <a:srgbClr val="C00000"/>
                </a:solidFill>
              </a:rPr>
              <a:t>Expressiveness</a:t>
            </a:r>
            <a:r>
              <a:rPr lang="en-GB" sz="2200" noProof="0" dirty="0"/>
              <a:t>] The relevance weights used to make the output prediction must be able to </a:t>
            </a:r>
            <a:r>
              <a:rPr lang="en-GB" sz="2200" b="1" noProof="0" dirty="0">
                <a:solidFill>
                  <a:srgbClr val="C00000"/>
                </a:solidFill>
              </a:rPr>
              <a:t>dynamically adapt depending on the input</a:t>
            </a:r>
            <a:r>
              <a:rPr lang="en-GB" sz="2200" noProof="0" dirty="0"/>
              <a:t>:</a:t>
            </a:r>
          </a:p>
          <a:p>
            <a:pPr marL="457200" indent="-457200">
              <a:buFont typeface="+mj-lt"/>
              <a:buAutoNum type="arabicPeriod"/>
            </a:pPr>
            <a:endParaRPr lang="en-GB" sz="2400" noProof="0" dirty="0"/>
          </a:p>
          <a:p>
            <a:pPr marL="457200" indent="-457200">
              <a:buFont typeface="+mj-lt"/>
              <a:buAutoNum type="arabicPeriod"/>
            </a:pPr>
            <a:endParaRPr lang="en-GB" sz="2400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7C5DA-0E9F-A7AC-5236-51C992F81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199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4DF397-BE5E-D7FE-7853-574E9C1B55A5}"/>
                  </a:ext>
                </a:extLst>
              </p:cNvPr>
              <p:cNvSpPr txBox="1"/>
              <p:nvPr/>
            </p:nvSpPr>
            <p:spPr>
              <a:xfrm>
                <a:off x="3205208" y="4521740"/>
                <a:ext cx="578158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noProof="0" dirty="0"/>
                  <a:t>                 </a:t>
                </a:r>
                <a:r>
                  <a:rPr lang="en-GB" sz="2000" b="1" noProof="0" dirty="0">
                    <a:solidFill>
                      <a:srgbClr val="0070C0"/>
                    </a:solidFill>
                  </a:rPr>
                  <a:t>Linear Model Output</a:t>
                </a:r>
                <a:r>
                  <a:rPr lang="en-GB" sz="2000" b="1" noProof="0" dirty="0"/>
                  <a:t>:      </a:t>
                </a:r>
                <a14:m>
                  <m:oMath xmlns:m="http://schemas.openxmlformats.org/officeDocument/2006/math"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GB" sz="20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sz="2000" i="1" noProof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000" i="1" noProof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0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noProof="0" smtClean="0">
                            <a:solidFill>
                              <a:srgbClr val="0070C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GB" sz="2000" b="0" i="1" noProof="0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acc>
                      <m:accPr>
                        <m:chr m:val="⃗"/>
                        <m:ctrlPr>
                          <a:rPr lang="en-GB" sz="2000" b="0" i="1" noProof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000" b="0" i="1" noProof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endParaRPr lang="en-GB" sz="2000" b="1" noProof="0" dirty="0"/>
              </a:p>
              <a:p>
                <a:r>
                  <a:rPr lang="en-GB" sz="2000" b="1" noProof="0" dirty="0">
                    <a:solidFill>
                      <a:srgbClr val="C00000"/>
                    </a:solidFill>
                  </a:rPr>
                  <a:t>“Linear-</a:t>
                </a:r>
                <a:r>
                  <a:rPr lang="en-GB" sz="2000" b="1" noProof="0" dirty="0" err="1">
                    <a:solidFill>
                      <a:srgbClr val="C00000"/>
                    </a:solidFill>
                  </a:rPr>
                  <a:t>ish</a:t>
                </a:r>
                <a:r>
                  <a:rPr lang="en-GB" sz="2000" b="1" noProof="0" dirty="0">
                    <a:solidFill>
                      <a:srgbClr val="C00000"/>
                    </a:solidFill>
                  </a:rPr>
                  <a:t> DNN” Model output</a:t>
                </a:r>
                <a:r>
                  <a:rPr lang="en-GB" sz="2000" noProof="0" dirty="0"/>
                  <a:t>:     </a:t>
                </a:r>
                <a14:m>
                  <m:oMath xmlns:m="http://schemas.openxmlformats.org/officeDocument/2006/math"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GB" sz="20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sz="2000" i="1" noProof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000" i="1" noProof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000" b="0" i="1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sSup>
                      <m:sSupPr>
                        <m:ctrlPr>
                          <a:rPr lang="en-GB" sz="2000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2000" b="0" i="1" noProof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GB" sz="2000" b="0" i="1" noProof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2000" b="0" i="1" noProof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GB" sz="2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acc>
                      <m:accPr>
                        <m:chr m:val="⃗"/>
                        <m:ctrlPr>
                          <a:rPr lang="en-GB" sz="2000" b="0" i="1" noProof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000" b="0" i="1" noProof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endParaRPr lang="en-GB" sz="2000" noProof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4DF397-BE5E-D7FE-7853-574E9C1B5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5208" y="4521740"/>
                <a:ext cx="5781583" cy="707886"/>
              </a:xfrm>
              <a:prstGeom prst="rect">
                <a:avLst/>
              </a:prstGeom>
              <a:blipFill>
                <a:blip r:embed="rId2"/>
                <a:stretch>
                  <a:fillRect l="-1096" t="-10714" b="-1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549917-BD3C-B80B-B5B1-806B9612CC23}"/>
                  </a:ext>
                </a:extLst>
              </p:cNvPr>
              <p:cNvSpPr txBox="1"/>
              <p:nvPr/>
            </p:nvSpPr>
            <p:spPr>
              <a:xfrm>
                <a:off x="2801067" y="5632159"/>
                <a:ext cx="632346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noProof="0"/>
                  <a:t>where </a:t>
                </a:r>
                <a14:m>
                  <m:oMath xmlns:m="http://schemas.openxmlformats.org/officeDocument/2006/math"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𝒲</m:t>
                    </m:r>
                    <m:r>
                      <a:rPr lang="en-GB" sz="2000" i="1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noProof="0"/>
                  <a:t>is parameterised as a learnable DNN!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83453AD-275D-FF4D-641E-A0D9A528B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1067" y="5632159"/>
                <a:ext cx="6323462" cy="400110"/>
              </a:xfrm>
              <a:prstGeom prst="rect">
                <a:avLst/>
              </a:prstGeom>
              <a:blipFill>
                <a:blip r:embed="rId3"/>
                <a:stretch>
                  <a:fillRect l="-963" t="-9091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C75BDFCC-D5DE-8C1E-59AE-2ADEFF6A7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Linearizing a </a:t>
            </a:r>
            <a:r>
              <a:rPr lang="en-GB" noProof="0" dirty="0" err="1"/>
              <a:t>dnn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33485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E54A593F-A153-3987-B295-E98A5181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GB" noProof="0" smtClean="0"/>
              <a:t>2</a:t>
            </a:fld>
            <a:endParaRPr lang="en-GB" noProof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922EFE8-6E87-6D6A-34FF-6C729C4A780B}"/>
              </a:ext>
            </a:extLst>
          </p:cNvPr>
          <p:cNvGrpSpPr/>
          <p:nvPr/>
        </p:nvGrpSpPr>
        <p:grpSpPr>
          <a:xfrm>
            <a:off x="2370593" y="1610764"/>
            <a:ext cx="2602899" cy="4437665"/>
            <a:chOff x="2370594" y="1610764"/>
            <a:chExt cx="2602899" cy="443766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9026A8F-76E9-E684-CA66-252EFAEE9DB5}"/>
                </a:ext>
              </a:extLst>
            </p:cNvPr>
            <p:cNvGrpSpPr/>
            <p:nvPr/>
          </p:nvGrpSpPr>
          <p:grpSpPr>
            <a:xfrm>
              <a:off x="2370594" y="1610764"/>
              <a:ext cx="2507692" cy="3720412"/>
              <a:chOff x="1667084" y="2161097"/>
              <a:chExt cx="2507692" cy="3720412"/>
            </a:xfrm>
          </p:grpSpPr>
          <p:sp>
            <p:nvSpPr>
              <p:cNvPr id="9" name="Subtitle 2">
                <a:extLst>
                  <a:ext uri="{FF2B5EF4-FFF2-40B4-BE49-F238E27FC236}">
                    <a16:creationId xmlns:a16="http://schemas.microsoft.com/office/drawing/2014/main" id="{7E684FCC-FC2E-364F-BE3E-26E1DCF648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67084" y="4724580"/>
                <a:ext cx="2507692" cy="115692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SzPct val="75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SzPct val="75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SzPct val="75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SzPct val="7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SzPct val="7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300"/>
                  </a:spcBef>
                  <a:buNone/>
                </a:pPr>
                <a:r>
                  <a:rPr lang="en-GB" sz="1500" b="1" noProof="0" dirty="0"/>
                  <a:t>Mateo Espinosa Zarlenga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300"/>
                  </a:spcBef>
                  <a:buNone/>
                </a:pPr>
                <a:r>
                  <a:rPr lang="en-GB" sz="1500" noProof="0" dirty="0"/>
                  <a:t>Final-year PhD Student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300"/>
                  </a:spcBef>
                  <a:buNone/>
                </a:pPr>
                <a:r>
                  <a:rPr lang="en-GB" sz="1500" noProof="0" dirty="0"/>
                  <a:t>University of Cambridge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300"/>
                  </a:spcBef>
                  <a:buNone/>
                </a:pPr>
                <a:r>
                  <a:rPr lang="en-GB" sz="1500" noProof="0" dirty="0"/>
                  <a:t>me466@cam.ac.uk</a:t>
                </a:r>
              </a:p>
            </p:txBody>
          </p:sp>
          <p:pic>
            <p:nvPicPr>
              <p:cNvPr id="35" name="Picture 34" descr="A person in a white shirt&#10;&#10;AI-generated content may be incorrect.">
                <a:extLst>
                  <a:ext uri="{FF2B5EF4-FFF2-40B4-BE49-F238E27FC236}">
                    <a16:creationId xmlns:a16="http://schemas.microsoft.com/office/drawing/2014/main" id="{BEDB5EE5-4CC6-E9A3-F21D-72CBBC619C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t="10832"/>
              <a:stretch/>
            </p:blipFill>
            <p:spPr>
              <a:xfrm>
                <a:off x="1761731" y="2161097"/>
                <a:ext cx="2318397" cy="2504215"/>
              </a:xfrm>
              <a:prstGeom prst="ellipse">
                <a:avLst/>
              </a:prstGeom>
              <a:ln w="38100"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softEdge rad="127000"/>
              </a:effectLst>
            </p:spPr>
          </p:pic>
        </p:grpSp>
        <p:pic>
          <p:nvPicPr>
            <p:cNvPr id="1028" name="Picture 4" descr="About the logo | University of Cambridge">
              <a:extLst>
                <a:ext uri="{FF2B5EF4-FFF2-40B4-BE49-F238E27FC236}">
                  <a16:creationId xmlns:a16="http://schemas.microsoft.com/office/drawing/2014/main" id="{E2C2F4DF-8767-008A-A36E-012FE6F136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594" y="5365168"/>
              <a:ext cx="2602899" cy="683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C335C1-C65D-4ECF-F002-9DABE85722C2}"/>
              </a:ext>
            </a:extLst>
          </p:cNvPr>
          <p:cNvGrpSpPr/>
          <p:nvPr/>
        </p:nvGrpSpPr>
        <p:grpSpPr>
          <a:xfrm>
            <a:off x="7218509" y="1610764"/>
            <a:ext cx="2998687" cy="4244172"/>
            <a:chOff x="7313716" y="1610765"/>
            <a:chExt cx="2998687" cy="424417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B511E73-1A8C-8812-162E-C75E3AECAE57}"/>
                </a:ext>
              </a:extLst>
            </p:cNvPr>
            <p:cNvGrpSpPr/>
            <p:nvPr/>
          </p:nvGrpSpPr>
          <p:grpSpPr>
            <a:xfrm>
              <a:off x="7313716" y="1610765"/>
              <a:ext cx="2998687" cy="3720411"/>
              <a:chOff x="6517882" y="2176892"/>
              <a:chExt cx="2998687" cy="3720411"/>
            </a:xfrm>
          </p:grpSpPr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056DED8B-BB05-FC07-74E9-E398ECA449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17882" y="4740374"/>
                <a:ext cx="2998687" cy="115692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SzPct val="75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SzPct val="75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SzPct val="75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SzPct val="7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SzPct val="7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300"/>
                  </a:spcBef>
                  <a:buNone/>
                </a:pPr>
                <a:r>
                  <a:rPr lang="en-GB" sz="1500" b="1" noProof="0" dirty="0"/>
                  <a:t>Pietro </a:t>
                </a:r>
                <a:r>
                  <a:rPr lang="en-GB" sz="1500" b="1" noProof="0" dirty="0" err="1"/>
                  <a:t>Barbiero</a:t>
                </a:r>
                <a:endParaRPr lang="en-GB" sz="1500" b="1" noProof="0" dirty="0"/>
              </a:p>
              <a:p>
                <a:pPr marL="0" indent="0" algn="ctr">
                  <a:lnSpc>
                    <a:spcPct val="100000"/>
                  </a:lnSpc>
                  <a:spcBef>
                    <a:spcPts val="300"/>
                  </a:spcBef>
                  <a:buNone/>
                </a:pPr>
                <a:r>
                  <a:rPr lang="en-GB" sz="1500" noProof="0" dirty="0"/>
                  <a:t>Swiss Postdoctoral Fellow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300"/>
                  </a:spcBef>
                  <a:buNone/>
                </a:pPr>
                <a:r>
                  <a:rPr lang="en-GB" sz="1500" noProof="0" dirty="0"/>
                  <a:t>IBM Research (Switzerland)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300"/>
                  </a:spcBef>
                  <a:buNone/>
                </a:pPr>
                <a:r>
                  <a:rPr lang="en-GB" sz="1500" noProof="0" dirty="0" err="1"/>
                  <a:t>pietro.barbiero@ibm.com</a:t>
                </a:r>
                <a:endParaRPr lang="en-GB" sz="1500" noProof="0" dirty="0"/>
              </a:p>
            </p:txBody>
          </p:sp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7ABC4E98-E830-FA72-E6BA-AFA7CC980D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63380" y="2176892"/>
                <a:ext cx="2507693" cy="2504215"/>
              </a:xfrm>
              <a:prstGeom prst="ellipse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Picture 2" descr="About">
              <a:extLst>
                <a:ext uri="{FF2B5EF4-FFF2-40B4-BE49-F238E27FC236}">
                  <a16:creationId xmlns:a16="http://schemas.microsoft.com/office/drawing/2014/main" id="{31C36090-D24D-8FBD-6C92-296A1F0DF9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0438" y="5558659"/>
              <a:ext cx="2465241" cy="296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A4689A81-95B6-A822-2F98-02273F081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605503"/>
          </a:xfrm>
        </p:spPr>
        <p:txBody>
          <a:bodyPr>
            <a:normAutofit fontScale="90000"/>
          </a:bodyPr>
          <a:lstStyle/>
          <a:p>
            <a:r>
              <a:rPr lang="en-GB" dirty="0"/>
              <a:t>Who are we?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39412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7B023-0DC0-2FC3-BA5F-19DAF25E6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C7C9E-9A8C-88FA-69E4-CD2B75FBB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dirty="0"/>
              <a:t>The power of scale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7D807-1AAC-E1EA-EE8E-F1F1476EA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700" b="1" noProof="0" dirty="0">
                <a:solidFill>
                  <a:srgbClr val="C00000"/>
                </a:solidFill>
              </a:rPr>
              <a:t>Scaling up </a:t>
            </a:r>
            <a:r>
              <a:rPr lang="en-GB" sz="2700" noProof="0" dirty="0"/>
              <a:t>DNNs can lead to </a:t>
            </a:r>
            <a:r>
              <a:rPr lang="en-GB" sz="2700" b="1" noProof="0" dirty="0">
                <a:solidFill>
                  <a:srgbClr val="C00000"/>
                </a:solidFill>
              </a:rPr>
              <a:t>expressive</a:t>
            </a:r>
            <a:r>
              <a:rPr lang="en-GB" sz="2700" b="1" noProof="0" dirty="0"/>
              <a:t> </a:t>
            </a:r>
            <a:r>
              <a:rPr lang="en-GB" sz="2700" noProof="0" dirty="0"/>
              <a:t>and </a:t>
            </a:r>
            <a:r>
              <a:rPr lang="en-GB" sz="2700" b="1" noProof="0" dirty="0">
                <a:solidFill>
                  <a:srgbClr val="C00000"/>
                </a:solidFill>
              </a:rPr>
              <a:t>generalisable </a:t>
            </a:r>
            <a:r>
              <a:rPr lang="en-GB" sz="2700" noProof="0" dirty="0"/>
              <a:t>models</a:t>
            </a:r>
            <a:r>
              <a:rPr lang="en-GB" sz="2700" b="1" noProof="0" dirty="0">
                <a:solidFill>
                  <a:srgbClr val="C00000"/>
                </a:solidFill>
              </a:rPr>
              <a:t>:</a:t>
            </a:r>
          </a:p>
        </p:txBody>
      </p:sp>
      <p:pic>
        <p:nvPicPr>
          <p:cNvPr id="13314" name="Picture 2" descr="Visualizing Artificial Neural Networks (ANNs) with just One Line of Code |  by Adesh Shah | Towards Data Science | Medium">
            <a:extLst>
              <a:ext uri="{FF2B5EF4-FFF2-40B4-BE49-F238E27FC236}">
                <a16:creationId xmlns:a16="http://schemas.microsoft.com/office/drawing/2014/main" id="{D3B5D1B8-B25F-BFEC-8116-E81962C7F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774" y="2830686"/>
            <a:ext cx="2815846" cy="168950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7A312A-335C-8F0A-BD7B-056826CE237D}"/>
              </a:ext>
            </a:extLst>
          </p:cNvPr>
          <p:cNvSpPr txBox="1"/>
          <p:nvPr/>
        </p:nvSpPr>
        <p:spPr>
          <a:xfrm>
            <a:off x="4883750" y="3355511"/>
            <a:ext cx="2359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noProof="0" dirty="0"/>
              <a:t>A LOT of </a:t>
            </a:r>
            <a:r>
              <a:rPr lang="en-GB" sz="2400" b="1" noProof="0" dirty="0">
                <a:solidFill>
                  <a:srgbClr val="C00000"/>
                </a:solidFill>
              </a:rPr>
              <a:t>data</a:t>
            </a:r>
            <a:r>
              <a:rPr lang="en-GB" sz="2400" noProof="0" dirty="0"/>
              <a:t>, </a:t>
            </a:r>
            <a:r>
              <a:rPr lang="en-GB" sz="2400" b="1" noProof="0" dirty="0">
                <a:solidFill>
                  <a:srgbClr val="C00000"/>
                </a:solidFill>
              </a:rPr>
              <a:t>money</a:t>
            </a:r>
            <a:r>
              <a:rPr lang="en-GB" sz="2400" noProof="0" dirty="0"/>
              <a:t>, </a:t>
            </a:r>
            <a:r>
              <a:rPr lang="en-GB" sz="2400" b="1" noProof="0" dirty="0">
                <a:solidFill>
                  <a:srgbClr val="C00000"/>
                </a:solidFill>
              </a:rPr>
              <a:t>time</a:t>
            </a:r>
            <a:r>
              <a:rPr lang="en-GB" sz="2400" noProof="0" dirty="0"/>
              <a:t>, and </a:t>
            </a:r>
            <a:r>
              <a:rPr lang="en-GB" sz="2400" b="1" noProof="0" dirty="0">
                <a:solidFill>
                  <a:srgbClr val="C00000"/>
                </a:solidFill>
              </a:rPr>
              <a:t>sweat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335B10-AA6D-8581-7A4A-36005E88B0DB}"/>
              </a:ext>
            </a:extLst>
          </p:cNvPr>
          <p:cNvSpPr txBox="1"/>
          <p:nvPr/>
        </p:nvSpPr>
        <p:spPr>
          <a:xfrm>
            <a:off x="4001023" y="3321495"/>
            <a:ext cx="790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noProof="0" dirty="0"/>
              <a:t>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A29C49-89A0-B4DF-A1E0-BF29128EC968}"/>
              </a:ext>
            </a:extLst>
          </p:cNvPr>
          <p:cNvSpPr txBox="1"/>
          <p:nvPr/>
        </p:nvSpPr>
        <p:spPr>
          <a:xfrm>
            <a:off x="7275688" y="3304511"/>
            <a:ext cx="790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noProof="0" dirty="0"/>
              <a:t>=</a:t>
            </a:r>
          </a:p>
        </p:txBody>
      </p:sp>
      <p:pic>
        <p:nvPicPr>
          <p:cNvPr id="9" name="Picture 10" descr="Alpha Fold GIF - Alpha Fold - Discover &amp; Share GIFs">
            <a:extLst>
              <a:ext uri="{FF2B5EF4-FFF2-40B4-BE49-F238E27FC236}">
                <a16:creationId xmlns:a16="http://schemas.microsoft.com/office/drawing/2014/main" id="{5AB2C4C0-DEDC-82DA-178E-B8F592F50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8451" y="3366575"/>
            <a:ext cx="2677108" cy="88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Stable Diffusion - Wikipedia">
            <a:extLst>
              <a:ext uri="{FF2B5EF4-FFF2-40B4-BE49-F238E27FC236}">
                <a16:creationId xmlns:a16="http://schemas.microsoft.com/office/drawing/2014/main" id="{015756FC-C965-4A83-8E90-E329C9993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6565" y="4287413"/>
            <a:ext cx="1051364" cy="109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Semantic Image Segmentation for Machine Learning">
            <a:extLst>
              <a:ext uri="{FF2B5EF4-FFF2-40B4-BE49-F238E27FC236}">
                <a16:creationId xmlns:a16="http://schemas.microsoft.com/office/drawing/2014/main" id="{34EF596C-E20A-1971-7AB7-6893408F1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7657" y="4395367"/>
            <a:ext cx="1236432" cy="72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Alphago Logo PNG Vectors Free Download">
            <a:extLst>
              <a:ext uri="{FF2B5EF4-FFF2-40B4-BE49-F238E27FC236}">
                <a16:creationId xmlns:a16="http://schemas.microsoft.com/office/drawing/2014/main" id="{5B9DF9EF-12E2-2E2C-2871-F67465D0A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3575" y="2678753"/>
            <a:ext cx="2611984" cy="68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5ED8717B-0646-F855-5EB4-88E48D41A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77407" y="3771010"/>
            <a:ext cx="1354824" cy="76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BFBB918-6C25-C8BB-EB1B-F190821A3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F3AA9C-05A8-13E2-523A-0960F5B7F168}"/>
              </a:ext>
            </a:extLst>
          </p:cNvPr>
          <p:cNvSpPr txBox="1"/>
          <p:nvPr/>
        </p:nvSpPr>
        <p:spPr>
          <a:xfrm>
            <a:off x="647997" y="5913273"/>
            <a:ext cx="10620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Silver, David, et al. "Mastering the game of Go with deep neural networks and tree search." nature 529.7587 (2016): 484-489.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[2] 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OpenAI. "GPT-4 technical report." arXiv (2023).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[3] 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Jumper, John, et al. "Highly accurate protein structure prediction with AlphaFold." nature 596.7873 (2021): 583-589.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[4] 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Rombach, Robin, et al. "High-resolution image synthesis with latent diffusion models." CVPR (2022).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37232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14837-FFAD-51E5-5050-56B07CA87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0DFF71-3735-07BF-2C93-9B3E6D46F3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400" noProof="0"/>
                  <a:t>If we want to make a DNN </a:t>
                </a:r>
                <a:r>
                  <a:rPr lang="en-GB" sz="2400" b="1" noProof="0">
                    <a:solidFill>
                      <a:srgbClr val="C00000"/>
                    </a:solidFill>
                  </a:rPr>
                  <a:t>act as a linear model while maintaining its expressive power</a:t>
                </a:r>
                <a:r>
                  <a:rPr lang="en-GB" sz="2400" noProof="0"/>
                  <a:t>, we need a few things:</a:t>
                </a:r>
              </a:p>
              <a:p>
                <a:pPr marL="914400" lvl="1" indent="-457200">
                  <a:buFont typeface="+mj-lt"/>
                  <a:buAutoNum type="arabicPeriod" startAt="2"/>
                </a:pPr>
                <a:r>
                  <a:rPr lang="en-GB" sz="2200" noProof="0"/>
                  <a:t>[</a:t>
                </a:r>
                <a:r>
                  <a:rPr lang="en-GB" sz="2200" b="1" i="1" noProof="0">
                    <a:solidFill>
                      <a:srgbClr val="C00000"/>
                    </a:solidFill>
                  </a:rPr>
                  <a:t>Interpretability</a:t>
                </a:r>
                <a:r>
                  <a:rPr lang="en-GB" sz="2200" noProof="0"/>
                  <a:t>] If the features are not interpretable (e.g., individual pixels), then </a:t>
                </a:r>
                <a:r>
                  <a:rPr lang="en-GB" sz="2200" b="1" noProof="0">
                    <a:solidFill>
                      <a:srgbClr val="C00000"/>
                    </a:solidFill>
                  </a:rPr>
                  <a:t>we should learn a high-level “concept” representation </a:t>
                </a:r>
                <a14:m>
                  <m:oMath xmlns:m="http://schemas.openxmlformats.org/officeDocument/2006/math">
                    <m:r>
                      <a:rPr lang="en-GB" sz="22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GB" sz="22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sz="2200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200" b="0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</m:oMath>
                </a14:m>
                <a:r>
                  <a:rPr lang="en-GB" sz="2200" noProof="0"/>
                  <a:t>:</a:t>
                </a:r>
              </a:p>
              <a:p>
                <a:pPr marL="457200" indent="-457200">
                  <a:buFont typeface="+mj-lt"/>
                  <a:buAutoNum type="arabicPeriod"/>
                </a:pPr>
                <a:endParaRPr lang="en-GB" sz="2400" noProof="0"/>
              </a:p>
              <a:p>
                <a:pPr marL="457200" indent="-457200">
                  <a:buFont typeface="+mj-lt"/>
                  <a:buAutoNum type="arabicPeriod"/>
                </a:pPr>
                <a:endParaRPr lang="en-GB" sz="2400" noProof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C62DEE-044D-DDED-D2F9-3A7CAD0EF2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61" t="-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4403A-84FD-1882-2BB4-30C9B18C3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200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3074" name="Picture 2" descr="Applied Deep Learning - Part 3: Autoencoders | by Arden Dertat | Towards  Data Science">
            <a:extLst>
              <a:ext uri="{FF2B5EF4-FFF2-40B4-BE49-F238E27FC236}">
                <a16:creationId xmlns:a16="http://schemas.microsoft.com/office/drawing/2014/main" id="{D60C7CEB-9A1F-3FAA-13B8-C5BC1AA94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118" y="4238890"/>
            <a:ext cx="3841359" cy="218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C939051-8786-C364-B807-AA2DBD0FA911}"/>
                  </a:ext>
                </a:extLst>
              </p:cNvPr>
              <p:cNvSpPr txBox="1"/>
              <p:nvPr/>
            </p:nvSpPr>
            <p:spPr>
              <a:xfrm>
                <a:off x="4409161" y="6433681"/>
                <a:ext cx="7021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noProof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GB" b="0" i="1" noProof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GB" b="0" i="1" noProof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noProof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GB" noProof="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C939051-8786-C364-B807-AA2DBD0FA9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9161" y="6433681"/>
                <a:ext cx="702180" cy="369332"/>
              </a:xfrm>
              <a:prstGeom prst="rect">
                <a:avLst/>
              </a:prstGeom>
              <a:blipFill>
                <a:blip r:embed="rId4"/>
                <a:stretch>
                  <a:fillRect t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B8C1C5-32CE-E15A-E170-2CD134D3417A}"/>
                  </a:ext>
                </a:extLst>
              </p:cNvPr>
              <p:cNvSpPr txBox="1"/>
              <p:nvPr/>
            </p:nvSpPr>
            <p:spPr>
              <a:xfrm>
                <a:off x="3590795" y="4963039"/>
                <a:ext cx="377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GB" noProof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460B40-3CD3-54E5-D243-CFC2CF8B2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795" y="4963039"/>
                <a:ext cx="377604" cy="369332"/>
              </a:xfrm>
              <a:prstGeom prst="rect">
                <a:avLst/>
              </a:prstGeom>
              <a:blipFill>
                <a:blip r:embed="rId5"/>
                <a:stretch>
                  <a:fillRect t="-22951" r="-27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812D10-6852-5C18-4CAA-D6BC562C0FC8}"/>
                  </a:ext>
                </a:extLst>
              </p:cNvPr>
              <p:cNvSpPr txBox="1"/>
              <p:nvPr/>
            </p:nvSpPr>
            <p:spPr>
              <a:xfrm>
                <a:off x="7883477" y="4963039"/>
                <a:ext cx="3776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GB" noProof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78EB10B-B2E9-0957-C6FF-01D2ACC664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3477" y="4963039"/>
                <a:ext cx="377603" cy="369332"/>
              </a:xfrm>
              <a:prstGeom prst="rect">
                <a:avLst/>
              </a:prstGeom>
              <a:blipFill>
                <a:blip r:embed="rId6"/>
                <a:stretch>
                  <a:fillRect t="-6557" r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E306F40-63CF-8299-9303-D89598B5CC51}"/>
                  </a:ext>
                </a:extLst>
              </p:cNvPr>
              <p:cNvSpPr txBox="1"/>
              <p:nvPr/>
            </p:nvSpPr>
            <p:spPr>
              <a:xfrm>
                <a:off x="6491558" y="6415855"/>
                <a:ext cx="1053814" cy="4049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GB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GB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b="0" i="1" noProof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en-GB" noProof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8A22E9-BC52-C987-CE4E-09567EACF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1558" y="6415855"/>
                <a:ext cx="1053814" cy="404983"/>
              </a:xfrm>
              <a:prstGeom prst="rect">
                <a:avLst/>
              </a:prstGeom>
              <a:blipFill>
                <a:blip r:embed="rId7"/>
                <a:stretch>
                  <a:fillRect t="-14925" r="-4624"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C3543253-7A89-F8DD-BDE9-0C5ABC7D5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Linearizing a </a:t>
            </a:r>
            <a:r>
              <a:rPr lang="en-GB" noProof="0" dirty="0" err="1"/>
              <a:t>dnn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1330833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BE970-2F23-0C8B-52C0-2CFE78F17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F1D856-45D2-E43E-7B5F-5C0F63F48B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400" noProof="0"/>
                  <a:t>If we want to make a DNN </a:t>
                </a:r>
                <a:r>
                  <a:rPr lang="en-GB" sz="2400" b="1" noProof="0">
                    <a:solidFill>
                      <a:srgbClr val="C00000"/>
                    </a:solidFill>
                  </a:rPr>
                  <a:t>act as a linear model while maintaining its expressive power</a:t>
                </a:r>
                <a:r>
                  <a:rPr lang="en-GB" sz="2400" noProof="0"/>
                  <a:t>, we need a few things:</a:t>
                </a:r>
              </a:p>
              <a:p>
                <a:pPr marL="914400" lvl="1" indent="-457200">
                  <a:buFont typeface="+mj-lt"/>
                  <a:buAutoNum type="arabicPeriod" startAt="2"/>
                </a:pPr>
                <a:r>
                  <a:rPr lang="en-GB" sz="2200" noProof="0"/>
                  <a:t>[</a:t>
                </a:r>
                <a:r>
                  <a:rPr lang="en-GB" sz="2200" b="1" i="1" noProof="0">
                    <a:solidFill>
                      <a:srgbClr val="C00000"/>
                    </a:solidFill>
                  </a:rPr>
                  <a:t>Interpretability</a:t>
                </a:r>
                <a:r>
                  <a:rPr lang="en-GB" sz="2200" noProof="0"/>
                  <a:t>] If the features are not interpretable (e.g., individual pixels), then </a:t>
                </a:r>
                <a:r>
                  <a:rPr lang="en-GB" sz="2200" b="1" noProof="0">
                    <a:solidFill>
                      <a:srgbClr val="C00000"/>
                    </a:solidFill>
                  </a:rPr>
                  <a:t>we should learn a high-level “concept” representation </a:t>
                </a:r>
                <a14:m>
                  <m:oMath xmlns:m="http://schemas.openxmlformats.org/officeDocument/2006/math">
                    <m:r>
                      <a:rPr lang="en-GB" sz="22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GB" sz="22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sz="2200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200" b="0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</m:oMath>
                </a14:m>
                <a:r>
                  <a:rPr lang="en-GB" sz="2200" noProof="0"/>
                  <a:t>:</a:t>
                </a:r>
              </a:p>
              <a:p>
                <a:pPr marL="457200" indent="-457200">
                  <a:buFont typeface="+mj-lt"/>
                  <a:buAutoNum type="arabicPeriod"/>
                </a:pPr>
                <a:endParaRPr lang="en-GB" sz="2400" noProof="0"/>
              </a:p>
              <a:p>
                <a:pPr marL="457200" indent="-457200">
                  <a:buFont typeface="+mj-lt"/>
                  <a:buAutoNum type="arabicPeriod"/>
                </a:pPr>
                <a:endParaRPr lang="en-GB" sz="2400" noProof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C536CF-10C3-F182-3FEF-A724BFA904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61" t="-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34D54-5E5E-05D5-40F8-83012EA62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832DD5-601B-92DB-F7D7-89A941B1EAD3}"/>
                  </a:ext>
                </a:extLst>
              </p:cNvPr>
              <p:cNvSpPr txBox="1"/>
              <p:nvPr/>
            </p:nvSpPr>
            <p:spPr>
              <a:xfrm>
                <a:off x="3205208" y="4521740"/>
                <a:ext cx="614020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noProof="0" dirty="0"/>
                  <a:t>                 </a:t>
                </a:r>
                <a:r>
                  <a:rPr lang="en-GB" sz="2000" b="1" noProof="0" dirty="0">
                    <a:solidFill>
                      <a:srgbClr val="0070C0"/>
                    </a:solidFill>
                  </a:rPr>
                  <a:t>Linear Model Output</a:t>
                </a:r>
                <a:r>
                  <a:rPr lang="en-GB" sz="2000" b="1" noProof="0" dirty="0"/>
                  <a:t>:      </a:t>
                </a:r>
                <a14:m>
                  <m:oMath xmlns:m="http://schemas.openxmlformats.org/officeDocument/2006/math"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GB" sz="20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sz="2000" i="1" noProof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000" i="1" noProof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0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noProof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GB" sz="2000" b="0" i="1" noProof="0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acc>
                      <m:accPr>
                        <m:chr m:val="⃗"/>
                        <m:ctrlPr>
                          <a:rPr lang="en-GB" sz="2000" b="0" i="1" noProof="0" smtClean="0">
                            <a:solidFill>
                              <a:srgbClr val="0070C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000" b="0" i="1" noProof="0" smtClean="0">
                            <a:solidFill>
                              <a:srgbClr val="0070C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endParaRPr lang="en-GB" sz="2000" b="1" noProof="0" dirty="0"/>
              </a:p>
              <a:p>
                <a:r>
                  <a:rPr lang="en-GB" sz="2000" b="1" noProof="0" dirty="0">
                    <a:solidFill>
                      <a:srgbClr val="C00000"/>
                    </a:solidFill>
                  </a:rPr>
                  <a:t>“Linear-</a:t>
                </a:r>
                <a:r>
                  <a:rPr lang="en-GB" sz="2000" b="1" noProof="0" dirty="0" err="1">
                    <a:solidFill>
                      <a:srgbClr val="C00000"/>
                    </a:solidFill>
                  </a:rPr>
                  <a:t>ish</a:t>
                </a:r>
                <a:r>
                  <a:rPr lang="en-GB" sz="2000" b="1" noProof="0" dirty="0">
                    <a:solidFill>
                      <a:srgbClr val="C00000"/>
                    </a:solidFill>
                  </a:rPr>
                  <a:t> DNN” Model output</a:t>
                </a:r>
                <a:r>
                  <a:rPr lang="en-GB" sz="2000" noProof="0" dirty="0"/>
                  <a:t>:     </a:t>
                </a:r>
                <a14:m>
                  <m:oMath xmlns:m="http://schemas.openxmlformats.org/officeDocument/2006/math"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GB" sz="20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sz="2000" i="1" noProof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000" i="1" noProof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𝜃</m:t>
                    </m:r>
                    <m:sSup>
                      <m:sSupPr>
                        <m:ctrlPr>
                          <a:rPr lang="en-GB" sz="20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2000" b="0" i="1" noProof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GB" sz="2000" b="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2000" b="0" i="1" noProof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GB" sz="2000" b="0" i="1" noProof="0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GB" sz="2000" b="0" i="1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GB" sz="2000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sz="2000" b="0" i="1" noProof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000" b="0" i="1" noProof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</m:oMath>
                </a14:m>
                <a:endParaRPr lang="en-GB" sz="2000" noProof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832DD5-601B-92DB-F7D7-89A941B1E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5208" y="4521740"/>
                <a:ext cx="6140207" cy="707886"/>
              </a:xfrm>
              <a:prstGeom prst="rect">
                <a:avLst/>
              </a:prstGeom>
              <a:blipFill>
                <a:blip r:embed="rId3"/>
                <a:stretch>
                  <a:fillRect l="-1033" t="-10714" b="-1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7ED6B72-1F22-C3A5-B02D-82E96B147941}"/>
                  </a:ext>
                </a:extLst>
              </p:cNvPr>
              <p:cNvSpPr txBox="1"/>
              <p:nvPr/>
            </p:nvSpPr>
            <p:spPr>
              <a:xfrm>
                <a:off x="1926333" y="5600844"/>
                <a:ext cx="824347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noProof="0"/>
                  <a:t>where </a:t>
                </a:r>
                <a14:m>
                  <m:oMath xmlns:m="http://schemas.openxmlformats.org/officeDocument/2006/math"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𝒲</m:t>
                    </m:r>
                    <m:r>
                      <a:rPr lang="en-GB" sz="2000" i="1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noProof="0"/>
                  <a:t> and </a:t>
                </a:r>
                <a14:m>
                  <m:oMath xmlns:m="http://schemas.openxmlformats.org/officeDocument/2006/math"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GB" sz="2000" i="1" noProof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GB" sz="2000" i="1" noProof="0" smtClean="0"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GB" sz="2000" i="1" noProof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000" b="0" i="1" noProof="0" smtClean="0">
                        <a:latin typeface="Cambria Math" panose="02040503050406030204" pitchFamily="18" charset="0"/>
                      </a:rPr>
                      <m:t>𝒵</m:t>
                    </m:r>
                    <m:r>
                      <a:rPr lang="en-GB" sz="2000" i="1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noProof="0"/>
                  <a:t>are parameterised as a learnable DNNs!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BDBC120-2C63-6B6D-A76B-0666308233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6333" y="5600844"/>
                <a:ext cx="8243475" cy="400110"/>
              </a:xfrm>
              <a:prstGeom prst="rect">
                <a:avLst/>
              </a:prstGeom>
              <a:blipFill>
                <a:blip r:embed="rId4"/>
                <a:stretch>
                  <a:fillRect l="-740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136A4B7C-7D48-EAED-953A-F59841BC0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Linearizing a </a:t>
            </a:r>
            <a:r>
              <a:rPr lang="en-GB" noProof="0" dirty="0" err="1"/>
              <a:t>dnn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0719153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B6B6F-3BF2-4D78-9E21-C99CFC75C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297EA-A52F-DE85-07F4-3EB7D7FB2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noProof="0"/>
              <a:t>If we want to make a DNN </a:t>
            </a:r>
            <a:r>
              <a:rPr lang="en-GB" sz="2400" b="1" noProof="0">
                <a:solidFill>
                  <a:srgbClr val="C00000"/>
                </a:solidFill>
              </a:rPr>
              <a:t>act as a linear model while maintaining its expressive power</a:t>
            </a:r>
            <a:r>
              <a:rPr lang="en-GB" sz="2400" noProof="0"/>
              <a:t>, we need a few things:</a:t>
            </a:r>
          </a:p>
          <a:p>
            <a:pPr marL="914400" lvl="1" indent="-457200">
              <a:buFont typeface="+mj-lt"/>
              <a:buAutoNum type="arabicPeriod" startAt="3"/>
            </a:pPr>
            <a:r>
              <a:rPr lang="en-GB" sz="2200" noProof="0"/>
              <a:t>[</a:t>
            </a:r>
            <a:r>
              <a:rPr lang="en-GB" sz="2200" b="1" i="1" noProof="0">
                <a:solidFill>
                  <a:srgbClr val="C00000"/>
                </a:solidFill>
              </a:rPr>
              <a:t>Local Linearity</a:t>
            </a:r>
            <a:r>
              <a:rPr lang="en-GB" sz="2200" noProof="0"/>
              <a:t>] The model should behave, at least in the neighborhood of a sample, as a linear classifier. </a:t>
            </a:r>
          </a:p>
          <a:p>
            <a:pPr marL="457200" lvl="1" indent="0">
              <a:buNone/>
            </a:pPr>
            <a:endParaRPr lang="en-GB" sz="2200" b="1" noProof="0">
              <a:solidFill>
                <a:srgbClr val="C00000"/>
              </a:solidFill>
            </a:endParaRPr>
          </a:p>
          <a:p>
            <a:pPr marL="457200" lvl="1" indent="0" algn="ctr">
              <a:buNone/>
            </a:pPr>
            <a:r>
              <a:rPr lang="en-GB" sz="2200" b="1" noProof="0">
                <a:solidFill>
                  <a:srgbClr val="C00000"/>
                </a:solidFill>
              </a:rPr>
              <a:t>What does this imply?</a:t>
            </a:r>
          </a:p>
          <a:p>
            <a:pPr marL="457200" indent="-457200">
              <a:buFont typeface="+mj-lt"/>
              <a:buAutoNum type="arabicPeriod" startAt="3"/>
            </a:pPr>
            <a:endParaRPr lang="en-GB" sz="2400" noProof="0"/>
          </a:p>
          <a:p>
            <a:pPr marL="457200" indent="-457200">
              <a:buFont typeface="+mj-lt"/>
              <a:buAutoNum type="arabicPeriod" startAt="3"/>
            </a:pPr>
            <a:endParaRPr lang="en-GB" sz="2400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EA563-E907-CD01-F45B-2A221E955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426006-8125-6184-D76D-671CD3D0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Linearizing a </a:t>
            </a:r>
            <a:r>
              <a:rPr lang="en-GB" noProof="0" dirty="0" err="1"/>
              <a:t>dnn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28720596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7FF1A-4070-B2CD-1ACC-F22DD9051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57187-9FB6-6730-90F5-C8B742FAF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noProof="0" dirty="0"/>
              <a:t>If we want to make a DNN </a:t>
            </a:r>
            <a:r>
              <a:rPr lang="en-GB" sz="2400" b="1" noProof="0" dirty="0">
                <a:solidFill>
                  <a:srgbClr val="C00000"/>
                </a:solidFill>
              </a:rPr>
              <a:t>act as a linear model while maintaining its expressive power</a:t>
            </a:r>
            <a:r>
              <a:rPr lang="en-GB" sz="2400" noProof="0" dirty="0"/>
              <a:t>, we need a few things:</a:t>
            </a:r>
          </a:p>
          <a:p>
            <a:pPr marL="914400" lvl="1" indent="-457200">
              <a:buFont typeface="+mj-lt"/>
              <a:buAutoNum type="arabicPeriod" startAt="3"/>
            </a:pPr>
            <a:r>
              <a:rPr lang="en-GB" sz="2200" noProof="0" dirty="0"/>
              <a:t>[</a:t>
            </a:r>
            <a:r>
              <a:rPr lang="en-GB" sz="2200" b="1" i="1" noProof="0" dirty="0">
                <a:solidFill>
                  <a:srgbClr val="C00000"/>
                </a:solidFill>
              </a:rPr>
              <a:t>Local Linearity</a:t>
            </a:r>
            <a:r>
              <a:rPr lang="en-GB" sz="2200" noProof="0" dirty="0"/>
              <a:t>] The model should behave, at least in the </a:t>
            </a:r>
            <a:r>
              <a:rPr lang="en-GB" sz="2200" noProof="0" dirty="0" err="1"/>
              <a:t>neighborhood</a:t>
            </a:r>
            <a:r>
              <a:rPr lang="en-GB" sz="2200" noProof="0" dirty="0"/>
              <a:t> of a sample, as a linear classifier. </a:t>
            </a:r>
          </a:p>
          <a:p>
            <a:pPr marL="0" indent="0">
              <a:buNone/>
            </a:pPr>
            <a:endParaRPr lang="en-GB" sz="2400" noProof="0" dirty="0"/>
          </a:p>
          <a:p>
            <a:pPr marL="457200" indent="-457200">
              <a:buFont typeface="+mj-lt"/>
              <a:buAutoNum type="arabicPeriod" startAt="3"/>
            </a:pPr>
            <a:endParaRPr lang="en-GB" sz="2400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0B46B-F1AD-912A-E925-FB464F44C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203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242834A-342B-0338-43F2-F62852EA255E}"/>
                  </a:ext>
                </a:extLst>
              </p:cNvPr>
              <p:cNvSpPr txBox="1"/>
              <p:nvPr/>
            </p:nvSpPr>
            <p:spPr>
              <a:xfrm>
                <a:off x="4821580" y="4104288"/>
                <a:ext cx="2548839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400" b="0" i="0" noProof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GB" sz="2400" b="0" i="1" noProof="0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GB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GB" sz="24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2400" b="0" i="1" noProof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sub>
                      </m:sSub>
                      <m:r>
                        <a:rPr lang="en-GB" sz="2400" b="0" i="1" noProof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4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GB" sz="2400" i="1" noProof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400" i="1" noProof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GB" sz="2400" b="0" i="1" noProof="0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2400" b="0" i="1" noProof="0" smtClean="0">
                          <a:latin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lang="en-GB" sz="24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GB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400" b="0" i="1" noProof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GB" sz="2400" noProof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7BF2BA-6377-7045-0631-BA711B55F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580" y="4104288"/>
                <a:ext cx="2548839" cy="492443"/>
              </a:xfrm>
              <a:prstGeom prst="rect">
                <a:avLst/>
              </a:prstGeom>
              <a:blipFill>
                <a:blip r:embed="rId2"/>
                <a:stretch>
                  <a:fillRect t="-17284" r="-8612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12FC6E7-7983-EFEB-B7A0-5C78FAF83350}"/>
              </a:ext>
            </a:extLst>
          </p:cNvPr>
          <p:cNvSpPr txBox="1"/>
          <p:nvPr/>
        </p:nvSpPr>
        <p:spPr>
          <a:xfrm>
            <a:off x="7348407" y="4073511"/>
            <a:ext cx="3917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R</a:t>
            </a:r>
            <a:r>
              <a:rPr lang="en-GB" sz="1400" noProof="0" dirty="0" err="1"/>
              <a:t>elevance</a:t>
            </a:r>
            <a:r>
              <a:rPr lang="en-GB" sz="1400" noProof="0" dirty="0"/>
              <a:t> coefficients </a:t>
            </a:r>
            <a:r>
              <a:rPr lang="en-GB" sz="1400" b="1" noProof="0" dirty="0">
                <a:solidFill>
                  <a:srgbClr val="C00000"/>
                </a:solidFill>
              </a:rPr>
              <a:t>adapt with the inputs</a:t>
            </a:r>
          </a:p>
          <a:p>
            <a:r>
              <a:rPr lang="en-GB" sz="1400" noProof="0" dirty="0"/>
              <a:t>but they do so in a </a:t>
            </a:r>
            <a:r>
              <a:rPr lang="en-GB" sz="1400" b="1" noProof="0" dirty="0">
                <a:solidFill>
                  <a:srgbClr val="C00000"/>
                </a:solidFill>
              </a:rPr>
              <a:t>stable/slow </a:t>
            </a:r>
            <a:r>
              <a:rPr lang="en-GB" sz="1400" noProof="0" dirty="0"/>
              <a:t>manner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8DA6136-5BD7-76BC-BF0F-6A1742012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Linearizing a </a:t>
            </a:r>
            <a:r>
              <a:rPr lang="en-GB" noProof="0" dirty="0" err="1"/>
              <a:t>dnn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35141457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55962-82D4-83C3-08EC-A3CF3BD18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93ACC-26DF-7A05-719C-7D921144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noProof="0"/>
              <a:t>If we want to make a DNN </a:t>
            </a:r>
            <a:r>
              <a:rPr lang="en-GB" sz="2400" b="1" noProof="0">
                <a:solidFill>
                  <a:srgbClr val="C00000"/>
                </a:solidFill>
              </a:rPr>
              <a:t>act as a linear model while maintaining its expressive power</a:t>
            </a:r>
            <a:r>
              <a:rPr lang="en-GB" sz="2400" noProof="0"/>
              <a:t>, we need a few things:</a:t>
            </a:r>
          </a:p>
          <a:p>
            <a:pPr marL="914400" lvl="1" indent="-457200">
              <a:buFont typeface="+mj-lt"/>
              <a:buAutoNum type="arabicPeriod" startAt="3"/>
            </a:pPr>
            <a:r>
              <a:rPr lang="en-GB" sz="2200" noProof="0"/>
              <a:t>[</a:t>
            </a:r>
            <a:r>
              <a:rPr lang="en-GB" sz="2200" b="1" i="1" noProof="0">
                <a:solidFill>
                  <a:srgbClr val="C00000"/>
                </a:solidFill>
              </a:rPr>
              <a:t>Local Linearity</a:t>
            </a:r>
            <a:r>
              <a:rPr lang="en-GB" sz="2200" noProof="0"/>
              <a:t>] The model should behave, at least in the neighborhood of a sample, as a linear classifier. </a:t>
            </a:r>
          </a:p>
          <a:p>
            <a:pPr marL="0" indent="0">
              <a:buNone/>
            </a:pPr>
            <a:endParaRPr lang="en-GB" sz="2400" noProof="0"/>
          </a:p>
          <a:p>
            <a:pPr marL="457200" indent="-457200">
              <a:buFont typeface="+mj-lt"/>
              <a:buAutoNum type="arabicPeriod" startAt="3"/>
            </a:pPr>
            <a:endParaRPr lang="en-GB" sz="2400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0CA9C-2C43-26E9-CBDA-AA1132492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204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A2766B-A7AC-1EC0-711D-E97C72C9366D}"/>
                  </a:ext>
                </a:extLst>
              </p:cNvPr>
              <p:cNvSpPr txBox="1"/>
              <p:nvPr/>
            </p:nvSpPr>
            <p:spPr>
              <a:xfrm>
                <a:off x="4821580" y="4104288"/>
                <a:ext cx="2548839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400" b="0" i="0" noProof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GB" sz="2400" b="0" i="1" noProof="0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GB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GB" sz="24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2400" b="0" i="1" noProof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sub>
                      </m:sSub>
                      <m:r>
                        <a:rPr lang="en-GB" sz="2400" b="0" i="1" noProof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4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GB" sz="2400" i="1" noProof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400" i="1" noProof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GB" sz="2400" b="0" i="1" noProof="0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2400" b="0" i="1" noProof="0" smtClean="0">
                          <a:latin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lang="en-GB" sz="24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GB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400" b="0" i="1" noProof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GB" sz="2400" noProof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D6E2F0-2B54-D7CF-6E03-4CF181625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580" y="4104288"/>
                <a:ext cx="2548839" cy="492443"/>
              </a:xfrm>
              <a:prstGeom prst="rect">
                <a:avLst/>
              </a:prstGeom>
              <a:blipFill>
                <a:blip r:embed="rId2"/>
                <a:stretch>
                  <a:fillRect t="-17284" r="-8612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0035CF2-ADCF-F910-4BE5-77151F6D5F95}"/>
              </a:ext>
            </a:extLst>
          </p:cNvPr>
          <p:cNvSpPr txBox="1"/>
          <p:nvPr/>
        </p:nvSpPr>
        <p:spPr>
          <a:xfrm>
            <a:off x="652371" y="4882219"/>
            <a:ext cx="10625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/>
              <a:t>We can encourage this local linearity by </a:t>
            </a:r>
            <a:r>
              <a:rPr lang="en-GB" sz="1600" b="1" noProof="0" dirty="0">
                <a:solidFill>
                  <a:srgbClr val="C00000"/>
                </a:solidFill>
              </a:rPr>
              <a:t>including the following training </a:t>
            </a:r>
            <a:r>
              <a:rPr lang="en-GB" sz="1600" b="1" noProof="0" dirty="0" err="1">
                <a:solidFill>
                  <a:srgbClr val="C00000"/>
                </a:solidFill>
              </a:rPr>
              <a:t>regulariser</a:t>
            </a:r>
            <a:r>
              <a:rPr lang="en-GB" sz="1600" noProof="0" dirty="0"/>
              <a:t>:</a:t>
            </a:r>
            <a:endParaRPr lang="en-GB" sz="1600" b="1" noProof="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8B60E9B-EC99-25B8-9687-A85AF8E41706}"/>
                  </a:ext>
                </a:extLst>
              </p:cNvPr>
              <p:cNvSpPr txBox="1"/>
              <p:nvPr/>
            </p:nvSpPr>
            <p:spPr>
              <a:xfrm>
                <a:off x="3688906" y="5460671"/>
                <a:ext cx="4547783" cy="7496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noProof="0" smtClean="0"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GB" sz="2400" b="0" i="1" noProof="0" smtClean="0">
                              <a:latin typeface="Cambria Math" panose="02040503050406030204" pitchFamily="18" charset="0"/>
                            </a:rPr>
                            <m:t>𝑟𝑒𝑔</m:t>
                          </m:r>
                        </m:sub>
                      </m:sSub>
                      <m:d>
                        <m:dPr>
                          <m:ctrlPr>
                            <a:rPr lang="en-GB" sz="24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GB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400" b="0" i="1" noProof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GB" sz="2400" b="0" i="1" noProof="0" smtClean="0">
                          <a:latin typeface="Cambria Math" panose="02040503050406030204" pitchFamily="18" charset="0"/>
                        </a:rPr>
                        <m:t>≔</m:t>
                      </m:r>
                      <m:d>
                        <m:dPr>
                          <m:begChr m:val="|"/>
                          <m:endChr m:val="|"/>
                          <m:ctrlPr>
                            <a:rPr lang="en-GB" sz="24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GB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400" b="0" i="0" noProof="0" smtClean="0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acc>
                                    <m:accPr>
                                      <m:chr m:val="⃗"/>
                                      <m:ctrlPr>
                                        <a:rPr lang="en-GB" sz="2400" b="0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sz="2400" b="0" i="1" noProof="0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sub>
                              </m:sSub>
                              <m:r>
                                <a:rPr lang="en-GB" sz="2400" b="0" i="1" noProof="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GB" sz="24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GB" sz="2400" b="0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sz="2400" b="0" i="1" noProof="0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en-GB" sz="2400" b="0" i="1" noProof="0" smtClean="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sSubSup>
                                <m:sSubSupPr>
                                  <m:ctrlPr>
                                    <a:rPr lang="en-GB" sz="24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400" b="0" i="1" noProof="0" smtClean="0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acc>
                                    <m:accPr>
                                      <m:chr m:val="⃗"/>
                                      <m:ctrlPr>
                                        <a:rPr lang="en-GB" sz="2400" b="0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sz="2400" b="0" i="1" noProof="0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sub>
                                <m:sup>
                                  <m:r>
                                    <a:rPr lang="en-GB" sz="2400" b="0" i="1" noProof="0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GB" sz="2400" b="0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GB" sz="2400" b="0" i="1" noProof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GB" sz="2400" b="0" i="1" noProof="0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</m:d>
                                </m:sup>
                              </m:sSubSup>
                              <m:d>
                                <m:dPr>
                                  <m:ctrlPr>
                                    <a:rPr lang="en-GB" sz="24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GB" sz="2400" b="0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sz="2400" b="0" i="1" noProof="0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GB" sz="2400" noProof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F6AD0B-5E52-180C-47CD-1442F28F0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8906" y="5460671"/>
                <a:ext cx="4547783" cy="7496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3FBB5E2-0BEF-7384-759C-1C06EF9430DA}"/>
              </a:ext>
            </a:extLst>
          </p:cNvPr>
          <p:cNvSpPr txBox="1"/>
          <p:nvPr/>
        </p:nvSpPr>
        <p:spPr>
          <a:xfrm>
            <a:off x="7348407" y="4073511"/>
            <a:ext cx="3917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R</a:t>
            </a:r>
            <a:r>
              <a:rPr lang="en-GB" sz="1400" noProof="0" dirty="0" err="1"/>
              <a:t>elevance</a:t>
            </a:r>
            <a:r>
              <a:rPr lang="en-GB" sz="1400" noProof="0" dirty="0"/>
              <a:t> coefficients </a:t>
            </a:r>
            <a:r>
              <a:rPr lang="en-GB" sz="1400" b="1" noProof="0" dirty="0">
                <a:solidFill>
                  <a:srgbClr val="C00000"/>
                </a:solidFill>
              </a:rPr>
              <a:t>adapt with the inputs</a:t>
            </a:r>
          </a:p>
          <a:p>
            <a:r>
              <a:rPr lang="en-GB" sz="1400" noProof="0" dirty="0"/>
              <a:t>but they do so in a </a:t>
            </a:r>
            <a:r>
              <a:rPr lang="en-GB" sz="1400" b="1" noProof="0" dirty="0">
                <a:solidFill>
                  <a:srgbClr val="C00000"/>
                </a:solidFill>
              </a:rPr>
              <a:t>stable/slow </a:t>
            </a:r>
            <a:r>
              <a:rPr lang="en-GB" sz="1400" noProof="0" dirty="0"/>
              <a:t>manner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FBA81EF-7A2D-B8D3-C23E-2F740F2B5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Linearizing a </a:t>
            </a:r>
            <a:r>
              <a:rPr lang="en-GB" noProof="0" dirty="0" err="1"/>
              <a:t>dnn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69345858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0A1C8-37E7-F35D-C368-C5A222A47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31EB4-9585-4659-D634-7E3B0D3B8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noProof="0"/>
              <a:t>This is the idea behind </a:t>
            </a:r>
            <a:r>
              <a:rPr lang="en-GB" b="1" noProof="0">
                <a:solidFill>
                  <a:srgbClr val="C00000"/>
                </a:solidFill>
              </a:rPr>
              <a:t>Self Explaining Neural Networks (SENNs)</a:t>
            </a:r>
            <a:r>
              <a:rPr lang="en-GB" noProof="0"/>
              <a:t>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9BB3D4-6774-02D5-91BC-9A5482965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205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33909-365B-EE58-DE3F-0CA4AB4B614E}"/>
              </a:ext>
            </a:extLst>
          </p:cNvPr>
          <p:cNvSpPr txBox="1"/>
          <p:nvPr/>
        </p:nvSpPr>
        <p:spPr>
          <a:xfrm>
            <a:off x="652371" y="6391974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Alvarez Melis et al. "Towards robust interpretability with self-explaining neural networks." </a:t>
            </a:r>
            <a:r>
              <a:rPr kumimoji="0" lang="en-GB" sz="1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(2018).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97D5CB-62A2-BCE1-91F5-B007A449F8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729340" y="5744196"/>
            <a:ext cx="906651" cy="9066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56A45-9D6A-B2A3-2AC7-45856DEF01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-377" r="-377" b="80"/>
          <a:stretch/>
        </p:blipFill>
        <p:spPr>
          <a:xfrm>
            <a:off x="3001616" y="2983340"/>
            <a:ext cx="6188767" cy="322696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67960E4-606E-1C4D-1249-0C1A4EEE7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Self-explaining neural nets</a:t>
            </a:r>
          </a:p>
        </p:txBody>
      </p:sp>
    </p:spTree>
    <p:extLst>
      <p:ext uri="{BB962C8B-B14F-4D97-AF65-F5344CB8AC3E}">
        <p14:creationId xmlns:p14="http://schemas.microsoft.com/office/powerpoint/2010/main" val="3068015338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95BEE-589C-B136-FE4A-C77190C7A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F3818-740F-DE70-BBC9-303DBFF9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noProof="0" dirty="0">
                <a:solidFill>
                  <a:srgbClr val="C00000"/>
                </a:solidFill>
              </a:rPr>
              <a:t>Step 1</a:t>
            </a:r>
            <a:r>
              <a:rPr lang="en-GB" noProof="0" dirty="0"/>
              <a:t>: extract</a:t>
            </a:r>
            <a:r>
              <a:rPr lang="en-GB" b="1" noProof="0" dirty="0">
                <a:solidFill>
                  <a:srgbClr val="C00000"/>
                </a:solidFill>
              </a:rPr>
              <a:t> concepts </a:t>
            </a:r>
            <a:r>
              <a:rPr lang="en-GB" noProof="0" dirty="0"/>
              <a:t>from our input distribution: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46510-4EDE-0AC9-2531-2FB1FC88D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206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C58186-8E08-028C-8EAE-B36527B066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78" r="43905" b="51960"/>
          <a:stretch/>
        </p:blipFill>
        <p:spPr>
          <a:xfrm>
            <a:off x="3001617" y="2980768"/>
            <a:ext cx="3468757" cy="1551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2B9049-34CE-4D2C-D9DB-38BC1E24C3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78" r="90022" b="22723"/>
          <a:stretch/>
        </p:blipFill>
        <p:spPr>
          <a:xfrm>
            <a:off x="3001617" y="2980768"/>
            <a:ext cx="636105" cy="24956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D7119B-250C-4CD4-7F86-F671002718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-377" r="-377" b="80"/>
          <a:stretch/>
        </p:blipFill>
        <p:spPr>
          <a:xfrm>
            <a:off x="3001616" y="2983340"/>
            <a:ext cx="6188767" cy="3226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E2481BC-BAA8-6285-55DA-17CCBEFA6976}"/>
                  </a:ext>
                </a:extLst>
              </p:cNvPr>
              <p:cNvSpPr txBox="1"/>
              <p:nvPr/>
            </p:nvSpPr>
            <p:spPr>
              <a:xfrm>
                <a:off x="8708511" y="3067836"/>
                <a:ext cx="292748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noProof="0" dirty="0"/>
                  <a:t>The concept extractor </a:t>
                </a:r>
                <a14:m>
                  <m:oMath xmlns:m="http://schemas.openxmlformats.org/officeDocument/2006/math">
                    <m:r>
                      <a:rPr lang="en-GB" sz="1600" b="0" i="1" noProof="0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GB" sz="16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600" b="0" i="1" noProof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sz="1600" b="0" i="1" noProof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GB" sz="1600" b="0" i="1" noProof="0" smtClean="0"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GB" sz="1600" b="0" i="1" noProof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1600" b="0" i="1" noProof="0" smtClean="0">
                        <a:latin typeface="Cambria Math" panose="02040503050406030204" pitchFamily="18" charset="0"/>
                      </a:rPr>
                      <m:t>𝒵</m:t>
                    </m:r>
                  </m:oMath>
                </a14:m>
                <a:r>
                  <a:rPr lang="en-GB" sz="1600" noProof="0" dirty="0"/>
                  <a:t> can be learnt via an </a:t>
                </a:r>
                <a:r>
                  <a:rPr lang="en-GB" sz="1600" b="1" noProof="0" dirty="0">
                    <a:solidFill>
                      <a:srgbClr val="C00000"/>
                    </a:solidFill>
                  </a:rPr>
                  <a:t>autoencoder model </a:t>
                </a:r>
                <a:r>
                  <a:rPr lang="en-GB" sz="1600" noProof="0" dirty="0"/>
                  <a:t>or via handcrafted feature extractors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E2481BC-BAA8-6285-55DA-17CCBEFA69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8511" y="3067836"/>
                <a:ext cx="2927480" cy="1077218"/>
              </a:xfrm>
              <a:prstGeom prst="rect">
                <a:avLst/>
              </a:prstGeom>
              <a:blipFill>
                <a:blip r:embed="rId3"/>
                <a:stretch>
                  <a:fillRect l="-862" t="-1163" b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itle 1">
            <a:extLst>
              <a:ext uri="{FF2B5EF4-FFF2-40B4-BE49-F238E27FC236}">
                <a16:creationId xmlns:a16="http://schemas.microsoft.com/office/drawing/2014/main" id="{E29B5DB7-B00B-2939-F62E-C0B097970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Self-explaining neural nets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482580-8F17-4A98-BD97-20F2D2E9288A}"/>
              </a:ext>
            </a:extLst>
          </p:cNvPr>
          <p:cNvSpPr txBox="1"/>
          <p:nvPr/>
        </p:nvSpPr>
        <p:spPr>
          <a:xfrm>
            <a:off x="652371" y="6391974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Alvarez Melis et al. "Towards robust interpretability with self-explaining neural networks." </a:t>
            </a:r>
            <a:r>
              <a:rPr kumimoji="0" lang="en-GB" sz="1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(2018).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3154B3-42D1-4279-B775-593E49DCCA7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729340" y="5744196"/>
            <a:ext cx="906651" cy="90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7419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B5A3C-5F79-3FD7-AD09-6E3C911B0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8E8D0B7-9264-2782-B30F-4FEE8CEB2A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-377" r="-377" b="80"/>
          <a:stretch/>
        </p:blipFill>
        <p:spPr>
          <a:xfrm>
            <a:off x="3001616" y="2983340"/>
            <a:ext cx="6188767" cy="32269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EC64C-4310-47A1-05EC-02557A36B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noProof="0" dirty="0">
                <a:solidFill>
                  <a:srgbClr val="C00000"/>
                </a:solidFill>
              </a:rPr>
              <a:t>Step 2</a:t>
            </a:r>
            <a:r>
              <a:rPr lang="en-GB" noProof="0" dirty="0"/>
              <a:t>: use </a:t>
            </a:r>
            <a:r>
              <a:rPr lang="en-GB" b="1" noProof="0" dirty="0">
                <a:solidFill>
                  <a:srgbClr val="C00000"/>
                </a:solidFill>
              </a:rPr>
              <a:t>DNN </a:t>
            </a:r>
            <a:r>
              <a:rPr lang="en-GB" b="1" dirty="0">
                <a:solidFill>
                  <a:srgbClr val="C00000"/>
                </a:solidFill>
              </a:rPr>
              <a:t>to </a:t>
            </a:r>
            <a:r>
              <a:rPr lang="en-GB" b="1" noProof="0" dirty="0">
                <a:solidFill>
                  <a:srgbClr val="C00000"/>
                </a:solidFill>
              </a:rPr>
              <a:t>dynamically predict the set of linear weights </a:t>
            </a:r>
            <a:r>
              <a:rPr lang="en-GB" noProof="0" dirty="0"/>
              <a:t>for each sample: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1B652D-93AD-3C5A-AA8E-CB25F7ADB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207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E07E75-1044-766C-F3EF-BEE1DF5032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78" t="50039" r="40944" b="1653"/>
          <a:stretch/>
        </p:blipFill>
        <p:spPr>
          <a:xfrm>
            <a:off x="3637718" y="4596820"/>
            <a:ext cx="3014541" cy="15601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E7CCE31-EDE1-08B0-F055-9DA9C2C92180}"/>
                  </a:ext>
                </a:extLst>
              </p:cNvPr>
              <p:cNvSpPr txBox="1"/>
              <p:nvPr/>
            </p:nvSpPr>
            <p:spPr>
              <a:xfrm>
                <a:off x="752360" y="5171422"/>
                <a:ext cx="321304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noProof="0"/>
                  <a:t>This is done via a weight relevance model </a:t>
                </a:r>
                <a14:m>
                  <m:oMath xmlns:m="http://schemas.openxmlformats.org/officeDocument/2006/math">
                    <m:r>
                      <a:rPr lang="en-GB" sz="1600" b="0" i="1" noProof="0" smtClean="0"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GB" sz="16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600" b="0" i="1" noProof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sz="1600" b="0" i="1" noProof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GB" sz="1600" b="0" i="1" noProof="0" smtClean="0"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GB" sz="1600" b="0" i="1" noProof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1600" b="0" i="1" noProof="0" smtClean="0">
                        <a:latin typeface="Cambria Math" panose="02040503050406030204" pitchFamily="18" charset="0"/>
                      </a:rPr>
                      <m:t>𝒲</m:t>
                    </m:r>
                  </m:oMath>
                </a14:m>
                <a:r>
                  <a:rPr lang="en-GB" sz="1600" noProof="0"/>
                  <a:t> that can be learnt in an end-to-end fashion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E7CCE31-EDE1-08B0-F055-9DA9C2C92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360" y="5171422"/>
                <a:ext cx="3213044" cy="1077218"/>
              </a:xfrm>
              <a:prstGeom prst="rect">
                <a:avLst/>
              </a:prstGeom>
              <a:blipFill>
                <a:blip r:embed="rId3"/>
                <a:stretch>
                  <a:fillRect l="-1186" t="-2326" b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11C312E-12FB-158A-1941-D899B9A30B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77" t="32068" r="91017" b="22723"/>
          <a:stretch/>
        </p:blipFill>
        <p:spPr>
          <a:xfrm>
            <a:off x="3001618" y="4016415"/>
            <a:ext cx="574960" cy="146004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55A1BAEB-640C-5AE0-E4D6-00F1864F0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Self-explaining neural nets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D7AF46-909E-C9F8-6914-5C55CD7B9759}"/>
              </a:ext>
            </a:extLst>
          </p:cNvPr>
          <p:cNvSpPr txBox="1"/>
          <p:nvPr/>
        </p:nvSpPr>
        <p:spPr>
          <a:xfrm>
            <a:off x="652371" y="6391974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Alvarez Melis et al. "Towards robust interpretability with self-explaining neural networks." </a:t>
            </a:r>
            <a:r>
              <a:rPr kumimoji="0" lang="en-GB" sz="1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(2018).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5ED176-4BE1-4053-CD61-F58E3B0699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729340" y="5744196"/>
            <a:ext cx="906651" cy="90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55882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19033-81C1-05EC-3882-3FA47EBC5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16A7455-7A87-A141-D080-8583271E40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-377" r="-377" b="80"/>
          <a:stretch/>
        </p:blipFill>
        <p:spPr>
          <a:xfrm>
            <a:off x="3001616" y="2983340"/>
            <a:ext cx="6188767" cy="32269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125B6-6012-B7BE-DA5A-450AB76A3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noProof="0" dirty="0">
                <a:solidFill>
                  <a:srgbClr val="C00000"/>
                </a:solidFill>
              </a:rPr>
              <a:t>Step 3</a:t>
            </a:r>
            <a:r>
              <a:rPr lang="en-GB" noProof="0" dirty="0"/>
              <a:t>: Add </a:t>
            </a:r>
            <a:r>
              <a:rPr lang="en-GB" noProof="0" dirty="0" err="1"/>
              <a:t>regulariser</a:t>
            </a:r>
            <a:r>
              <a:rPr lang="en-GB" noProof="0" dirty="0"/>
              <a:t> that will encourage local linearity:</a:t>
            </a:r>
            <a:endParaRPr lang="en-GB" b="1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D406F-0388-584D-FA8D-F08FEF113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208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F7B0B5-6135-4B37-9575-7FE21F3DE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412" y="2181193"/>
            <a:ext cx="3935509" cy="4302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E384E9-F821-CE23-A5C4-4ECEA87C6D01}"/>
              </a:ext>
            </a:extLst>
          </p:cNvPr>
          <p:cNvSpPr txBox="1"/>
          <p:nvPr/>
        </p:nvSpPr>
        <p:spPr>
          <a:xfrm>
            <a:off x="7513036" y="2599492"/>
            <a:ext cx="3917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R</a:t>
            </a:r>
            <a:r>
              <a:rPr lang="en-GB" sz="1400" noProof="0" dirty="0" err="1"/>
              <a:t>elevance</a:t>
            </a:r>
            <a:r>
              <a:rPr lang="en-GB" sz="1400" noProof="0" dirty="0"/>
              <a:t> coefficients </a:t>
            </a:r>
            <a:r>
              <a:rPr lang="en-GB" sz="1400" b="1" noProof="0" dirty="0">
                <a:solidFill>
                  <a:srgbClr val="C00000"/>
                </a:solidFill>
              </a:rPr>
              <a:t>adapt with the inputs</a:t>
            </a:r>
          </a:p>
          <a:p>
            <a:r>
              <a:rPr lang="en-GB" sz="1400" noProof="0" dirty="0"/>
              <a:t>but they do so in a </a:t>
            </a:r>
            <a:r>
              <a:rPr lang="en-GB" sz="1400" b="1" noProof="0" dirty="0">
                <a:solidFill>
                  <a:srgbClr val="C00000"/>
                </a:solidFill>
              </a:rPr>
              <a:t>stable/slow </a:t>
            </a:r>
            <a:r>
              <a:rPr lang="en-GB" sz="1400" noProof="0" dirty="0"/>
              <a:t>manner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B071FBC-85F0-1D79-70F9-1F98FFCA8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Self-explaining neural nets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602F4B-5C77-80A7-5097-DC2F0F10B74B}"/>
              </a:ext>
            </a:extLst>
          </p:cNvPr>
          <p:cNvSpPr txBox="1"/>
          <p:nvPr/>
        </p:nvSpPr>
        <p:spPr>
          <a:xfrm>
            <a:off x="652371" y="6391974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Alvarez Melis et al. "Towards robust interpretability with self-explaining neural networks." </a:t>
            </a:r>
            <a:r>
              <a:rPr kumimoji="0" lang="en-GB" sz="1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(2018).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8E60D4-CCA4-1C62-F538-10670EF4C09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729340" y="5744196"/>
            <a:ext cx="906651" cy="90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93223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6B0AD-A3A1-080E-32E0-F578F87FF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94695A-12FE-3DA3-EADB-3407C693B5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-377" r="-377" b="80"/>
          <a:stretch/>
        </p:blipFill>
        <p:spPr>
          <a:xfrm>
            <a:off x="3001616" y="2983340"/>
            <a:ext cx="6188767" cy="3226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665FE1-09CF-7D3D-C26E-5B7C3913AD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2400" b="1" noProof="0" dirty="0">
                    <a:solidFill>
                      <a:srgbClr val="C00000"/>
                    </a:solidFill>
                  </a:rPr>
                  <a:t>Step 4</a:t>
                </a:r>
                <a:r>
                  <a:rPr lang="en-GB" noProof="0" dirty="0"/>
                  <a:t>: Generate prediction with the </a:t>
                </a:r>
                <a:r>
                  <a:rPr lang="en-GB" b="1" noProof="0" dirty="0">
                    <a:solidFill>
                      <a:srgbClr val="C00000"/>
                    </a:solidFill>
                  </a:rPr>
                  <a:t>linear form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noProof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d>
                          <m:dPr>
                            <m:ctrlPr>
                              <a:rPr lang="en-US" i="1" noProof="0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noProof="0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b="0" i="1" noProof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noProof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noProof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noProof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noProof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noProof="0" dirty="0"/>
                  <a:t>. The </a:t>
                </a:r>
                <a:r>
                  <a:rPr lang="en-GB" b="1" noProof="0" dirty="0">
                    <a:solidFill>
                      <a:srgbClr val="C00000"/>
                    </a:solidFill>
                  </a:rPr>
                  <a:t>explanation </a:t>
                </a:r>
                <a:r>
                  <a:rPr lang="en-GB" noProof="0" dirty="0"/>
                  <a:t>is the tuple (concept, relevance weight)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665FE1-09CF-7D3D-C26E-5B7C3913AD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56" t="-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47686E-F077-80E5-8B43-2A41F54C0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209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664E84-6FA9-F17F-63CF-8A215AE68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58" t="8770" r="1507" b="1654"/>
          <a:stretch/>
        </p:blipFill>
        <p:spPr>
          <a:xfrm>
            <a:off x="6504972" y="3264060"/>
            <a:ext cx="2569579" cy="2892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953A53-8A95-7D29-C127-C4E889482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2032" r="40639" b="17400"/>
          <a:stretch/>
        </p:blipFill>
        <p:spPr>
          <a:xfrm>
            <a:off x="6096001" y="3692324"/>
            <a:ext cx="574962" cy="1956122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2E75B52A-2601-D998-8B93-93A3490B3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Self-explaining neural nets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818EBB-2F92-B9A4-427E-A22EE0A957BC}"/>
              </a:ext>
            </a:extLst>
          </p:cNvPr>
          <p:cNvSpPr txBox="1"/>
          <p:nvPr/>
        </p:nvSpPr>
        <p:spPr>
          <a:xfrm>
            <a:off x="652371" y="6391974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Alvarez Melis et al. "Towards robust interpretability with self-explaining neural networks." </a:t>
            </a:r>
            <a:r>
              <a:rPr kumimoji="0" lang="en-GB" sz="1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(2018).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5E2B35-B531-5472-2E44-9079952C10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729340" y="5744196"/>
            <a:ext cx="906651" cy="90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66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128D7-AE58-E7C5-2E0E-EB335D0BD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7EA0C-3E3D-A877-9932-C191F70EF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The black-box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8A141-AC81-1768-CED3-554FA93EA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800" noProof="0" dirty="0"/>
              <a:t>Scale, however, leads to </a:t>
            </a:r>
            <a:r>
              <a:rPr lang="en-GB" sz="2800" b="1" noProof="0" dirty="0">
                <a:solidFill>
                  <a:srgbClr val="C00000"/>
                </a:solidFill>
              </a:rPr>
              <a:t>notoriously complex models</a:t>
            </a:r>
            <a:r>
              <a:rPr lang="en-GB" sz="2800" noProof="0" dirty="0"/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4EC5EA-78A8-E913-1F35-E950AA63498D}"/>
              </a:ext>
            </a:extLst>
          </p:cNvPr>
          <p:cNvSpPr txBox="1"/>
          <p:nvPr/>
        </p:nvSpPr>
        <p:spPr>
          <a:xfrm>
            <a:off x="647997" y="6391989"/>
            <a:ext cx="10620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[1] Adapted from 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Graphcore, “Inside an AI ‘Brain’ – What does Machine Learning Look Like?” (2017)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277984E9-80A9-2879-9247-10A643A4D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9457" y="2165579"/>
            <a:ext cx="4413085" cy="392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59474E0-C045-4777-F085-2E8C3CB4F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86710" y="2426866"/>
            <a:ext cx="2402347" cy="250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7219B7-0723-99FD-39B3-860D61E9BD38}"/>
              </a:ext>
            </a:extLst>
          </p:cNvPr>
          <p:cNvCxnSpPr/>
          <p:nvPr/>
        </p:nvCxnSpPr>
        <p:spPr>
          <a:xfrm flipH="1">
            <a:off x="6918960" y="2431582"/>
            <a:ext cx="1667750" cy="60960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FE0ACE-1928-4A23-72DE-E1CA98D7F4F8}"/>
              </a:ext>
            </a:extLst>
          </p:cNvPr>
          <p:cNvCxnSpPr>
            <a:cxnSpLocks/>
          </p:cNvCxnSpPr>
          <p:nvPr/>
        </p:nvCxnSpPr>
        <p:spPr>
          <a:xfrm flipH="1" flipV="1">
            <a:off x="7203440" y="3432342"/>
            <a:ext cx="1378896" cy="1504652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09AE12-34AD-4A22-1CB7-ACD324564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56430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25936-FDD1-83F1-3937-5E694E8DD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3B997-8EEF-EE52-5506-8A521C864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794753"/>
            <a:ext cx="11332184" cy="3848100"/>
          </a:xfrm>
        </p:spPr>
        <p:txBody>
          <a:bodyPr/>
          <a:lstStyle/>
          <a:p>
            <a:pPr marL="0" indent="0">
              <a:buNone/>
            </a:pPr>
            <a:r>
              <a:rPr lang="en-GB" noProof="0" dirty="0"/>
              <a:t>When features lack useful semantics, learnt concepts can be understood via </a:t>
            </a:r>
            <a:r>
              <a:rPr lang="en-GB" b="1" noProof="0" dirty="0">
                <a:solidFill>
                  <a:srgbClr val="C00000"/>
                </a:solidFill>
              </a:rPr>
              <a:t>prototypical examples</a:t>
            </a:r>
            <a:r>
              <a:rPr lang="en-GB" noProof="0" dirty="0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2036C-159F-2130-299A-25DB9A2B3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210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562902-C2A4-D534-5CD3-0321AB3D7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423" y="3054515"/>
            <a:ext cx="9301153" cy="228141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F3D7BD-37D6-E75D-BAC1-6BAF18955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Self-explaining neural nets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D7518C-FA23-7763-849A-7757161AA7D5}"/>
              </a:ext>
            </a:extLst>
          </p:cNvPr>
          <p:cNvSpPr txBox="1"/>
          <p:nvPr/>
        </p:nvSpPr>
        <p:spPr>
          <a:xfrm>
            <a:off x="652371" y="6391974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Alvarez Melis et al. "Towards robust interpretability with self-explaining neural networks." </a:t>
            </a:r>
            <a:r>
              <a:rPr kumimoji="0" lang="en-GB" sz="1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(2018).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453589-3456-5D2D-25CD-3851F86C38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29340" y="5744196"/>
            <a:ext cx="906651" cy="90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63457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527A5-E75C-9771-A9AF-5DA8AC13F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6F4769-B3FF-3B57-D7C1-121B2ED4D3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80" cy="6858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189BAC-3541-7902-00F6-41A0C821F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dirty="0"/>
              <a:t>Tutorial outline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46AF9-FB85-A1EE-203A-8C044E6B4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Supervised Concept Learning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Concept Interventions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Q&amp;A + Break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Unsupervised Concept Learning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/>
              <a:t>Reasoning With Concepts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Future Directions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Q&amp;A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9F87D-1ED1-7262-578B-279DEA64B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27274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F15AA-94C8-8F96-92C0-F690FAA51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745" y="1752823"/>
            <a:ext cx="10620855" cy="808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We’ll focus on two main branches of concept-based reasoning: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092482-BAB1-BC18-63E9-FA33EC0D4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212</a:t>
            </a:fld>
            <a:endParaRPr lang="en-US"/>
          </a:p>
        </p:txBody>
      </p:sp>
      <p:pic>
        <p:nvPicPr>
          <p:cNvPr id="52226" name="Picture 2" descr="Amazon Taps Automated Reasoning to Safeguard Critical AI Systems">
            <a:extLst>
              <a:ext uri="{FF2B5EF4-FFF2-40B4-BE49-F238E27FC236}">
                <a16:creationId xmlns:a16="http://schemas.microsoft.com/office/drawing/2014/main" id="{1FD16E04-1CDB-7B1B-4561-32217E6F9D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2" r="10642" b="33989"/>
          <a:stretch/>
        </p:blipFill>
        <p:spPr bwMode="auto">
          <a:xfrm>
            <a:off x="2266587" y="3766021"/>
            <a:ext cx="2984290" cy="2711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CBE283-3F21-CB91-A6B6-51AE1AC48723}"/>
              </a:ext>
            </a:extLst>
          </p:cNvPr>
          <p:cNvSpPr txBox="1"/>
          <p:nvPr/>
        </p:nvSpPr>
        <p:spPr>
          <a:xfrm>
            <a:off x="2118485" y="2801068"/>
            <a:ext cx="3280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Neural symbolic 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concept r</a:t>
            </a:r>
            <a:r>
              <a:rPr lang="en-GB" sz="2400" b="1" noProof="0" dirty="0" err="1">
                <a:solidFill>
                  <a:schemeClr val="accent2">
                    <a:lumMod val="75000"/>
                  </a:schemeClr>
                </a:solidFill>
              </a:rPr>
              <a:t>easoning</a:t>
            </a:r>
            <a:endParaRPr lang="en-GB" sz="2400" b="1" noProof="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81DC83-779D-0971-0495-1BDD0F0A8A6A}"/>
              </a:ext>
            </a:extLst>
          </p:cNvPr>
          <p:cNvCxnSpPr>
            <a:cxnSpLocks/>
          </p:cNvCxnSpPr>
          <p:nvPr/>
        </p:nvCxnSpPr>
        <p:spPr>
          <a:xfrm>
            <a:off x="2632680" y="3632065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CBCF682-7392-5291-63BC-661088621D58}"/>
              </a:ext>
            </a:extLst>
          </p:cNvPr>
          <p:cNvSpPr txBox="1"/>
          <p:nvPr/>
        </p:nvSpPr>
        <p:spPr>
          <a:xfrm>
            <a:off x="6891877" y="2801068"/>
            <a:ext cx="3280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Causal </a:t>
            </a:r>
          </a:p>
          <a:p>
            <a:pPr algn="ctr"/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concept r</a:t>
            </a:r>
            <a:r>
              <a:rPr lang="en-GB" sz="2400" b="1" noProof="0" dirty="0" err="1">
                <a:solidFill>
                  <a:schemeClr val="accent2">
                    <a:lumMod val="75000"/>
                  </a:schemeClr>
                </a:solidFill>
              </a:rPr>
              <a:t>easoning</a:t>
            </a:r>
            <a:endParaRPr lang="en-GB" sz="2400" b="1" noProof="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19C7EE-00FA-6C0F-6798-AA0596FE1247}"/>
              </a:ext>
            </a:extLst>
          </p:cNvPr>
          <p:cNvCxnSpPr>
            <a:cxnSpLocks/>
          </p:cNvCxnSpPr>
          <p:nvPr/>
        </p:nvCxnSpPr>
        <p:spPr>
          <a:xfrm>
            <a:off x="7406072" y="3632065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2BAE4CB1-4E0E-4260-67AD-04206B037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Concept-based reasoning</a:t>
            </a:r>
          </a:p>
        </p:txBody>
      </p:sp>
      <p:pic>
        <p:nvPicPr>
          <p:cNvPr id="15" name="Picture 2" descr="The Single Cause Fallacy - Give Me One Reason">
            <a:extLst>
              <a:ext uri="{FF2B5EF4-FFF2-40B4-BE49-F238E27FC236}">
                <a16:creationId xmlns:a16="http://schemas.microsoft.com/office/drawing/2014/main" id="{237FD143-B612-2115-7EC2-F8DDBFA75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65" y="3766021"/>
            <a:ext cx="3549640" cy="271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820621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F9B07-89A4-2A35-1A9A-4469D3C07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55EB47-B2A6-6F6E-4DC6-FA8D71E32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213</a:t>
            </a:fld>
            <a:endParaRPr lang="en-US"/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814A56F2-E2F7-6445-3D9F-078C7DC6E22D}"/>
              </a:ext>
            </a:extLst>
          </p:cNvPr>
          <p:cNvSpPr/>
          <p:nvPr/>
        </p:nvSpPr>
        <p:spPr>
          <a:xfrm>
            <a:off x="5169797" y="4110230"/>
            <a:ext cx="1068536" cy="1046897"/>
          </a:xfrm>
          <a:prstGeom prst="cube">
            <a:avLst>
              <a:gd name="adj" fmla="val 1897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</a:rPr>
              <a:t>?</a:t>
            </a:r>
          </a:p>
        </p:txBody>
      </p:sp>
      <p:pic>
        <p:nvPicPr>
          <p:cNvPr id="30" name="Picture 2" descr="What's gonna happen now? - Imgflip">
            <a:extLst>
              <a:ext uri="{FF2B5EF4-FFF2-40B4-BE49-F238E27FC236}">
                <a16:creationId xmlns:a16="http://schemas.microsoft.com/office/drawing/2014/main" id="{93536789-ABC0-2300-C2B6-0A2D25530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0" r="26720"/>
          <a:stretch/>
        </p:blipFill>
        <p:spPr bwMode="auto">
          <a:xfrm>
            <a:off x="8416135" y="2872809"/>
            <a:ext cx="2629420" cy="3375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Timeline&#10;&#10;Description automatically generated with low confidence">
            <a:extLst>
              <a:ext uri="{FF2B5EF4-FFF2-40B4-BE49-F238E27FC236}">
                <a16:creationId xmlns:a16="http://schemas.microsoft.com/office/drawing/2014/main" id="{458F8AB4-57A1-F735-F7F1-E7B4FE10B7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54" t="30012" r="61194" b="25535"/>
          <a:stretch/>
        </p:blipFill>
        <p:spPr>
          <a:xfrm>
            <a:off x="2133774" y="4098741"/>
            <a:ext cx="1187533" cy="1128157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47282BD-0C4E-D1C9-0D85-8343867C42C6}"/>
              </a:ext>
            </a:extLst>
          </p:cNvPr>
          <p:cNvCxnSpPr>
            <a:endCxn id="32" idx="1"/>
          </p:cNvCxnSpPr>
          <p:nvPr/>
        </p:nvCxnSpPr>
        <p:spPr>
          <a:xfrm>
            <a:off x="1282709" y="4659798"/>
            <a:ext cx="851065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65B8D56-C527-A448-3F2E-3DF56DEA1256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3321307" y="4662820"/>
            <a:ext cx="355020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A4147C0F-3F9E-687B-E95B-E1B7098F4C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241" b="41027"/>
          <a:stretch/>
        </p:blipFill>
        <p:spPr>
          <a:xfrm>
            <a:off x="652371" y="3955346"/>
            <a:ext cx="1191242" cy="1402858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EE65110-F7DE-FCFE-0FD0-96404E2E8922}"/>
              </a:ext>
            </a:extLst>
          </p:cNvPr>
          <p:cNvCxnSpPr>
            <a:cxnSpLocks/>
          </p:cNvCxnSpPr>
          <p:nvPr/>
        </p:nvCxnSpPr>
        <p:spPr>
          <a:xfrm>
            <a:off x="4692084" y="4656775"/>
            <a:ext cx="416531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8E3146A-5E50-773D-418A-681B38A246AD}"/>
              </a:ext>
            </a:extLst>
          </p:cNvPr>
          <p:cNvCxnSpPr>
            <a:cxnSpLocks/>
          </p:cNvCxnSpPr>
          <p:nvPr/>
        </p:nvCxnSpPr>
        <p:spPr>
          <a:xfrm flipV="1">
            <a:off x="6299515" y="4656775"/>
            <a:ext cx="366145" cy="1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phic 37" descr="Siren with solid fill">
            <a:extLst>
              <a:ext uri="{FF2B5EF4-FFF2-40B4-BE49-F238E27FC236}">
                <a16:creationId xmlns:a16="http://schemas.microsoft.com/office/drawing/2014/main" id="{E17E1139-BECA-AA33-5BD4-9376D9B21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06958" y="4599134"/>
            <a:ext cx="538018" cy="538018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30CA910-36F2-12CA-D0EF-9CC72C2B72F0}"/>
              </a:ext>
            </a:extLst>
          </p:cNvPr>
          <p:cNvGrpSpPr/>
          <p:nvPr/>
        </p:nvGrpSpPr>
        <p:grpSpPr>
          <a:xfrm>
            <a:off x="4014357" y="4125772"/>
            <a:ext cx="523221" cy="523221"/>
            <a:chOff x="4697224" y="5270961"/>
            <a:chExt cx="914400" cy="914400"/>
          </a:xfrm>
        </p:grpSpPr>
        <p:pic>
          <p:nvPicPr>
            <p:cNvPr id="40" name="Graphic 39" descr="Traffic light outline">
              <a:extLst>
                <a:ext uri="{FF2B5EF4-FFF2-40B4-BE49-F238E27FC236}">
                  <a16:creationId xmlns:a16="http://schemas.microsoft.com/office/drawing/2014/main" id="{21912A21-50CF-D639-3B7E-7C33A9685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652E0AD-5C7B-E577-16D9-D394B73A4F2B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F4CC379-A809-29D4-57DB-E2D9463BF85E}"/>
              </a:ext>
            </a:extLst>
          </p:cNvPr>
          <p:cNvGrpSpPr/>
          <p:nvPr/>
        </p:nvGrpSpPr>
        <p:grpSpPr>
          <a:xfrm>
            <a:off x="3895954" y="4180001"/>
            <a:ext cx="733494" cy="923330"/>
            <a:chOff x="2967450" y="4800877"/>
            <a:chExt cx="753485" cy="1929122"/>
          </a:xfrm>
        </p:grpSpPr>
        <p:sp>
          <p:nvSpPr>
            <p:cNvPr id="43" name="Left Bracket 42">
              <a:extLst>
                <a:ext uri="{FF2B5EF4-FFF2-40B4-BE49-F238E27FC236}">
                  <a16:creationId xmlns:a16="http://schemas.microsoft.com/office/drawing/2014/main" id="{516BFB24-0D69-D72D-A67D-DDE15C7F9C31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44" name="Left Bracket 43">
              <a:extLst>
                <a:ext uri="{FF2B5EF4-FFF2-40B4-BE49-F238E27FC236}">
                  <a16:creationId xmlns:a16="http://schemas.microsoft.com/office/drawing/2014/main" id="{A30A02E8-C7C4-F4D4-0661-6EFE65B9821B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AD60FE2-3A0E-663A-8CFD-635F4D93FF0A}"/>
              </a:ext>
            </a:extLst>
          </p:cNvPr>
          <p:cNvGrpSpPr/>
          <p:nvPr/>
        </p:nvGrpSpPr>
        <p:grpSpPr>
          <a:xfrm>
            <a:off x="6670876" y="4417075"/>
            <a:ext cx="762533" cy="593597"/>
            <a:chOff x="5322067" y="4188044"/>
            <a:chExt cx="1174635" cy="914400"/>
          </a:xfrm>
        </p:grpSpPr>
        <p:pic>
          <p:nvPicPr>
            <p:cNvPr id="46" name="Graphic 45" descr="Car with solid fill">
              <a:extLst>
                <a:ext uri="{FF2B5EF4-FFF2-40B4-BE49-F238E27FC236}">
                  <a16:creationId xmlns:a16="http://schemas.microsoft.com/office/drawing/2014/main" id="{6D93DA81-57A2-0F67-F7D3-5D860A717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DB537C4F-989A-0E12-92E0-CBD4AE43596C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D86C5090-0533-1D1F-5786-BC9AC90CFA7D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4A691664-32F7-35AC-7640-ED4FCCDA6D36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Graphic 49" descr="Chevron arrows outline">
              <a:extLst>
                <a:ext uri="{FF2B5EF4-FFF2-40B4-BE49-F238E27FC236}">
                  <a16:creationId xmlns:a16="http://schemas.microsoft.com/office/drawing/2014/main" id="{2C4356BD-48E7-5CE7-9790-C177DA8D1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sp>
        <p:nvSpPr>
          <p:cNvPr id="57" name="Title 1">
            <a:extLst>
              <a:ext uri="{FF2B5EF4-FFF2-40B4-BE49-F238E27FC236}">
                <a16:creationId xmlns:a16="http://schemas.microsoft.com/office/drawing/2014/main" id="{A5F517DB-C574-0A1C-78D4-43FD8C53B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Time to Get your c*</a:t>
            </a:r>
            <a:r>
              <a:rPr lang="en-US" dirty="0" err="1"/>
              <a:t>epts</a:t>
            </a:r>
            <a:r>
              <a:rPr lang="en-US" dirty="0"/>
              <a:t> together</a:t>
            </a:r>
            <a:endParaRPr lang="en-GB" noProof="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351FEB7-6C73-E3CD-D4A4-C0195B87592B}"/>
              </a:ext>
            </a:extLst>
          </p:cNvPr>
          <p:cNvSpPr txBox="1"/>
          <p:nvPr/>
        </p:nvSpPr>
        <p:spPr>
          <a:xfrm>
            <a:off x="604189" y="1563149"/>
            <a:ext cx="106734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Let’s say we have a nice set of concepts, what should we use as </a:t>
            </a:r>
            <a:r>
              <a:rPr lang="en-GB" sz="2800" b="1" dirty="0">
                <a:solidFill>
                  <a:srgbClr val="C00000"/>
                </a:solidFill>
              </a:rPr>
              <a:t>classification head</a:t>
            </a:r>
            <a:r>
              <a:rPr lang="en-GB" sz="2800" dirty="0"/>
              <a:t>?</a:t>
            </a:r>
            <a:endParaRPr lang="en-GB" sz="2800" noProof="0" dirty="0"/>
          </a:p>
        </p:txBody>
      </p:sp>
    </p:spTree>
    <p:extLst>
      <p:ext uri="{BB962C8B-B14F-4D97-AF65-F5344CB8AC3E}">
        <p14:creationId xmlns:p14="http://schemas.microsoft.com/office/powerpoint/2010/main" val="3452320899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C13D9-7741-2204-7547-999D60E61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7E3415-96D0-9038-03AF-5FDDE8944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214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19529C-4859-0931-6DFB-B7C501E4A90F}"/>
              </a:ext>
            </a:extLst>
          </p:cNvPr>
          <p:cNvSpPr txBox="1"/>
          <p:nvPr/>
        </p:nvSpPr>
        <p:spPr>
          <a:xfrm>
            <a:off x="604189" y="1563149"/>
            <a:ext cx="10673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Let’s say we have a nice set of concepts, what should we use as </a:t>
            </a:r>
            <a:r>
              <a:rPr lang="en-GB" sz="2800" b="1" dirty="0">
                <a:solidFill>
                  <a:srgbClr val="C00000"/>
                </a:solidFill>
              </a:rPr>
              <a:t>classification head</a:t>
            </a:r>
            <a:r>
              <a:rPr lang="en-GB" sz="2800" dirty="0"/>
              <a:t>?</a:t>
            </a:r>
          </a:p>
          <a:p>
            <a:r>
              <a:rPr lang="en-GB" sz="2800" noProof="0" dirty="0"/>
              <a:t>… what about an </a:t>
            </a:r>
            <a:r>
              <a:rPr lang="en-GB" sz="2800" b="1" noProof="0" dirty="0">
                <a:solidFill>
                  <a:srgbClr val="C00000"/>
                </a:solidFill>
              </a:rPr>
              <a:t>opaque DNN</a:t>
            </a:r>
            <a:r>
              <a:rPr lang="en-GB" sz="2800" noProof="0" dirty="0"/>
              <a:t>?</a:t>
            </a:r>
          </a:p>
        </p:txBody>
      </p:sp>
      <p:pic>
        <p:nvPicPr>
          <p:cNvPr id="14" name="Picture 2" descr="Gif Remake] NO GOD PLEASE NO (The Office) : r/HighQualityGifs">
            <a:extLst>
              <a:ext uri="{FF2B5EF4-FFF2-40B4-BE49-F238E27FC236}">
                <a16:creationId xmlns:a16="http://schemas.microsoft.com/office/drawing/2014/main" id="{984B05CA-52A1-D606-4872-1CF1765CF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711" y="3259355"/>
            <a:ext cx="3281091" cy="2679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Timeline&#10;&#10;Description automatically generated with low confidence">
            <a:extLst>
              <a:ext uri="{FF2B5EF4-FFF2-40B4-BE49-F238E27FC236}">
                <a16:creationId xmlns:a16="http://schemas.microsoft.com/office/drawing/2014/main" id="{4E5C8B6C-3C79-4575-8630-F332C66104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54" t="30012" r="61194" b="25535"/>
          <a:stretch/>
        </p:blipFill>
        <p:spPr>
          <a:xfrm>
            <a:off x="2133774" y="4098741"/>
            <a:ext cx="1187533" cy="1128157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A00D4CF-E4AE-A974-B10E-884EB8C1DEB8}"/>
              </a:ext>
            </a:extLst>
          </p:cNvPr>
          <p:cNvCxnSpPr>
            <a:endCxn id="28" idx="1"/>
          </p:cNvCxnSpPr>
          <p:nvPr/>
        </p:nvCxnSpPr>
        <p:spPr>
          <a:xfrm>
            <a:off x="1282709" y="4659798"/>
            <a:ext cx="851065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8C8CEE3-C82A-1FFE-DCB7-766148AB7955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3321307" y="4662820"/>
            <a:ext cx="355020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A796162A-9E58-FF37-E3FA-932126C8C9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241" b="41027"/>
          <a:stretch/>
        </p:blipFill>
        <p:spPr>
          <a:xfrm>
            <a:off x="652371" y="3955346"/>
            <a:ext cx="1191242" cy="1402858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97A079F-711E-D141-0407-9637CFEECBF0}"/>
              </a:ext>
            </a:extLst>
          </p:cNvPr>
          <p:cNvCxnSpPr>
            <a:cxnSpLocks/>
          </p:cNvCxnSpPr>
          <p:nvPr/>
        </p:nvCxnSpPr>
        <p:spPr>
          <a:xfrm>
            <a:off x="4692084" y="4656775"/>
            <a:ext cx="416531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0C270F1-3313-CCE8-2ADC-3B3ACD201AE1}"/>
              </a:ext>
            </a:extLst>
          </p:cNvPr>
          <p:cNvCxnSpPr>
            <a:cxnSpLocks/>
          </p:cNvCxnSpPr>
          <p:nvPr/>
        </p:nvCxnSpPr>
        <p:spPr>
          <a:xfrm flipV="1">
            <a:off x="6299515" y="4656775"/>
            <a:ext cx="366145" cy="1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phic 33" descr="Siren with solid fill">
            <a:extLst>
              <a:ext uri="{FF2B5EF4-FFF2-40B4-BE49-F238E27FC236}">
                <a16:creationId xmlns:a16="http://schemas.microsoft.com/office/drawing/2014/main" id="{E93EB1DA-78CA-B7CE-DBBB-AC4A47494B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06958" y="4599134"/>
            <a:ext cx="538018" cy="53801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B575DB8-CC31-B12C-985C-65F281E05045}"/>
              </a:ext>
            </a:extLst>
          </p:cNvPr>
          <p:cNvGrpSpPr/>
          <p:nvPr/>
        </p:nvGrpSpPr>
        <p:grpSpPr>
          <a:xfrm>
            <a:off x="4014357" y="4125772"/>
            <a:ext cx="523221" cy="523221"/>
            <a:chOff x="4697224" y="5270961"/>
            <a:chExt cx="914400" cy="914400"/>
          </a:xfrm>
        </p:grpSpPr>
        <p:pic>
          <p:nvPicPr>
            <p:cNvPr id="36" name="Graphic 35" descr="Traffic light outline">
              <a:extLst>
                <a:ext uri="{FF2B5EF4-FFF2-40B4-BE49-F238E27FC236}">
                  <a16:creationId xmlns:a16="http://schemas.microsoft.com/office/drawing/2014/main" id="{42A2C1E7-0EB2-67E4-50F9-167D94C47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376A3DB-FE9D-3EF9-FDF6-0C57441536CA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07B0A30-E710-443A-52FF-DEB5DD40C63E}"/>
              </a:ext>
            </a:extLst>
          </p:cNvPr>
          <p:cNvGrpSpPr/>
          <p:nvPr/>
        </p:nvGrpSpPr>
        <p:grpSpPr>
          <a:xfrm>
            <a:off x="3895954" y="4180001"/>
            <a:ext cx="733494" cy="923330"/>
            <a:chOff x="2967450" y="4800877"/>
            <a:chExt cx="753485" cy="1929122"/>
          </a:xfrm>
        </p:grpSpPr>
        <p:sp>
          <p:nvSpPr>
            <p:cNvPr id="39" name="Left Bracket 38">
              <a:extLst>
                <a:ext uri="{FF2B5EF4-FFF2-40B4-BE49-F238E27FC236}">
                  <a16:creationId xmlns:a16="http://schemas.microsoft.com/office/drawing/2014/main" id="{B0483769-ABC5-B0FE-5CDB-7042E46CB38B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40" name="Left Bracket 39">
              <a:extLst>
                <a:ext uri="{FF2B5EF4-FFF2-40B4-BE49-F238E27FC236}">
                  <a16:creationId xmlns:a16="http://schemas.microsoft.com/office/drawing/2014/main" id="{086A5569-51B8-7A1C-4006-30D0A5F7FB7C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B2443A2-5522-2963-3D03-9AE0555C08BA}"/>
              </a:ext>
            </a:extLst>
          </p:cNvPr>
          <p:cNvGrpSpPr/>
          <p:nvPr/>
        </p:nvGrpSpPr>
        <p:grpSpPr>
          <a:xfrm>
            <a:off x="6670876" y="4417075"/>
            <a:ext cx="762533" cy="593597"/>
            <a:chOff x="5322067" y="4188044"/>
            <a:chExt cx="1174635" cy="914400"/>
          </a:xfrm>
        </p:grpSpPr>
        <p:pic>
          <p:nvPicPr>
            <p:cNvPr id="42" name="Graphic 41" descr="Car with solid fill">
              <a:extLst>
                <a:ext uri="{FF2B5EF4-FFF2-40B4-BE49-F238E27FC236}">
                  <a16:creationId xmlns:a16="http://schemas.microsoft.com/office/drawing/2014/main" id="{55D3751E-B303-56D4-C68C-E9DF30AEC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43" name="Arc 42">
              <a:extLst>
                <a:ext uri="{FF2B5EF4-FFF2-40B4-BE49-F238E27FC236}">
                  <a16:creationId xmlns:a16="http://schemas.microsoft.com/office/drawing/2014/main" id="{27D073B8-8C16-8DBF-8990-6B5A23629493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4E0D7EA4-6824-74E2-520A-47222092FE02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4D209F05-42B3-A664-8119-A89160D54E60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Graphic 45" descr="Chevron arrows outline">
              <a:extLst>
                <a:ext uri="{FF2B5EF4-FFF2-40B4-BE49-F238E27FC236}">
                  <a16:creationId xmlns:a16="http://schemas.microsoft.com/office/drawing/2014/main" id="{84329FB6-B260-AE75-2CF0-03D860067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pic>
        <p:nvPicPr>
          <p:cNvPr id="48" name="Picture 47" descr="Timeline&#10;&#10;Description automatically generated with low confidence">
            <a:extLst>
              <a:ext uri="{FF2B5EF4-FFF2-40B4-BE49-F238E27FC236}">
                <a16:creationId xmlns:a16="http://schemas.microsoft.com/office/drawing/2014/main" id="{CE39E189-0E5F-1D47-3C17-A749EA3ADF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54" t="30012" r="61194" b="25535"/>
          <a:stretch/>
        </p:blipFill>
        <p:spPr>
          <a:xfrm>
            <a:off x="5111982" y="4084914"/>
            <a:ext cx="1187533" cy="112815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A4FD1AA-B309-7B33-2812-C20F6862186D}"/>
              </a:ext>
            </a:extLst>
          </p:cNvPr>
          <p:cNvSpPr txBox="1"/>
          <p:nvPr/>
        </p:nvSpPr>
        <p:spPr>
          <a:xfrm>
            <a:off x="3663361" y="5683413"/>
            <a:ext cx="4084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Back to square 1!</a:t>
            </a:r>
          </a:p>
        </p:txBody>
      </p:sp>
      <p:sp>
        <p:nvSpPr>
          <p:cNvPr id="51" name="4-Point Star 50">
            <a:extLst>
              <a:ext uri="{FF2B5EF4-FFF2-40B4-BE49-F238E27FC236}">
                <a16:creationId xmlns:a16="http://schemas.microsoft.com/office/drawing/2014/main" id="{F0068658-345A-49B6-0D3E-73C187E422D6}"/>
              </a:ext>
            </a:extLst>
          </p:cNvPr>
          <p:cNvSpPr/>
          <p:nvPr/>
        </p:nvSpPr>
        <p:spPr>
          <a:xfrm>
            <a:off x="6096000" y="3784593"/>
            <a:ext cx="261610" cy="26161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4-Point Star 51">
            <a:extLst>
              <a:ext uri="{FF2B5EF4-FFF2-40B4-BE49-F238E27FC236}">
                <a16:creationId xmlns:a16="http://schemas.microsoft.com/office/drawing/2014/main" id="{7F1E8313-C581-CCD7-59E0-6CEA77191573}"/>
              </a:ext>
            </a:extLst>
          </p:cNvPr>
          <p:cNvSpPr/>
          <p:nvPr/>
        </p:nvSpPr>
        <p:spPr>
          <a:xfrm>
            <a:off x="5082209" y="5082266"/>
            <a:ext cx="261610" cy="26161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4-Point Star 52">
            <a:extLst>
              <a:ext uri="{FF2B5EF4-FFF2-40B4-BE49-F238E27FC236}">
                <a16:creationId xmlns:a16="http://schemas.microsoft.com/office/drawing/2014/main" id="{01F15263-728B-71CF-CA4F-8A5E3D91DF90}"/>
              </a:ext>
            </a:extLst>
          </p:cNvPr>
          <p:cNvSpPr/>
          <p:nvPr/>
        </p:nvSpPr>
        <p:spPr>
          <a:xfrm>
            <a:off x="5302216" y="3934754"/>
            <a:ext cx="261610" cy="26161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6B7E52-E1C1-E155-B10A-2EAF18FA7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Time to Get your c*</a:t>
            </a:r>
            <a:r>
              <a:rPr lang="en-US" dirty="0" err="1"/>
              <a:t>epts</a:t>
            </a:r>
            <a:r>
              <a:rPr lang="en-US" dirty="0"/>
              <a:t> together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89850574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59FE7-65CC-C9F9-D734-60E086F5B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EFBE28-5707-CA8D-B6D3-46A1C5EE6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8C1DA1-8960-3697-BC76-26F0B473F4AE}"/>
              </a:ext>
            </a:extLst>
          </p:cNvPr>
          <p:cNvSpPr txBox="1"/>
          <p:nvPr/>
        </p:nvSpPr>
        <p:spPr>
          <a:xfrm>
            <a:off x="604189" y="1563149"/>
            <a:ext cx="10673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Let’s say we have a nice set of concepts, what should we use as </a:t>
            </a:r>
            <a:r>
              <a:rPr lang="en-GB" sz="2800" b="1" dirty="0">
                <a:solidFill>
                  <a:srgbClr val="C00000"/>
                </a:solidFill>
              </a:rPr>
              <a:t>classification head</a:t>
            </a:r>
            <a:r>
              <a:rPr lang="en-GB" sz="2800" dirty="0"/>
              <a:t>?</a:t>
            </a:r>
          </a:p>
          <a:p>
            <a:r>
              <a:rPr lang="en-GB" sz="2800" noProof="0" dirty="0"/>
              <a:t>… what about an </a:t>
            </a:r>
            <a:r>
              <a:rPr lang="en-GB" sz="2800" b="1" noProof="0" dirty="0">
                <a:solidFill>
                  <a:srgbClr val="C00000"/>
                </a:solidFill>
              </a:rPr>
              <a:t>opaque DNN</a:t>
            </a:r>
            <a:r>
              <a:rPr lang="en-GB" sz="2800" noProof="0" dirty="0"/>
              <a:t>?</a:t>
            </a:r>
          </a:p>
        </p:txBody>
      </p:sp>
      <p:pic>
        <p:nvPicPr>
          <p:cNvPr id="14" name="Picture 2" descr="Gif Remake] NO GOD PLEASE NO (The Office) : r/HighQualityGifs">
            <a:extLst>
              <a:ext uri="{FF2B5EF4-FFF2-40B4-BE49-F238E27FC236}">
                <a16:creationId xmlns:a16="http://schemas.microsoft.com/office/drawing/2014/main" id="{CEE29AE5-B67F-3FD3-13BC-FCC3EB750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711" y="3259355"/>
            <a:ext cx="3281091" cy="2679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Timeline&#10;&#10;Description automatically generated with low confidence">
            <a:extLst>
              <a:ext uri="{FF2B5EF4-FFF2-40B4-BE49-F238E27FC236}">
                <a16:creationId xmlns:a16="http://schemas.microsoft.com/office/drawing/2014/main" id="{9E33D48F-C297-3DD3-2C79-7C0F633CB6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54" t="30012" r="61194" b="25535"/>
          <a:stretch/>
        </p:blipFill>
        <p:spPr>
          <a:xfrm>
            <a:off x="2133774" y="4098741"/>
            <a:ext cx="1187533" cy="1128157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CF4DB6C-8D7A-4936-EAF8-4D741F370495}"/>
              </a:ext>
            </a:extLst>
          </p:cNvPr>
          <p:cNvCxnSpPr>
            <a:endCxn id="28" idx="1"/>
          </p:cNvCxnSpPr>
          <p:nvPr/>
        </p:nvCxnSpPr>
        <p:spPr>
          <a:xfrm>
            <a:off x="1282709" y="4659798"/>
            <a:ext cx="851065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7B4E8C0-0DBA-313F-FCAD-5CF7CC0F273A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3321307" y="4662820"/>
            <a:ext cx="355020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FB625639-4093-B3E8-02E4-10DA813B28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241" b="41027"/>
          <a:stretch/>
        </p:blipFill>
        <p:spPr>
          <a:xfrm>
            <a:off x="652371" y="3955346"/>
            <a:ext cx="1191242" cy="1402858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C8F4CE2-18F1-0369-FAA2-4BBC0A5938ED}"/>
              </a:ext>
            </a:extLst>
          </p:cNvPr>
          <p:cNvCxnSpPr>
            <a:cxnSpLocks/>
          </p:cNvCxnSpPr>
          <p:nvPr/>
        </p:nvCxnSpPr>
        <p:spPr>
          <a:xfrm>
            <a:off x="4692084" y="4656775"/>
            <a:ext cx="416531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705CD67-4E53-6121-F021-3ED7814BE648}"/>
              </a:ext>
            </a:extLst>
          </p:cNvPr>
          <p:cNvCxnSpPr>
            <a:cxnSpLocks/>
          </p:cNvCxnSpPr>
          <p:nvPr/>
        </p:nvCxnSpPr>
        <p:spPr>
          <a:xfrm flipV="1">
            <a:off x="6299515" y="4656775"/>
            <a:ext cx="366145" cy="1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phic 33" descr="Siren with solid fill">
            <a:extLst>
              <a:ext uri="{FF2B5EF4-FFF2-40B4-BE49-F238E27FC236}">
                <a16:creationId xmlns:a16="http://schemas.microsoft.com/office/drawing/2014/main" id="{E9E0675B-67B5-0EB6-2534-4462698385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06958" y="4599134"/>
            <a:ext cx="538018" cy="53801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E549D80-7FD2-98EE-700F-93998C20E008}"/>
              </a:ext>
            </a:extLst>
          </p:cNvPr>
          <p:cNvGrpSpPr/>
          <p:nvPr/>
        </p:nvGrpSpPr>
        <p:grpSpPr>
          <a:xfrm>
            <a:off x="4014357" y="4125772"/>
            <a:ext cx="523221" cy="523221"/>
            <a:chOff x="4697224" y="5270961"/>
            <a:chExt cx="914400" cy="914400"/>
          </a:xfrm>
        </p:grpSpPr>
        <p:pic>
          <p:nvPicPr>
            <p:cNvPr id="36" name="Graphic 35" descr="Traffic light outline">
              <a:extLst>
                <a:ext uri="{FF2B5EF4-FFF2-40B4-BE49-F238E27FC236}">
                  <a16:creationId xmlns:a16="http://schemas.microsoft.com/office/drawing/2014/main" id="{98518D89-F012-5445-8490-8EC7D29F7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3E05331-8722-5758-BDD7-9F042AAEEBE3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C241AF-2019-0327-2EAD-015C354A566C}"/>
              </a:ext>
            </a:extLst>
          </p:cNvPr>
          <p:cNvGrpSpPr/>
          <p:nvPr/>
        </p:nvGrpSpPr>
        <p:grpSpPr>
          <a:xfrm>
            <a:off x="3895954" y="4180001"/>
            <a:ext cx="733494" cy="923330"/>
            <a:chOff x="2967450" y="4800877"/>
            <a:chExt cx="753485" cy="1929122"/>
          </a:xfrm>
        </p:grpSpPr>
        <p:sp>
          <p:nvSpPr>
            <p:cNvPr id="39" name="Left Bracket 38">
              <a:extLst>
                <a:ext uri="{FF2B5EF4-FFF2-40B4-BE49-F238E27FC236}">
                  <a16:creationId xmlns:a16="http://schemas.microsoft.com/office/drawing/2014/main" id="{AD1C121D-3702-0494-189A-814F786ED12F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40" name="Left Bracket 39">
              <a:extLst>
                <a:ext uri="{FF2B5EF4-FFF2-40B4-BE49-F238E27FC236}">
                  <a16:creationId xmlns:a16="http://schemas.microsoft.com/office/drawing/2014/main" id="{26B90265-4CE0-3017-822D-C5DC2A1353A4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7424173-4481-3C46-91B7-C6828618B121}"/>
              </a:ext>
            </a:extLst>
          </p:cNvPr>
          <p:cNvGrpSpPr/>
          <p:nvPr/>
        </p:nvGrpSpPr>
        <p:grpSpPr>
          <a:xfrm>
            <a:off x="6670876" y="4417075"/>
            <a:ext cx="762533" cy="593597"/>
            <a:chOff x="5322067" y="4188044"/>
            <a:chExt cx="1174635" cy="914400"/>
          </a:xfrm>
        </p:grpSpPr>
        <p:pic>
          <p:nvPicPr>
            <p:cNvPr id="42" name="Graphic 41" descr="Car with solid fill">
              <a:extLst>
                <a:ext uri="{FF2B5EF4-FFF2-40B4-BE49-F238E27FC236}">
                  <a16:creationId xmlns:a16="http://schemas.microsoft.com/office/drawing/2014/main" id="{9825BD19-9200-69C5-EA53-0CCB0B19A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43" name="Arc 42">
              <a:extLst>
                <a:ext uri="{FF2B5EF4-FFF2-40B4-BE49-F238E27FC236}">
                  <a16:creationId xmlns:a16="http://schemas.microsoft.com/office/drawing/2014/main" id="{322E96AD-D52F-A32E-8152-9E337EB7E4AD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410B2187-F966-4127-4A6E-1CC48C1AE397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2EA5BA28-3D67-5214-B031-593BFEA6BD59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Graphic 45" descr="Chevron arrows outline">
              <a:extLst>
                <a:ext uri="{FF2B5EF4-FFF2-40B4-BE49-F238E27FC236}">
                  <a16:creationId xmlns:a16="http://schemas.microsoft.com/office/drawing/2014/main" id="{B1E668F7-3828-1B21-D05C-2C5D89B6C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pic>
        <p:nvPicPr>
          <p:cNvPr id="48" name="Picture 47" descr="Timeline&#10;&#10;Description automatically generated with low confidence">
            <a:extLst>
              <a:ext uri="{FF2B5EF4-FFF2-40B4-BE49-F238E27FC236}">
                <a16:creationId xmlns:a16="http://schemas.microsoft.com/office/drawing/2014/main" id="{A0EC0C9F-47FF-4D02-A118-B4058F0B13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54" t="30012" r="61194" b="25535"/>
          <a:stretch/>
        </p:blipFill>
        <p:spPr>
          <a:xfrm>
            <a:off x="5111982" y="4084914"/>
            <a:ext cx="1187533" cy="112815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B8B9D5A-CCF2-F14E-F6F1-7DDA1A9E00A0}"/>
              </a:ext>
            </a:extLst>
          </p:cNvPr>
          <p:cNvSpPr txBox="1"/>
          <p:nvPr/>
        </p:nvSpPr>
        <p:spPr>
          <a:xfrm>
            <a:off x="3663361" y="5683413"/>
            <a:ext cx="4084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Back to square 1!</a:t>
            </a:r>
          </a:p>
        </p:txBody>
      </p:sp>
      <p:sp>
        <p:nvSpPr>
          <p:cNvPr id="51" name="4-Point Star 50">
            <a:extLst>
              <a:ext uri="{FF2B5EF4-FFF2-40B4-BE49-F238E27FC236}">
                <a16:creationId xmlns:a16="http://schemas.microsoft.com/office/drawing/2014/main" id="{EEB1A496-3340-40D5-AE13-3A00AB1A39D1}"/>
              </a:ext>
            </a:extLst>
          </p:cNvPr>
          <p:cNvSpPr/>
          <p:nvPr/>
        </p:nvSpPr>
        <p:spPr>
          <a:xfrm>
            <a:off x="6096000" y="3784593"/>
            <a:ext cx="261610" cy="26161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4-Point Star 51">
            <a:extLst>
              <a:ext uri="{FF2B5EF4-FFF2-40B4-BE49-F238E27FC236}">
                <a16:creationId xmlns:a16="http://schemas.microsoft.com/office/drawing/2014/main" id="{3DEF0277-0184-56C3-C797-DF56FAD07A1E}"/>
              </a:ext>
            </a:extLst>
          </p:cNvPr>
          <p:cNvSpPr/>
          <p:nvPr/>
        </p:nvSpPr>
        <p:spPr>
          <a:xfrm>
            <a:off x="5082209" y="5082266"/>
            <a:ext cx="261610" cy="26161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4-Point Star 52">
            <a:extLst>
              <a:ext uri="{FF2B5EF4-FFF2-40B4-BE49-F238E27FC236}">
                <a16:creationId xmlns:a16="http://schemas.microsoft.com/office/drawing/2014/main" id="{F06FA893-951C-F48F-9096-45CA55221651}"/>
              </a:ext>
            </a:extLst>
          </p:cNvPr>
          <p:cNvSpPr/>
          <p:nvPr/>
        </p:nvSpPr>
        <p:spPr>
          <a:xfrm>
            <a:off x="5302216" y="3934754"/>
            <a:ext cx="261610" cy="26161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45;p19">
            <a:extLst>
              <a:ext uri="{FF2B5EF4-FFF2-40B4-BE49-F238E27FC236}">
                <a16:creationId xmlns:a16="http://schemas.microsoft.com/office/drawing/2014/main" id="{68949B49-C8B3-B73E-2B61-7E251BABCEFD}"/>
              </a:ext>
            </a:extLst>
          </p:cNvPr>
          <p:cNvSpPr txBox="1">
            <a:spLocks/>
          </p:cNvSpPr>
          <p:nvPr/>
        </p:nvSpPr>
        <p:spPr>
          <a:xfrm>
            <a:off x="0" y="7578"/>
            <a:ext cx="12192000" cy="6858000"/>
          </a:xfrm>
          <a:prstGeom prst="rect">
            <a:avLst/>
          </a:prstGeom>
          <a:solidFill>
            <a:srgbClr val="C9D3D7">
              <a:alpha val="8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rcellus SC"/>
              <a:buNone/>
              <a:defRPr sz="2800" b="0" i="0" u="none" strike="noStrike" cap="none">
                <a:solidFill>
                  <a:srgbClr val="000000"/>
                </a:solidFill>
                <a:latin typeface="Marcellus SC"/>
                <a:ea typeface="Marcellus SC"/>
                <a:cs typeface="Marcellus SC"/>
                <a:sym typeface="Marcellus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GB" sz="2000" b="1" i="1" noProof="0" dirty="0">
              <a:solidFill>
                <a:srgbClr val="C00000"/>
              </a:solidFill>
            </a:endParaRPr>
          </a:p>
        </p:txBody>
      </p:sp>
      <p:sp>
        <p:nvSpPr>
          <p:cNvPr id="8" name="Google Shape;145;p19">
            <a:extLst>
              <a:ext uri="{FF2B5EF4-FFF2-40B4-BE49-F238E27FC236}">
                <a16:creationId xmlns:a16="http://schemas.microsoft.com/office/drawing/2014/main" id="{916C8751-F973-B38F-CD64-024424A0E979}"/>
              </a:ext>
            </a:extLst>
          </p:cNvPr>
          <p:cNvSpPr txBox="1">
            <a:spLocks/>
          </p:cNvSpPr>
          <p:nvPr/>
        </p:nvSpPr>
        <p:spPr>
          <a:xfrm>
            <a:off x="415600" y="3503525"/>
            <a:ext cx="11360800" cy="234107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rcellus SC"/>
              <a:buNone/>
              <a:defRPr sz="2800" b="0" i="0" u="none" strike="noStrike" cap="none">
                <a:solidFill>
                  <a:srgbClr val="000000"/>
                </a:solidFill>
                <a:latin typeface="Marcellus SC"/>
                <a:ea typeface="Marcellus SC"/>
                <a:cs typeface="Marcellus SC"/>
                <a:sym typeface="Marcellus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4000" b="1" i="1" noProof="0" dirty="0">
                <a:solidFill>
                  <a:srgbClr val="C00000"/>
                </a:solidFill>
                <a:latin typeface="+mn-lt"/>
              </a:rPr>
              <a:t>Can we do better?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4CA6270-036F-F3C3-0963-64F028F04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Time to Get your c*</a:t>
            </a:r>
            <a:r>
              <a:rPr lang="en-US" dirty="0" err="1"/>
              <a:t>epts</a:t>
            </a:r>
            <a:r>
              <a:rPr lang="en-US" dirty="0"/>
              <a:t> together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74247333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C0810-E941-730B-2B48-87F013868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99F3F6-0D6B-2CB2-5D10-746FBC811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216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BBDFB74-9E9C-7E9F-82AC-B390FD07FA0C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3646867"/>
          <a:ext cx="3037839" cy="867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2613">
                  <a:extLst>
                    <a:ext uri="{9D8B030D-6E8A-4147-A177-3AD203B41FA5}">
                      <a16:colId xmlns:a16="http://schemas.microsoft.com/office/drawing/2014/main" val="4126253903"/>
                    </a:ext>
                  </a:extLst>
                </a:gridCol>
                <a:gridCol w="1012613">
                  <a:extLst>
                    <a:ext uri="{9D8B030D-6E8A-4147-A177-3AD203B41FA5}">
                      <a16:colId xmlns:a16="http://schemas.microsoft.com/office/drawing/2014/main" val="1994774686"/>
                    </a:ext>
                  </a:extLst>
                </a:gridCol>
                <a:gridCol w="1012613">
                  <a:extLst>
                    <a:ext uri="{9D8B030D-6E8A-4147-A177-3AD203B41FA5}">
                      <a16:colId xmlns:a16="http://schemas.microsoft.com/office/drawing/2014/main" val="258453716"/>
                    </a:ext>
                  </a:extLst>
                </a:gridCol>
              </a:tblGrid>
              <a:tr h="50124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021956"/>
                  </a:ext>
                </a:extLst>
              </a:tr>
              <a:tr h="27096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293875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C66F7FF8-16FB-B0C3-CA57-F03E73236156}"/>
              </a:ext>
            </a:extLst>
          </p:cNvPr>
          <p:cNvGrpSpPr/>
          <p:nvPr/>
        </p:nvGrpSpPr>
        <p:grpSpPr>
          <a:xfrm>
            <a:off x="8221263" y="3610278"/>
            <a:ext cx="762533" cy="593597"/>
            <a:chOff x="5322067" y="4188044"/>
            <a:chExt cx="1174635" cy="914400"/>
          </a:xfrm>
        </p:grpSpPr>
        <p:pic>
          <p:nvPicPr>
            <p:cNvPr id="25" name="Graphic 24" descr="Car with solid fill">
              <a:extLst>
                <a:ext uri="{FF2B5EF4-FFF2-40B4-BE49-F238E27FC236}">
                  <a16:creationId xmlns:a16="http://schemas.microsoft.com/office/drawing/2014/main" id="{C4839B27-1BBF-9DF1-8394-E65DE2AC1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D46E556A-E3D9-E02E-3FF2-03C9721A3A15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65C92C24-9EFF-7D12-CE16-1EEB4B809811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DA397D2B-5B97-1175-B59B-33A172614D22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Graphic 28" descr="Chevron arrows outline">
              <a:extLst>
                <a:ext uri="{FF2B5EF4-FFF2-40B4-BE49-F238E27FC236}">
                  <a16:creationId xmlns:a16="http://schemas.microsoft.com/office/drawing/2014/main" id="{3B3A5ECF-775B-8D4A-EBF2-54B8C7ABE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pic>
        <p:nvPicPr>
          <p:cNvPr id="30" name="Picture 29" descr="Timeline&#10;&#10;Description automatically generated with low confidence">
            <a:extLst>
              <a:ext uri="{FF2B5EF4-FFF2-40B4-BE49-F238E27FC236}">
                <a16:creationId xmlns:a16="http://schemas.microsoft.com/office/drawing/2014/main" id="{60778471-D73A-0625-1250-772D46DAA9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754" t="30012" r="61194" b="25535"/>
          <a:stretch/>
        </p:blipFill>
        <p:spPr>
          <a:xfrm>
            <a:off x="2318003" y="4349460"/>
            <a:ext cx="1187533" cy="1128157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33FFA0A-FAC9-1B52-3A41-772F26FE7608}"/>
              </a:ext>
            </a:extLst>
          </p:cNvPr>
          <p:cNvCxnSpPr>
            <a:endCxn id="30" idx="1"/>
          </p:cNvCxnSpPr>
          <p:nvPr/>
        </p:nvCxnSpPr>
        <p:spPr>
          <a:xfrm>
            <a:off x="1466938" y="4910517"/>
            <a:ext cx="851065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BC7C353-2592-1CE9-EEED-5F58A9B9F96B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3505536" y="4910517"/>
            <a:ext cx="777611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C340049-5116-1803-21BD-B13805C7F2E9}"/>
              </a:ext>
            </a:extLst>
          </p:cNvPr>
          <p:cNvSpPr txBox="1"/>
          <p:nvPr/>
        </p:nvSpPr>
        <p:spPr>
          <a:xfrm>
            <a:off x="424798" y="3930069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Concepts</a:t>
            </a:r>
          </a:p>
        </p:txBody>
      </p:sp>
      <p:pic>
        <p:nvPicPr>
          <p:cNvPr id="34" name="Graphic 33" descr="Siren with solid fill">
            <a:extLst>
              <a:ext uri="{FF2B5EF4-FFF2-40B4-BE49-F238E27FC236}">
                <a16:creationId xmlns:a16="http://schemas.microsoft.com/office/drawing/2014/main" id="{A1A062C7-A49A-B2A4-FB4A-BBDF20056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2229" y="4855897"/>
            <a:ext cx="538018" cy="53801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437112EC-CAEE-DE77-C992-03C7FC6D971D}"/>
              </a:ext>
            </a:extLst>
          </p:cNvPr>
          <p:cNvGrpSpPr/>
          <p:nvPr/>
        </p:nvGrpSpPr>
        <p:grpSpPr>
          <a:xfrm>
            <a:off x="739628" y="4382535"/>
            <a:ext cx="523221" cy="523221"/>
            <a:chOff x="4697224" y="5270961"/>
            <a:chExt cx="914400" cy="914400"/>
          </a:xfrm>
        </p:grpSpPr>
        <p:pic>
          <p:nvPicPr>
            <p:cNvPr id="36" name="Graphic 35" descr="Traffic light outline">
              <a:extLst>
                <a:ext uri="{FF2B5EF4-FFF2-40B4-BE49-F238E27FC236}">
                  <a16:creationId xmlns:a16="http://schemas.microsoft.com/office/drawing/2014/main" id="{667F1278-E14E-0836-1AD5-3ACF50520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7733599-D16C-6999-3FE6-8C692CEF0FDE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056913-2F84-6659-388D-AD2F33BF09A9}"/>
              </a:ext>
            </a:extLst>
          </p:cNvPr>
          <p:cNvGrpSpPr/>
          <p:nvPr/>
        </p:nvGrpSpPr>
        <p:grpSpPr>
          <a:xfrm>
            <a:off x="621225" y="4436764"/>
            <a:ext cx="733494" cy="923330"/>
            <a:chOff x="2967450" y="4800877"/>
            <a:chExt cx="753485" cy="1929122"/>
          </a:xfrm>
        </p:grpSpPr>
        <p:sp>
          <p:nvSpPr>
            <p:cNvPr id="39" name="Left Bracket 38">
              <a:extLst>
                <a:ext uri="{FF2B5EF4-FFF2-40B4-BE49-F238E27FC236}">
                  <a16:creationId xmlns:a16="http://schemas.microsoft.com/office/drawing/2014/main" id="{456245B8-E91A-5EAC-8683-8D535DF35044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40" name="Left Bracket 39">
              <a:extLst>
                <a:ext uri="{FF2B5EF4-FFF2-40B4-BE49-F238E27FC236}">
                  <a16:creationId xmlns:a16="http://schemas.microsoft.com/office/drawing/2014/main" id="{536C911C-1EBA-AB56-421B-6A6A9DE88EEE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5885675-911C-26FA-3D35-00748F4CE9B3}"/>
              </a:ext>
            </a:extLst>
          </p:cNvPr>
          <p:cNvGrpSpPr/>
          <p:nvPr/>
        </p:nvGrpSpPr>
        <p:grpSpPr>
          <a:xfrm>
            <a:off x="4351250" y="4657787"/>
            <a:ext cx="762533" cy="593597"/>
            <a:chOff x="5322067" y="4188044"/>
            <a:chExt cx="1174635" cy="914400"/>
          </a:xfrm>
        </p:grpSpPr>
        <p:pic>
          <p:nvPicPr>
            <p:cNvPr id="42" name="Graphic 41" descr="Car with solid fill">
              <a:extLst>
                <a:ext uri="{FF2B5EF4-FFF2-40B4-BE49-F238E27FC236}">
                  <a16:creationId xmlns:a16="http://schemas.microsoft.com/office/drawing/2014/main" id="{818121E1-4318-5098-DAB2-A77D2AB2B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43" name="Arc 42">
              <a:extLst>
                <a:ext uri="{FF2B5EF4-FFF2-40B4-BE49-F238E27FC236}">
                  <a16:creationId xmlns:a16="http://schemas.microsoft.com/office/drawing/2014/main" id="{0E4B7648-6D20-3AF5-CCD2-E44EAC7BAB02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E0BEC6AC-2268-34D4-FF70-A4D5011F4E21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E2C762FF-3A57-ECEB-1ADE-733131C00B16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Graphic 45" descr="Chevron arrows outline">
              <a:extLst>
                <a:ext uri="{FF2B5EF4-FFF2-40B4-BE49-F238E27FC236}">
                  <a16:creationId xmlns:a16="http://schemas.microsoft.com/office/drawing/2014/main" id="{0E88037F-D969-5734-1B5A-365B4AC38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EA4A4567-4EA5-98F5-E7CF-A2D35B7CB574}"/>
              </a:ext>
            </a:extLst>
          </p:cNvPr>
          <p:cNvSpPr txBox="1"/>
          <p:nvPr/>
        </p:nvSpPr>
        <p:spPr>
          <a:xfrm>
            <a:off x="4351250" y="3944537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Task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3B3E05F-D72D-C64A-0EB6-98CDF5721FBA}"/>
              </a:ext>
            </a:extLst>
          </p:cNvPr>
          <p:cNvGrpSpPr/>
          <p:nvPr/>
        </p:nvGrpSpPr>
        <p:grpSpPr>
          <a:xfrm>
            <a:off x="6360242" y="3629106"/>
            <a:ext cx="523221" cy="523221"/>
            <a:chOff x="4697224" y="5270961"/>
            <a:chExt cx="914400" cy="914400"/>
          </a:xfrm>
        </p:grpSpPr>
        <p:pic>
          <p:nvPicPr>
            <p:cNvPr id="62" name="Graphic 61" descr="Traffic light outline">
              <a:extLst>
                <a:ext uri="{FF2B5EF4-FFF2-40B4-BE49-F238E27FC236}">
                  <a16:creationId xmlns:a16="http://schemas.microsoft.com/office/drawing/2014/main" id="{565C2C35-3985-4A6B-04E5-3A67EBD2F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A4D8650-5068-B75F-C9E1-A59673441511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8" name="Graphic 67" descr="Siren with solid fill">
            <a:extLst>
              <a:ext uri="{FF2B5EF4-FFF2-40B4-BE49-F238E27FC236}">
                <a16:creationId xmlns:a16="http://schemas.microsoft.com/office/drawing/2014/main" id="{CA403183-C842-49C3-A2D6-4D283EB63D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45909" y="3614006"/>
            <a:ext cx="538018" cy="53801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B2BAA15-016A-07FF-196B-FD0D1C576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From interventions to logic reasoning</a:t>
            </a:r>
            <a:endParaRPr lang="en-GB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73B3A7-653C-A3D1-547A-216089152D0E}"/>
              </a:ext>
            </a:extLst>
          </p:cNvPr>
          <p:cNvSpPr txBox="1"/>
          <p:nvPr/>
        </p:nvSpPr>
        <p:spPr>
          <a:xfrm>
            <a:off x="604189" y="1563149"/>
            <a:ext cx="10673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Let’s say we have a nice set of concepts, what should we use as </a:t>
            </a:r>
            <a:r>
              <a:rPr lang="en-GB" sz="2800" b="1" dirty="0">
                <a:solidFill>
                  <a:srgbClr val="C00000"/>
                </a:solidFill>
              </a:rPr>
              <a:t>classification head</a:t>
            </a:r>
            <a:r>
              <a:rPr lang="en-GB" sz="2800" dirty="0"/>
              <a:t>?</a:t>
            </a:r>
          </a:p>
          <a:p>
            <a:r>
              <a:rPr lang="en-GB" sz="2800" noProof="0" dirty="0"/>
              <a:t>… what about an </a:t>
            </a:r>
            <a:r>
              <a:rPr lang="en-GB" sz="2800" b="1" noProof="0" dirty="0">
                <a:solidFill>
                  <a:srgbClr val="C00000"/>
                </a:solidFill>
              </a:rPr>
              <a:t>opaque DNN</a:t>
            </a:r>
            <a:r>
              <a:rPr lang="en-GB" sz="2800" noProof="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317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7" grpId="0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CA32F-C071-E186-328F-1AECEF408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96CFF4-E14F-FA35-B418-711016E2B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217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2260DCF-E3BB-CC4F-1176-E47E38D972B6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3646867"/>
          <a:ext cx="3037839" cy="1232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2613">
                  <a:extLst>
                    <a:ext uri="{9D8B030D-6E8A-4147-A177-3AD203B41FA5}">
                      <a16:colId xmlns:a16="http://schemas.microsoft.com/office/drawing/2014/main" val="4126253903"/>
                    </a:ext>
                  </a:extLst>
                </a:gridCol>
                <a:gridCol w="1012613">
                  <a:extLst>
                    <a:ext uri="{9D8B030D-6E8A-4147-A177-3AD203B41FA5}">
                      <a16:colId xmlns:a16="http://schemas.microsoft.com/office/drawing/2014/main" val="1994774686"/>
                    </a:ext>
                  </a:extLst>
                </a:gridCol>
                <a:gridCol w="1012613">
                  <a:extLst>
                    <a:ext uri="{9D8B030D-6E8A-4147-A177-3AD203B41FA5}">
                      <a16:colId xmlns:a16="http://schemas.microsoft.com/office/drawing/2014/main" val="258453716"/>
                    </a:ext>
                  </a:extLst>
                </a:gridCol>
              </a:tblGrid>
              <a:tr h="50124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021956"/>
                  </a:ext>
                </a:extLst>
              </a:tr>
              <a:tr h="27096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293875"/>
                  </a:ext>
                </a:extLst>
              </a:tr>
              <a:tr h="27096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905348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B4A902F5-27F5-3091-60D2-A48C0946BDE5}"/>
              </a:ext>
            </a:extLst>
          </p:cNvPr>
          <p:cNvGrpSpPr/>
          <p:nvPr/>
        </p:nvGrpSpPr>
        <p:grpSpPr>
          <a:xfrm>
            <a:off x="8221263" y="3610278"/>
            <a:ext cx="762533" cy="593597"/>
            <a:chOff x="5322067" y="4188044"/>
            <a:chExt cx="1174635" cy="914400"/>
          </a:xfrm>
        </p:grpSpPr>
        <p:pic>
          <p:nvPicPr>
            <p:cNvPr id="25" name="Graphic 24" descr="Car with solid fill">
              <a:extLst>
                <a:ext uri="{FF2B5EF4-FFF2-40B4-BE49-F238E27FC236}">
                  <a16:creationId xmlns:a16="http://schemas.microsoft.com/office/drawing/2014/main" id="{49C47C79-DD48-DB22-04F3-EBC67A5EE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C9E088CC-3BCE-02E4-C2F7-0509DF8C6546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A3B3F9D7-6A11-41F1-BEE2-4FFB9943000C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C4090E80-7F08-3A54-DF11-BB090C8F2D6F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Graphic 28" descr="Chevron arrows outline">
              <a:extLst>
                <a:ext uri="{FF2B5EF4-FFF2-40B4-BE49-F238E27FC236}">
                  <a16:creationId xmlns:a16="http://schemas.microsoft.com/office/drawing/2014/main" id="{A5F59321-0A28-06F3-7F98-C57B3621E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pic>
        <p:nvPicPr>
          <p:cNvPr id="30" name="Picture 29" descr="Timeline&#10;&#10;Description automatically generated with low confidence">
            <a:extLst>
              <a:ext uri="{FF2B5EF4-FFF2-40B4-BE49-F238E27FC236}">
                <a16:creationId xmlns:a16="http://schemas.microsoft.com/office/drawing/2014/main" id="{D11499D1-CACB-B6D4-B11C-4E22B677C9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754" t="30012" r="61194" b="25535"/>
          <a:stretch/>
        </p:blipFill>
        <p:spPr>
          <a:xfrm>
            <a:off x="2318003" y="4349460"/>
            <a:ext cx="1187533" cy="1128157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E33FBE6-7B6A-039F-89A0-AA44E683421E}"/>
              </a:ext>
            </a:extLst>
          </p:cNvPr>
          <p:cNvCxnSpPr>
            <a:endCxn id="30" idx="1"/>
          </p:cNvCxnSpPr>
          <p:nvPr/>
        </p:nvCxnSpPr>
        <p:spPr>
          <a:xfrm>
            <a:off x="1466938" y="4910517"/>
            <a:ext cx="851065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36D394D-B32E-F181-495C-81363B42C766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3505536" y="4910517"/>
            <a:ext cx="777611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5AC54D3-081E-8841-F786-CA5570EED3A0}"/>
              </a:ext>
            </a:extLst>
          </p:cNvPr>
          <p:cNvSpPr txBox="1"/>
          <p:nvPr/>
        </p:nvSpPr>
        <p:spPr>
          <a:xfrm>
            <a:off x="424798" y="3930069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Concepts</a:t>
            </a:r>
          </a:p>
        </p:txBody>
      </p:sp>
      <p:pic>
        <p:nvPicPr>
          <p:cNvPr id="34" name="Graphic 33" descr="Siren with solid fill">
            <a:extLst>
              <a:ext uri="{FF2B5EF4-FFF2-40B4-BE49-F238E27FC236}">
                <a16:creationId xmlns:a16="http://schemas.microsoft.com/office/drawing/2014/main" id="{2894AD0A-9488-3BD7-9091-26E62E8EF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2229" y="4855897"/>
            <a:ext cx="538018" cy="53801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C52FCD4-6960-74CB-AF74-1A46BB201836}"/>
              </a:ext>
            </a:extLst>
          </p:cNvPr>
          <p:cNvGrpSpPr/>
          <p:nvPr/>
        </p:nvGrpSpPr>
        <p:grpSpPr>
          <a:xfrm>
            <a:off x="739628" y="4382535"/>
            <a:ext cx="523221" cy="523221"/>
            <a:chOff x="4697224" y="5270961"/>
            <a:chExt cx="914400" cy="914400"/>
          </a:xfrm>
        </p:grpSpPr>
        <p:pic>
          <p:nvPicPr>
            <p:cNvPr id="36" name="Graphic 35" descr="Traffic light outline">
              <a:extLst>
                <a:ext uri="{FF2B5EF4-FFF2-40B4-BE49-F238E27FC236}">
                  <a16:creationId xmlns:a16="http://schemas.microsoft.com/office/drawing/2014/main" id="{37CAE903-96A2-41A3-C707-48299CDD2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644CFBC-37A4-07C5-BE06-CDAEBB8C95A8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40670A1-B8D5-45F8-6CDE-A88DD87F7AB4}"/>
              </a:ext>
            </a:extLst>
          </p:cNvPr>
          <p:cNvGrpSpPr/>
          <p:nvPr/>
        </p:nvGrpSpPr>
        <p:grpSpPr>
          <a:xfrm>
            <a:off x="621225" y="4436764"/>
            <a:ext cx="733494" cy="923330"/>
            <a:chOff x="2967450" y="4800877"/>
            <a:chExt cx="753485" cy="1929122"/>
          </a:xfrm>
        </p:grpSpPr>
        <p:sp>
          <p:nvSpPr>
            <p:cNvPr id="39" name="Left Bracket 38">
              <a:extLst>
                <a:ext uri="{FF2B5EF4-FFF2-40B4-BE49-F238E27FC236}">
                  <a16:creationId xmlns:a16="http://schemas.microsoft.com/office/drawing/2014/main" id="{93D9653E-ECBD-838D-4069-93B10DE2C84F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40" name="Left Bracket 39">
              <a:extLst>
                <a:ext uri="{FF2B5EF4-FFF2-40B4-BE49-F238E27FC236}">
                  <a16:creationId xmlns:a16="http://schemas.microsoft.com/office/drawing/2014/main" id="{100CA6F9-8C7C-A121-1E37-CA15A8F97556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1638AFA-0B32-4714-20E4-922366FB5738}"/>
              </a:ext>
            </a:extLst>
          </p:cNvPr>
          <p:cNvGrpSpPr/>
          <p:nvPr/>
        </p:nvGrpSpPr>
        <p:grpSpPr>
          <a:xfrm>
            <a:off x="4351250" y="4657787"/>
            <a:ext cx="762533" cy="593597"/>
            <a:chOff x="5322067" y="4188044"/>
            <a:chExt cx="1174635" cy="914400"/>
          </a:xfrm>
        </p:grpSpPr>
        <p:pic>
          <p:nvPicPr>
            <p:cNvPr id="42" name="Graphic 41" descr="Car with solid fill">
              <a:extLst>
                <a:ext uri="{FF2B5EF4-FFF2-40B4-BE49-F238E27FC236}">
                  <a16:creationId xmlns:a16="http://schemas.microsoft.com/office/drawing/2014/main" id="{075E1214-F58F-567F-38DA-7AD9F148C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43" name="Arc 42">
              <a:extLst>
                <a:ext uri="{FF2B5EF4-FFF2-40B4-BE49-F238E27FC236}">
                  <a16:creationId xmlns:a16="http://schemas.microsoft.com/office/drawing/2014/main" id="{42292243-C2B9-ABBA-3758-24E8C9ACF874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C4DE074F-3E60-B842-FF30-EBE5F33DA6B1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9543BD21-BB48-DFE2-A497-FA969029CEAD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Graphic 45" descr="Chevron arrows outline">
              <a:extLst>
                <a:ext uri="{FF2B5EF4-FFF2-40B4-BE49-F238E27FC236}">
                  <a16:creationId xmlns:a16="http://schemas.microsoft.com/office/drawing/2014/main" id="{35813DAC-8EF4-0989-6759-783BC8C6B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04605C04-66E5-68EA-D23E-0F0C7E9C69ED}"/>
              </a:ext>
            </a:extLst>
          </p:cNvPr>
          <p:cNvSpPr txBox="1"/>
          <p:nvPr/>
        </p:nvSpPr>
        <p:spPr>
          <a:xfrm>
            <a:off x="4351250" y="3944537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Task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599C6FB-8081-ED9E-74CE-2BEB5055B7A6}"/>
              </a:ext>
            </a:extLst>
          </p:cNvPr>
          <p:cNvGrpSpPr/>
          <p:nvPr/>
        </p:nvGrpSpPr>
        <p:grpSpPr>
          <a:xfrm>
            <a:off x="6360242" y="3629106"/>
            <a:ext cx="523221" cy="523221"/>
            <a:chOff x="4697224" y="5270961"/>
            <a:chExt cx="914400" cy="914400"/>
          </a:xfrm>
        </p:grpSpPr>
        <p:pic>
          <p:nvPicPr>
            <p:cNvPr id="62" name="Graphic 61" descr="Traffic light outline">
              <a:extLst>
                <a:ext uri="{FF2B5EF4-FFF2-40B4-BE49-F238E27FC236}">
                  <a16:creationId xmlns:a16="http://schemas.microsoft.com/office/drawing/2014/main" id="{CC7675A4-9A18-D25F-C841-00C76A1F1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5E69443-C642-0619-7D25-1932614EDD20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8" name="Graphic 67" descr="Siren with solid fill">
            <a:extLst>
              <a:ext uri="{FF2B5EF4-FFF2-40B4-BE49-F238E27FC236}">
                <a16:creationId xmlns:a16="http://schemas.microsoft.com/office/drawing/2014/main" id="{92B1E0FA-972A-867D-F997-F40801ECC8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45909" y="3614006"/>
            <a:ext cx="538018" cy="538018"/>
          </a:xfrm>
          <a:prstGeom prst="rect">
            <a:avLst/>
          </a:prstGeom>
        </p:spPr>
      </p:pic>
      <p:pic>
        <p:nvPicPr>
          <p:cNvPr id="24" name="Graphic 23" descr="Hammer with solid fill">
            <a:extLst>
              <a:ext uri="{FF2B5EF4-FFF2-40B4-BE49-F238E27FC236}">
                <a16:creationId xmlns:a16="http://schemas.microsoft.com/office/drawing/2014/main" id="{007C9C3D-8A52-C767-7026-2295DA55B4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6646014" y="4005824"/>
            <a:ext cx="591410" cy="591410"/>
          </a:xfrm>
          <a:prstGeom prst="rect">
            <a:avLst/>
          </a:prstGeom>
        </p:spPr>
      </p:pic>
      <p:sp>
        <p:nvSpPr>
          <p:cNvPr id="48" name="Curved Right Arrow 47">
            <a:extLst>
              <a:ext uri="{FF2B5EF4-FFF2-40B4-BE49-F238E27FC236}">
                <a16:creationId xmlns:a16="http://schemas.microsoft.com/office/drawing/2014/main" id="{3D62524A-2DF2-67BC-6DB1-E6C120E642E0}"/>
              </a:ext>
            </a:extLst>
          </p:cNvPr>
          <p:cNvSpPr/>
          <p:nvPr/>
        </p:nvSpPr>
        <p:spPr>
          <a:xfrm flipH="1">
            <a:off x="9241459" y="4314024"/>
            <a:ext cx="680720" cy="529041"/>
          </a:xfrm>
          <a:prstGeom prst="curved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61BF93F-8A6B-D0C6-7EDC-68D31ADF3420}"/>
              </a:ext>
            </a:extLst>
          </p:cNvPr>
          <p:cNvSpPr txBox="1"/>
          <p:nvPr/>
        </p:nvSpPr>
        <p:spPr>
          <a:xfrm>
            <a:off x="9137728" y="3994690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green light=1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565F076-448E-1C64-207F-A8727B9AA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From interventions to logic reasoning</a:t>
            </a:r>
            <a:endParaRPr lang="en-GB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D57ED3-1CA5-16C1-71DF-7EDF90763293}"/>
              </a:ext>
            </a:extLst>
          </p:cNvPr>
          <p:cNvSpPr txBox="1"/>
          <p:nvPr/>
        </p:nvSpPr>
        <p:spPr>
          <a:xfrm>
            <a:off x="604189" y="1563149"/>
            <a:ext cx="10673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Let’s say we have a nice set of concepts, what should we use as </a:t>
            </a:r>
            <a:r>
              <a:rPr lang="en-GB" sz="2800" b="1" dirty="0">
                <a:solidFill>
                  <a:srgbClr val="C00000"/>
                </a:solidFill>
              </a:rPr>
              <a:t>classification head</a:t>
            </a:r>
            <a:r>
              <a:rPr lang="en-GB" sz="2800" dirty="0"/>
              <a:t>?</a:t>
            </a:r>
          </a:p>
          <a:p>
            <a:r>
              <a:rPr lang="en-GB" sz="2800" noProof="0" dirty="0"/>
              <a:t>… what about an </a:t>
            </a:r>
            <a:r>
              <a:rPr lang="en-GB" sz="2800" b="1" noProof="0" dirty="0">
                <a:solidFill>
                  <a:srgbClr val="C00000"/>
                </a:solidFill>
              </a:rPr>
              <a:t>opaque DNN</a:t>
            </a:r>
            <a:r>
              <a:rPr lang="en-GB" sz="2800" noProof="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1844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7" grpId="0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23D18-FA0C-310A-8C43-D95FD472F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A805A2-A2D6-B08F-7F45-FB03D57CB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218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70ECEB1-0F7C-5B6F-811B-0CDE06160813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3646867"/>
          <a:ext cx="3037839" cy="1598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2613">
                  <a:extLst>
                    <a:ext uri="{9D8B030D-6E8A-4147-A177-3AD203B41FA5}">
                      <a16:colId xmlns:a16="http://schemas.microsoft.com/office/drawing/2014/main" val="4126253903"/>
                    </a:ext>
                  </a:extLst>
                </a:gridCol>
                <a:gridCol w="1012613">
                  <a:extLst>
                    <a:ext uri="{9D8B030D-6E8A-4147-A177-3AD203B41FA5}">
                      <a16:colId xmlns:a16="http://schemas.microsoft.com/office/drawing/2014/main" val="1994774686"/>
                    </a:ext>
                  </a:extLst>
                </a:gridCol>
                <a:gridCol w="1012613">
                  <a:extLst>
                    <a:ext uri="{9D8B030D-6E8A-4147-A177-3AD203B41FA5}">
                      <a16:colId xmlns:a16="http://schemas.microsoft.com/office/drawing/2014/main" val="258453716"/>
                    </a:ext>
                  </a:extLst>
                </a:gridCol>
              </a:tblGrid>
              <a:tr h="50124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021956"/>
                  </a:ext>
                </a:extLst>
              </a:tr>
              <a:tr h="27096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293875"/>
                  </a:ext>
                </a:extLst>
              </a:tr>
              <a:tr h="27096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905348"/>
                  </a:ext>
                </a:extLst>
              </a:tr>
              <a:tr h="27096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20032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238B2-1D40-628A-F075-6F7F90F02689}"/>
              </a:ext>
            </a:extLst>
          </p:cNvPr>
          <p:cNvGrpSpPr/>
          <p:nvPr/>
        </p:nvGrpSpPr>
        <p:grpSpPr>
          <a:xfrm>
            <a:off x="8221263" y="3610278"/>
            <a:ext cx="762533" cy="593597"/>
            <a:chOff x="5322067" y="4188044"/>
            <a:chExt cx="1174635" cy="914400"/>
          </a:xfrm>
        </p:grpSpPr>
        <p:pic>
          <p:nvPicPr>
            <p:cNvPr id="25" name="Graphic 24" descr="Car with solid fill">
              <a:extLst>
                <a:ext uri="{FF2B5EF4-FFF2-40B4-BE49-F238E27FC236}">
                  <a16:creationId xmlns:a16="http://schemas.microsoft.com/office/drawing/2014/main" id="{8AC50D3A-3E3A-356E-C875-DEFE3FAE9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6605F060-1ECF-FBFD-5965-B91FCE96D523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1CDD6E00-7CC0-1FF3-6792-25C6220653DA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4E2D2780-9116-5D5B-EF6A-1A917C0F8C6A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Graphic 28" descr="Chevron arrows outline">
              <a:extLst>
                <a:ext uri="{FF2B5EF4-FFF2-40B4-BE49-F238E27FC236}">
                  <a16:creationId xmlns:a16="http://schemas.microsoft.com/office/drawing/2014/main" id="{5D611A31-3E72-CE82-8A3A-8B00E9168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pic>
        <p:nvPicPr>
          <p:cNvPr id="30" name="Picture 29" descr="Timeline&#10;&#10;Description automatically generated with low confidence">
            <a:extLst>
              <a:ext uri="{FF2B5EF4-FFF2-40B4-BE49-F238E27FC236}">
                <a16:creationId xmlns:a16="http://schemas.microsoft.com/office/drawing/2014/main" id="{A4738D18-A697-E524-6F91-798C14F27C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754" t="30012" r="61194" b="25535"/>
          <a:stretch/>
        </p:blipFill>
        <p:spPr>
          <a:xfrm>
            <a:off x="2318003" y="4349460"/>
            <a:ext cx="1187533" cy="1128157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E0FAE8A-C2C7-0571-A672-4F6AB6C5AFDE}"/>
              </a:ext>
            </a:extLst>
          </p:cNvPr>
          <p:cNvCxnSpPr>
            <a:endCxn id="30" idx="1"/>
          </p:cNvCxnSpPr>
          <p:nvPr/>
        </p:nvCxnSpPr>
        <p:spPr>
          <a:xfrm>
            <a:off x="1466938" y="4910517"/>
            <a:ext cx="851065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BE65EBE-A0FC-E0A2-CFCB-3D380F20D5EE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3505536" y="4910517"/>
            <a:ext cx="777611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277C358-B01D-88BF-BF88-DD35C99C95AE}"/>
              </a:ext>
            </a:extLst>
          </p:cNvPr>
          <p:cNvSpPr txBox="1"/>
          <p:nvPr/>
        </p:nvSpPr>
        <p:spPr>
          <a:xfrm>
            <a:off x="424798" y="3930069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Concepts</a:t>
            </a:r>
          </a:p>
        </p:txBody>
      </p:sp>
      <p:pic>
        <p:nvPicPr>
          <p:cNvPr id="34" name="Graphic 33" descr="Siren with solid fill">
            <a:extLst>
              <a:ext uri="{FF2B5EF4-FFF2-40B4-BE49-F238E27FC236}">
                <a16:creationId xmlns:a16="http://schemas.microsoft.com/office/drawing/2014/main" id="{82F8C2B2-2CBC-5D32-A4AF-D2C17FC773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2229" y="4855897"/>
            <a:ext cx="538018" cy="53801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115F979-CBD2-233D-8569-7E7F7D56F918}"/>
              </a:ext>
            </a:extLst>
          </p:cNvPr>
          <p:cNvGrpSpPr/>
          <p:nvPr/>
        </p:nvGrpSpPr>
        <p:grpSpPr>
          <a:xfrm>
            <a:off x="739628" y="4382535"/>
            <a:ext cx="523221" cy="523221"/>
            <a:chOff x="4697224" y="5270961"/>
            <a:chExt cx="914400" cy="914400"/>
          </a:xfrm>
        </p:grpSpPr>
        <p:pic>
          <p:nvPicPr>
            <p:cNvPr id="36" name="Graphic 35" descr="Traffic light outline">
              <a:extLst>
                <a:ext uri="{FF2B5EF4-FFF2-40B4-BE49-F238E27FC236}">
                  <a16:creationId xmlns:a16="http://schemas.microsoft.com/office/drawing/2014/main" id="{DA41E56A-12C2-B51E-3160-F6210343A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2E78784-82CF-4391-C872-C4A751D7801A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8CC2D5-F2D3-9FCD-5CDE-DD4F7FD3AF2C}"/>
              </a:ext>
            </a:extLst>
          </p:cNvPr>
          <p:cNvGrpSpPr/>
          <p:nvPr/>
        </p:nvGrpSpPr>
        <p:grpSpPr>
          <a:xfrm>
            <a:off x="621225" y="4436764"/>
            <a:ext cx="733494" cy="923330"/>
            <a:chOff x="2967450" y="4800877"/>
            <a:chExt cx="753485" cy="1929122"/>
          </a:xfrm>
        </p:grpSpPr>
        <p:sp>
          <p:nvSpPr>
            <p:cNvPr id="39" name="Left Bracket 38">
              <a:extLst>
                <a:ext uri="{FF2B5EF4-FFF2-40B4-BE49-F238E27FC236}">
                  <a16:creationId xmlns:a16="http://schemas.microsoft.com/office/drawing/2014/main" id="{93CD409F-655A-3FEF-7372-74F55DC75EA5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40" name="Left Bracket 39">
              <a:extLst>
                <a:ext uri="{FF2B5EF4-FFF2-40B4-BE49-F238E27FC236}">
                  <a16:creationId xmlns:a16="http://schemas.microsoft.com/office/drawing/2014/main" id="{F2C0D96C-60D9-79A0-2417-5234BB9AF906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A7E4666-E932-8255-C832-9BB37BD11466}"/>
              </a:ext>
            </a:extLst>
          </p:cNvPr>
          <p:cNvGrpSpPr/>
          <p:nvPr/>
        </p:nvGrpSpPr>
        <p:grpSpPr>
          <a:xfrm>
            <a:off x="4351250" y="4657787"/>
            <a:ext cx="762533" cy="593597"/>
            <a:chOff x="5322067" y="4188044"/>
            <a:chExt cx="1174635" cy="914400"/>
          </a:xfrm>
        </p:grpSpPr>
        <p:pic>
          <p:nvPicPr>
            <p:cNvPr id="42" name="Graphic 41" descr="Car with solid fill">
              <a:extLst>
                <a:ext uri="{FF2B5EF4-FFF2-40B4-BE49-F238E27FC236}">
                  <a16:creationId xmlns:a16="http://schemas.microsoft.com/office/drawing/2014/main" id="{433A4708-237C-8A7D-7050-4E18A4B3B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43" name="Arc 42">
              <a:extLst>
                <a:ext uri="{FF2B5EF4-FFF2-40B4-BE49-F238E27FC236}">
                  <a16:creationId xmlns:a16="http://schemas.microsoft.com/office/drawing/2014/main" id="{D20AFEB0-8399-B6EB-6686-6A4FFBE814E1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00FFD2DD-9E28-D69A-3BEA-2D6DA18373A1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03541AD3-A1BC-8B89-E0F4-82DDD76C214F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Graphic 45" descr="Chevron arrows outline">
              <a:extLst>
                <a:ext uri="{FF2B5EF4-FFF2-40B4-BE49-F238E27FC236}">
                  <a16:creationId xmlns:a16="http://schemas.microsoft.com/office/drawing/2014/main" id="{051768F7-1F6A-4E77-1FFB-F89558321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79FCAD6-3913-C651-ECB9-4B990232AF36}"/>
              </a:ext>
            </a:extLst>
          </p:cNvPr>
          <p:cNvSpPr txBox="1"/>
          <p:nvPr/>
        </p:nvSpPr>
        <p:spPr>
          <a:xfrm>
            <a:off x="4351250" y="3944537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Task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6394E0B-53EE-AB97-956F-E993B9CBC97A}"/>
              </a:ext>
            </a:extLst>
          </p:cNvPr>
          <p:cNvGrpSpPr/>
          <p:nvPr/>
        </p:nvGrpSpPr>
        <p:grpSpPr>
          <a:xfrm>
            <a:off x="6360242" y="3629106"/>
            <a:ext cx="523221" cy="523221"/>
            <a:chOff x="4697224" y="5270961"/>
            <a:chExt cx="914400" cy="914400"/>
          </a:xfrm>
        </p:grpSpPr>
        <p:pic>
          <p:nvPicPr>
            <p:cNvPr id="62" name="Graphic 61" descr="Traffic light outline">
              <a:extLst>
                <a:ext uri="{FF2B5EF4-FFF2-40B4-BE49-F238E27FC236}">
                  <a16:creationId xmlns:a16="http://schemas.microsoft.com/office/drawing/2014/main" id="{1FEC3E5E-6186-480A-9EB3-255A22E2D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DD0676C-2E56-5136-D9C2-59197372FCF9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8" name="Graphic 67" descr="Siren with solid fill">
            <a:extLst>
              <a:ext uri="{FF2B5EF4-FFF2-40B4-BE49-F238E27FC236}">
                <a16:creationId xmlns:a16="http://schemas.microsoft.com/office/drawing/2014/main" id="{7C33A268-E791-0B59-3295-B403853E17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45909" y="3614006"/>
            <a:ext cx="538018" cy="538018"/>
          </a:xfrm>
          <a:prstGeom prst="rect">
            <a:avLst/>
          </a:prstGeom>
        </p:spPr>
      </p:pic>
      <p:pic>
        <p:nvPicPr>
          <p:cNvPr id="24" name="Graphic 23" descr="Hammer with solid fill">
            <a:extLst>
              <a:ext uri="{FF2B5EF4-FFF2-40B4-BE49-F238E27FC236}">
                <a16:creationId xmlns:a16="http://schemas.microsoft.com/office/drawing/2014/main" id="{76031151-3ED1-13C9-FBD1-03566957D3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7614918" y="4005824"/>
            <a:ext cx="591410" cy="591410"/>
          </a:xfrm>
          <a:prstGeom prst="rect">
            <a:avLst/>
          </a:prstGeom>
        </p:spPr>
      </p:pic>
      <p:sp>
        <p:nvSpPr>
          <p:cNvPr id="48" name="Curved Right Arrow 47">
            <a:extLst>
              <a:ext uri="{FF2B5EF4-FFF2-40B4-BE49-F238E27FC236}">
                <a16:creationId xmlns:a16="http://schemas.microsoft.com/office/drawing/2014/main" id="{803FC486-E535-6E66-3B18-30CA918C725B}"/>
              </a:ext>
            </a:extLst>
          </p:cNvPr>
          <p:cNvSpPr/>
          <p:nvPr/>
        </p:nvSpPr>
        <p:spPr>
          <a:xfrm flipH="1">
            <a:off x="9241459" y="4314024"/>
            <a:ext cx="680720" cy="891980"/>
          </a:xfrm>
          <a:prstGeom prst="curved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3D11E0F-C8F3-C4B2-1736-809272992109}"/>
              </a:ext>
            </a:extLst>
          </p:cNvPr>
          <p:cNvSpPr txBox="1"/>
          <p:nvPr/>
        </p:nvSpPr>
        <p:spPr>
          <a:xfrm>
            <a:off x="9137728" y="3994690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ambulance=1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49D6731-65F7-F4DF-353F-C9E8F3707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From interventions to logic reasoning</a:t>
            </a:r>
            <a:endParaRPr lang="en-GB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B0B056-AB39-8094-769F-D8087F2967A4}"/>
              </a:ext>
            </a:extLst>
          </p:cNvPr>
          <p:cNvSpPr txBox="1"/>
          <p:nvPr/>
        </p:nvSpPr>
        <p:spPr>
          <a:xfrm>
            <a:off x="604189" y="1563149"/>
            <a:ext cx="10673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Let’s say we have a nice set of concepts, what should we use as </a:t>
            </a:r>
            <a:r>
              <a:rPr lang="en-GB" sz="2800" b="1" dirty="0">
                <a:solidFill>
                  <a:srgbClr val="C00000"/>
                </a:solidFill>
              </a:rPr>
              <a:t>classification head</a:t>
            </a:r>
            <a:r>
              <a:rPr lang="en-GB" sz="2800" dirty="0"/>
              <a:t>?</a:t>
            </a:r>
          </a:p>
          <a:p>
            <a:r>
              <a:rPr lang="en-GB" sz="2800" noProof="0" dirty="0"/>
              <a:t>… what about an </a:t>
            </a:r>
            <a:r>
              <a:rPr lang="en-GB" sz="2800" b="1" noProof="0" dirty="0">
                <a:solidFill>
                  <a:srgbClr val="C00000"/>
                </a:solidFill>
              </a:rPr>
              <a:t>opaque DNN</a:t>
            </a:r>
            <a:r>
              <a:rPr lang="en-GB" sz="2800" noProof="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6494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7" grpId="0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D720A-56B6-2D4D-4E41-50BF524E0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1C7B5-251E-B0D5-B180-A4655DC97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219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27AB3F4-0E36-B909-42ED-B6338141632A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3646867"/>
          <a:ext cx="3037839" cy="19642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2613">
                  <a:extLst>
                    <a:ext uri="{9D8B030D-6E8A-4147-A177-3AD203B41FA5}">
                      <a16:colId xmlns:a16="http://schemas.microsoft.com/office/drawing/2014/main" val="4126253903"/>
                    </a:ext>
                  </a:extLst>
                </a:gridCol>
                <a:gridCol w="1012613">
                  <a:extLst>
                    <a:ext uri="{9D8B030D-6E8A-4147-A177-3AD203B41FA5}">
                      <a16:colId xmlns:a16="http://schemas.microsoft.com/office/drawing/2014/main" val="1994774686"/>
                    </a:ext>
                  </a:extLst>
                </a:gridCol>
                <a:gridCol w="1012613">
                  <a:extLst>
                    <a:ext uri="{9D8B030D-6E8A-4147-A177-3AD203B41FA5}">
                      <a16:colId xmlns:a16="http://schemas.microsoft.com/office/drawing/2014/main" val="258453716"/>
                    </a:ext>
                  </a:extLst>
                </a:gridCol>
              </a:tblGrid>
              <a:tr h="50124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021956"/>
                  </a:ext>
                </a:extLst>
              </a:tr>
              <a:tr h="27096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293875"/>
                  </a:ext>
                </a:extLst>
              </a:tr>
              <a:tr h="27096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905348"/>
                  </a:ext>
                </a:extLst>
              </a:tr>
              <a:tr h="27096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20032"/>
                  </a:ext>
                </a:extLst>
              </a:tr>
              <a:tr h="27096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537275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331EABEE-2AF3-E165-EE6B-BAF4CCA420CA}"/>
              </a:ext>
            </a:extLst>
          </p:cNvPr>
          <p:cNvGrpSpPr/>
          <p:nvPr/>
        </p:nvGrpSpPr>
        <p:grpSpPr>
          <a:xfrm>
            <a:off x="8221263" y="3610278"/>
            <a:ext cx="762533" cy="593597"/>
            <a:chOff x="5322067" y="4188044"/>
            <a:chExt cx="1174635" cy="914400"/>
          </a:xfrm>
        </p:grpSpPr>
        <p:pic>
          <p:nvPicPr>
            <p:cNvPr id="25" name="Graphic 24" descr="Car with solid fill">
              <a:extLst>
                <a:ext uri="{FF2B5EF4-FFF2-40B4-BE49-F238E27FC236}">
                  <a16:creationId xmlns:a16="http://schemas.microsoft.com/office/drawing/2014/main" id="{79D09E67-DA4A-7A49-2F18-D22F5C10C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0124A1BD-7321-3CC9-82F8-82E30E70D469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C80FC404-58C9-26ED-A0E8-ED3D9047EDD7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E33D5B4E-D9D3-921E-1742-83B09D74C2FA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Graphic 28" descr="Chevron arrows outline">
              <a:extLst>
                <a:ext uri="{FF2B5EF4-FFF2-40B4-BE49-F238E27FC236}">
                  <a16:creationId xmlns:a16="http://schemas.microsoft.com/office/drawing/2014/main" id="{2999593E-7B30-B262-72D9-53BEF52A1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pic>
        <p:nvPicPr>
          <p:cNvPr id="30" name="Picture 29" descr="Timeline&#10;&#10;Description automatically generated with low confidence">
            <a:extLst>
              <a:ext uri="{FF2B5EF4-FFF2-40B4-BE49-F238E27FC236}">
                <a16:creationId xmlns:a16="http://schemas.microsoft.com/office/drawing/2014/main" id="{BB0FF4B9-389C-3FF7-B727-D5074E0B81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754" t="30012" r="61194" b="25535"/>
          <a:stretch/>
        </p:blipFill>
        <p:spPr>
          <a:xfrm>
            <a:off x="2318003" y="4349460"/>
            <a:ext cx="1187533" cy="1128157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C6E6DF1-633F-ACA4-C86C-623F688CCD6B}"/>
              </a:ext>
            </a:extLst>
          </p:cNvPr>
          <p:cNvCxnSpPr>
            <a:endCxn id="30" idx="1"/>
          </p:cNvCxnSpPr>
          <p:nvPr/>
        </p:nvCxnSpPr>
        <p:spPr>
          <a:xfrm>
            <a:off x="1466938" y="4910517"/>
            <a:ext cx="851065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BED7F34-FDBD-3C12-C02E-EA4B08A35D8F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3505536" y="4910517"/>
            <a:ext cx="777611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9FE9635-04E0-72E8-D827-8A71D50FC6CC}"/>
              </a:ext>
            </a:extLst>
          </p:cNvPr>
          <p:cNvSpPr txBox="1"/>
          <p:nvPr/>
        </p:nvSpPr>
        <p:spPr>
          <a:xfrm>
            <a:off x="424798" y="3930069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Concepts</a:t>
            </a:r>
          </a:p>
        </p:txBody>
      </p:sp>
      <p:pic>
        <p:nvPicPr>
          <p:cNvPr id="34" name="Graphic 33" descr="Siren with solid fill">
            <a:extLst>
              <a:ext uri="{FF2B5EF4-FFF2-40B4-BE49-F238E27FC236}">
                <a16:creationId xmlns:a16="http://schemas.microsoft.com/office/drawing/2014/main" id="{B156FA12-2240-97FB-7170-2520C93659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2229" y="4855897"/>
            <a:ext cx="538018" cy="53801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4085ECA-E599-703A-0CA3-E4437E07E60B}"/>
              </a:ext>
            </a:extLst>
          </p:cNvPr>
          <p:cNvGrpSpPr/>
          <p:nvPr/>
        </p:nvGrpSpPr>
        <p:grpSpPr>
          <a:xfrm>
            <a:off x="739628" y="4382535"/>
            <a:ext cx="523221" cy="523221"/>
            <a:chOff x="4697224" y="5270961"/>
            <a:chExt cx="914400" cy="914400"/>
          </a:xfrm>
        </p:grpSpPr>
        <p:pic>
          <p:nvPicPr>
            <p:cNvPr id="36" name="Graphic 35" descr="Traffic light outline">
              <a:extLst>
                <a:ext uri="{FF2B5EF4-FFF2-40B4-BE49-F238E27FC236}">
                  <a16:creationId xmlns:a16="http://schemas.microsoft.com/office/drawing/2014/main" id="{EE620D29-F2F2-A44A-1D78-66618EF8F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01CD115-2429-88D3-5E4A-AC224F97C679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3863207-5555-6EB4-40A9-E140F1251FDF}"/>
              </a:ext>
            </a:extLst>
          </p:cNvPr>
          <p:cNvGrpSpPr/>
          <p:nvPr/>
        </p:nvGrpSpPr>
        <p:grpSpPr>
          <a:xfrm>
            <a:off x="621225" y="4436764"/>
            <a:ext cx="733494" cy="923330"/>
            <a:chOff x="2967450" y="4800877"/>
            <a:chExt cx="753485" cy="1929122"/>
          </a:xfrm>
        </p:grpSpPr>
        <p:sp>
          <p:nvSpPr>
            <p:cNvPr id="39" name="Left Bracket 38">
              <a:extLst>
                <a:ext uri="{FF2B5EF4-FFF2-40B4-BE49-F238E27FC236}">
                  <a16:creationId xmlns:a16="http://schemas.microsoft.com/office/drawing/2014/main" id="{FA404102-DC1C-01B0-9018-2B32CFE03E4A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40" name="Left Bracket 39">
              <a:extLst>
                <a:ext uri="{FF2B5EF4-FFF2-40B4-BE49-F238E27FC236}">
                  <a16:creationId xmlns:a16="http://schemas.microsoft.com/office/drawing/2014/main" id="{95E52E21-1DB7-E598-4854-1AA153521861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FF51E59-8473-3F1F-F4B9-BCE7A3440816}"/>
              </a:ext>
            </a:extLst>
          </p:cNvPr>
          <p:cNvGrpSpPr/>
          <p:nvPr/>
        </p:nvGrpSpPr>
        <p:grpSpPr>
          <a:xfrm>
            <a:off x="4351250" y="4657787"/>
            <a:ext cx="762533" cy="593597"/>
            <a:chOff x="5322067" y="4188044"/>
            <a:chExt cx="1174635" cy="914400"/>
          </a:xfrm>
        </p:grpSpPr>
        <p:pic>
          <p:nvPicPr>
            <p:cNvPr id="42" name="Graphic 41" descr="Car with solid fill">
              <a:extLst>
                <a:ext uri="{FF2B5EF4-FFF2-40B4-BE49-F238E27FC236}">
                  <a16:creationId xmlns:a16="http://schemas.microsoft.com/office/drawing/2014/main" id="{4DB941F9-3535-D63F-50DB-D1CC07D5F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43" name="Arc 42">
              <a:extLst>
                <a:ext uri="{FF2B5EF4-FFF2-40B4-BE49-F238E27FC236}">
                  <a16:creationId xmlns:a16="http://schemas.microsoft.com/office/drawing/2014/main" id="{DC780929-E4C4-AFBE-A469-5F5EA39B3D9C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48D590C5-F7F3-448D-CF76-F41382B0159A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C4B1265F-8466-8CA7-3EC5-CB383C173097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Graphic 45" descr="Chevron arrows outline">
              <a:extLst>
                <a:ext uri="{FF2B5EF4-FFF2-40B4-BE49-F238E27FC236}">
                  <a16:creationId xmlns:a16="http://schemas.microsoft.com/office/drawing/2014/main" id="{81F8A7F8-C8A7-D271-6758-08DBB4EBB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465E140A-895D-C152-5B9E-749769050340}"/>
              </a:ext>
            </a:extLst>
          </p:cNvPr>
          <p:cNvSpPr txBox="1"/>
          <p:nvPr/>
        </p:nvSpPr>
        <p:spPr>
          <a:xfrm>
            <a:off x="4351250" y="3944537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Task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3A48FDD-C262-25AC-8359-0C0F395535DB}"/>
              </a:ext>
            </a:extLst>
          </p:cNvPr>
          <p:cNvGrpSpPr/>
          <p:nvPr/>
        </p:nvGrpSpPr>
        <p:grpSpPr>
          <a:xfrm>
            <a:off x="6360242" y="3629106"/>
            <a:ext cx="523221" cy="523221"/>
            <a:chOff x="4697224" y="5270961"/>
            <a:chExt cx="914400" cy="914400"/>
          </a:xfrm>
        </p:grpSpPr>
        <p:pic>
          <p:nvPicPr>
            <p:cNvPr id="62" name="Graphic 61" descr="Traffic light outline">
              <a:extLst>
                <a:ext uri="{FF2B5EF4-FFF2-40B4-BE49-F238E27FC236}">
                  <a16:creationId xmlns:a16="http://schemas.microsoft.com/office/drawing/2014/main" id="{46F7832F-B53E-A0F1-D387-5FA3A90E0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6C3675A7-FEF2-6F37-E1BC-2F3DF3A33740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8" name="Graphic 67" descr="Siren with solid fill">
            <a:extLst>
              <a:ext uri="{FF2B5EF4-FFF2-40B4-BE49-F238E27FC236}">
                <a16:creationId xmlns:a16="http://schemas.microsoft.com/office/drawing/2014/main" id="{3BDF4376-0EE6-1CB9-1CF2-8D2CA2ED65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45909" y="3614006"/>
            <a:ext cx="538018" cy="538018"/>
          </a:xfrm>
          <a:prstGeom prst="rect">
            <a:avLst/>
          </a:prstGeom>
        </p:spPr>
      </p:pic>
      <p:pic>
        <p:nvPicPr>
          <p:cNvPr id="24" name="Graphic 23" descr="Hammer with solid fill">
            <a:extLst>
              <a:ext uri="{FF2B5EF4-FFF2-40B4-BE49-F238E27FC236}">
                <a16:creationId xmlns:a16="http://schemas.microsoft.com/office/drawing/2014/main" id="{19A22D7E-CB07-0232-C155-92F43B12F2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7614918" y="4005824"/>
            <a:ext cx="591410" cy="591410"/>
          </a:xfrm>
          <a:prstGeom prst="rect">
            <a:avLst/>
          </a:prstGeom>
        </p:spPr>
      </p:pic>
      <p:sp>
        <p:nvSpPr>
          <p:cNvPr id="48" name="Curved Right Arrow 47">
            <a:extLst>
              <a:ext uri="{FF2B5EF4-FFF2-40B4-BE49-F238E27FC236}">
                <a16:creationId xmlns:a16="http://schemas.microsoft.com/office/drawing/2014/main" id="{FAC479D6-086B-7433-F6F7-E37EC9630895}"/>
              </a:ext>
            </a:extLst>
          </p:cNvPr>
          <p:cNvSpPr/>
          <p:nvPr/>
        </p:nvSpPr>
        <p:spPr>
          <a:xfrm flipH="1">
            <a:off x="9241459" y="4314023"/>
            <a:ext cx="680720" cy="1297127"/>
          </a:xfrm>
          <a:prstGeom prst="curved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6DFD7BD-8F74-A3E8-BD53-94A54784C54D}"/>
              </a:ext>
            </a:extLst>
          </p:cNvPr>
          <p:cNvSpPr txBox="1"/>
          <p:nvPr/>
        </p:nvSpPr>
        <p:spPr>
          <a:xfrm>
            <a:off x="9137728" y="3994690"/>
            <a:ext cx="2933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green light=1, ambulance=1</a:t>
            </a:r>
          </a:p>
        </p:txBody>
      </p:sp>
      <p:pic>
        <p:nvPicPr>
          <p:cNvPr id="57" name="Graphic 56" descr="Hammer with solid fill">
            <a:extLst>
              <a:ext uri="{FF2B5EF4-FFF2-40B4-BE49-F238E27FC236}">
                <a16:creationId xmlns:a16="http://schemas.microsoft.com/office/drawing/2014/main" id="{AD5CC2EA-8E65-47A4-EC51-8578DAA7DE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6634539" y="4018318"/>
            <a:ext cx="591410" cy="5914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C4CD09-D481-7C37-D560-05FF1BEBF0CA}"/>
              </a:ext>
            </a:extLst>
          </p:cNvPr>
          <p:cNvSpPr txBox="1"/>
          <p:nvPr/>
        </p:nvSpPr>
        <p:spPr>
          <a:xfrm>
            <a:off x="7948618" y="5738727"/>
            <a:ext cx="35285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Interventions can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</a:rPr>
              <a:t>recover the full Conditional Probability / Truth Table</a:t>
            </a:r>
            <a:r>
              <a:rPr lang="en-GB" sz="2000" b="1" dirty="0"/>
              <a:t> </a:t>
            </a:r>
            <a:r>
              <a:rPr lang="en-GB" sz="2000" dirty="0"/>
              <a:t>(CPT/TT)!</a:t>
            </a:r>
            <a:endParaRPr lang="en-GB" sz="2000" noProof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077D788-E0B1-7569-5BF8-3CFB65328987}"/>
              </a:ext>
            </a:extLst>
          </p:cNvPr>
          <p:cNvGrpSpPr/>
          <p:nvPr/>
        </p:nvGrpSpPr>
        <p:grpSpPr>
          <a:xfrm>
            <a:off x="3278083" y="6177919"/>
            <a:ext cx="2463241" cy="562477"/>
            <a:chOff x="5867971" y="5323600"/>
            <a:chExt cx="3516198" cy="80291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13A315-AF8E-C313-A1DB-68B5DCE6A230}"/>
                </a:ext>
              </a:extLst>
            </p:cNvPr>
            <p:cNvGrpSpPr/>
            <p:nvPr/>
          </p:nvGrpSpPr>
          <p:grpSpPr>
            <a:xfrm>
              <a:off x="7644436" y="5396571"/>
              <a:ext cx="650226" cy="650226"/>
              <a:chOff x="4697224" y="5270961"/>
              <a:chExt cx="914400" cy="914400"/>
            </a:xfrm>
          </p:grpSpPr>
          <p:pic>
            <p:nvPicPr>
              <p:cNvPr id="18" name="Graphic 17" descr="Traffic light outline">
                <a:extLst>
                  <a:ext uri="{FF2B5EF4-FFF2-40B4-BE49-F238E27FC236}">
                    <a16:creationId xmlns:a16="http://schemas.microsoft.com/office/drawing/2014/main" id="{B2B63B1C-F5C5-3F65-941C-FD12066637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697224" y="5270961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3ABCDEF-3285-9A91-57BA-298ED313E9A8}"/>
                  </a:ext>
                </a:extLst>
              </p:cNvPr>
              <p:cNvSpPr/>
              <p:nvPr/>
            </p:nvSpPr>
            <p:spPr>
              <a:xfrm>
                <a:off x="5076947" y="5857240"/>
                <a:ext cx="155446" cy="155446"/>
              </a:xfrm>
              <a:prstGeom prst="ellips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pic>
          <p:nvPicPr>
            <p:cNvPr id="10" name="Graphic 9" descr="Siren with solid fill">
              <a:extLst>
                <a:ext uri="{FF2B5EF4-FFF2-40B4-BE49-F238E27FC236}">
                  <a16:creationId xmlns:a16="http://schemas.microsoft.com/office/drawing/2014/main" id="{359427C6-DF28-2010-8068-D2C4E170D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15555" y="5323600"/>
              <a:ext cx="668614" cy="668614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0546198-A01E-9534-5B54-3023D6E279C0}"/>
                </a:ext>
              </a:extLst>
            </p:cNvPr>
            <p:cNvGrpSpPr/>
            <p:nvPr/>
          </p:nvGrpSpPr>
          <p:grpSpPr>
            <a:xfrm>
              <a:off x="5867971" y="5388834"/>
              <a:ext cx="947627" cy="737684"/>
              <a:chOff x="5322067" y="4188044"/>
              <a:chExt cx="1174635" cy="914400"/>
            </a:xfrm>
          </p:grpSpPr>
          <p:pic>
            <p:nvPicPr>
              <p:cNvPr id="13" name="Graphic 12" descr="Car with solid fill">
                <a:extLst>
                  <a:ext uri="{FF2B5EF4-FFF2-40B4-BE49-F238E27FC236}">
                    <a16:creationId xmlns:a16="http://schemas.microsoft.com/office/drawing/2014/main" id="{D3F35510-33E5-B47D-587D-B756277ED4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900000">
                <a:off x="5507784" y="4188044"/>
                <a:ext cx="914401" cy="914400"/>
              </a:xfrm>
              <a:prstGeom prst="rect">
                <a:avLst/>
              </a:prstGeom>
            </p:spPr>
          </p:pic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95C6E502-E25A-3C05-7A98-CF6A11129FD7}"/>
                  </a:ext>
                </a:extLst>
              </p:cNvPr>
              <p:cNvSpPr/>
              <p:nvPr/>
            </p:nvSpPr>
            <p:spPr>
              <a:xfrm rot="1751108">
                <a:off x="6156324" y="4629150"/>
                <a:ext cx="250825" cy="250825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B201CD31-F0AC-8AFB-28A5-F7356357BFB4}"/>
                  </a:ext>
                </a:extLst>
              </p:cNvPr>
              <p:cNvSpPr/>
              <p:nvPr/>
            </p:nvSpPr>
            <p:spPr>
              <a:xfrm rot="1751108">
                <a:off x="6110606" y="4583433"/>
                <a:ext cx="342259" cy="342259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6" name="Arc 15">
                <a:extLst>
                  <a:ext uri="{FF2B5EF4-FFF2-40B4-BE49-F238E27FC236}">
                    <a16:creationId xmlns:a16="http://schemas.microsoft.com/office/drawing/2014/main" id="{5CE56222-50CD-BB4F-2FBA-F5B63F98A4E4}"/>
                  </a:ext>
                </a:extLst>
              </p:cNvPr>
              <p:cNvSpPr/>
              <p:nvPr/>
            </p:nvSpPr>
            <p:spPr>
              <a:xfrm rot="1751108">
                <a:off x="6085818" y="4547553"/>
                <a:ext cx="410884" cy="410884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pic>
            <p:nvPicPr>
              <p:cNvPr id="17" name="Graphic 16" descr="Chevron arrows outline">
                <a:extLst>
                  <a:ext uri="{FF2B5EF4-FFF2-40B4-BE49-F238E27FC236}">
                    <a16:creationId xmlns:a16="http://schemas.microsoft.com/office/drawing/2014/main" id="{E9A57B0B-28E3-DC58-8567-68C1469E72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322067" y="4327699"/>
                <a:ext cx="244089" cy="425296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9964F0-33FB-8DCD-7F90-21D44B6F4E09}"/>
                </a:ext>
              </a:extLst>
            </p:cNvPr>
            <p:cNvSpPr txBox="1"/>
            <p:nvPr/>
          </p:nvSpPr>
          <p:spPr>
            <a:xfrm>
              <a:off x="6786729" y="5483802"/>
              <a:ext cx="2016393" cy="483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= NOT        OR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AB076FA-4D96-E4A6-BD5E-4AB344193B48}"/>
                  </a:ext>
                </a:extLst>
              </p:cNvPr>
              <p:cNvSpPr txBox="1"/>
              <p:nvPr/>
            </p:nvSpPr>
            <p:spPr>
              <a:xfrm>
                <a:off x="6038510" y="5738727"/>
                <a:ext cx="520976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≡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AB076FA-4D96-E4A6-BD5E-4AB344193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8510" y="5738727"/>
                <a:ext cx="520976" cy="615553"/>
              </a:xfrm>
              <a:prstGeom prst="rect">
                <a:avLst/>
              </a:prstGeom>
              <a:blipFill>
                <a:blip r:embed="rId13"/>
                <a:stretch>
                  <a:fillRect l="-11905" r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A8811A0-D39E-4AB7-EC30-F8157D705594}"/>
                  </a:ext>
                </a:extLst>
              </p:cNvPr>
              <p:cNvSpPr txBox="1"/>
              <p:nvPr/>
            </p:nvSpPr>
            <p:spPr>
              <a:xfrm>
                <a:off x="2956862" y="5537914"/>
                <a:ext cx="520976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≡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A8811A0-D39E-4AB7-EC30-F8157D705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2" y="5537914"/>
                <a:ext cx="520976" cy="615553"/>
              </a:xfrm>
              <a:prstGeom prst="rect">
                <a:avLst/>
              </a:prstGeom>
              <a:blipFill>
                <a:blip r:embed="rId14"/>
                <a:stretch>
                  <a:fillRect l="-11628" r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Curved Connector 51">
            <a:extLst>
              <a:ext uri="{FF2B5EF4-FFF2-40B4-BE49-F238E27FC236}">
                <a16:creationId xmlns:a16="http://schemas.microsoft.com/office/drawing/2014/main" id="{E0F11488-D93F-A4BD-D25D-B3D527D6AA47}"/>
              </a:ext>
            </a:extLst>
          </p:cNvPr>
          <p:cNvCxnSpPr>
            <a:stCxn id="30" idx="2"/>
            <a:endCxn id="17" idx="1"/>
          </p:cNvCxnSpPr>
          <p:nvPr/>
        </p:nvCxnSpPr>
        <p:spPr>
          <a:xfrm rot="16200000" flipH="1">
            <a:off x="2622373" y="5767013"/>
            <a:ext cx="945107" cy="366313"/>
          </a:xfrm>
          <a:prstGeom prst="curvedConnector2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>
            <a:extLst>
              <a:ext uri="{FF2B5EF4-FFF2-40B4-BE49-F238E27FC236}">
                <a16:creationId xmlns:a16="http://schemas.microsoft.com/office/drawing/2014/main" id="{520A1549-BCE2-B087-79D5-742D1AC83427}"/>
              </a:ext>
            </a:extLst>
          </p:cNvPr>
          <p:cNvCxnSpPr>
            <a:cxnSpLocks/>
            <a:stCxn id="10" idx="3"/>
            <a:endCxn id="9" idx="2"/>
          </p:cNvCxnSpPr>
          <p:nvPr/>
        </p:nvCxnSpPr>
        <p:spPr>
          <a:xfrm flipV="1">
            <a:off x="5741324" y="5611150"/>
            <a:ext cx="1873595" cy="800965"/>
          </a:xfrm>
          <a:prstGeom prst="curvedConnector2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itle 1">
            <a:extLst>
              <a:ext uri="{FF2B5EF4-FFF2-40B4-BE49-F238E27FC236}">
                <a16:creationId xmlns:a16="http://schemas.microsoft.com/office/drawing/2014/main" id="{42EAEC9E-B4A4-2789-4715-C63CB79C9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From interventions to logic reasoning</a:t>
            </a:r>
            <a:endParaRPr lang="en-GB" noProof="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4DBA19F-81D1-C092-2F68-EB21966B1F09}"/>
              </a:ext>
            </a:extLst>
          </p:cNvPr>
          <p:cNvSpPr txBox="1"/>
          <p:nvPr/>
        </p:nvSpPr>
        <p:spPr>
          <a:xfrm>
            <a:off x="604189" y="1563149"/>
            <a:ext cx="10673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Let’s say we have a nice set of concepts, what should we use as </a:t>
            </a:r>
            <a:r>
              <a:rPr lang="en-GB" sz="2800" b="1" dirty="0">
                <a:solidFill>
                  <a:srgbClr val="C00000"/>
                </a:solidFill>
              </a:rPr>
              <a:t>classification head</a:t>
            </a:r>
            <a:r>
              <a:rPr lang="en-GB" sz="2800" dirty="0"/>
              <a:t>?</a:t>
            </a:r>
          </a:p>
          <a:p>
            <a:r>
              <a:rPr lang="en-GB" sz="2800" noProof="0" dirty="0"/>
              <a:t>… what about an </a:t>
            </a:r>
            <a:r>
              <a:rPr lang="en-GB" sz="2800" b="1" noProof="0" dirty="0">
                <a:solidFill>
                  <a:srgbClr val="C00000"/>
                </a:solidFill>
              </a:rPr>
              <a:t>opaque DNN</a:t>
            </a:r>
            <a:r>
              <a:rPr lang="en-GB" sz="2800" noProof="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786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98E34-9D44-182E-9FFD-9929714E1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75636-5A7D-C372-1847-0A35447B2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The black-box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280C6-693A-79A6-D970-46A4D9320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800" noProof="0" dirty="0"/>
              <a:t>Scale, however, leads to </a:t>
            </a:r>
            <a:r>
              <a:rPr lang="en-GB" sz="2800" b="1" noProof="0" dirty="0">
                <a:solidFill>
                  <a:srgbClr val="C00000"/>
                </a:solidFill>
              </a:rPr>
              <a:t>notoriously complex models</a:t>
            </a:r>
            <a:r>
              <a:rPr lang="en-GB" sz="2800" noProof="0" dirty="0"/>
              <a:t>!</a:t>
            </a:r>
          </a:p>
          <a:p>
            <a:pPr marL="0" indent="0">
              <a:buNone/>
            </a:pPr>
            <a:endParaRPr lang="en-GB" sz="2800" noProof="0" dirty="0"/>
          </a:p>
          <a:p>
            <a:pPr marL="0" indent="0">
              <a:buNone/>
            </a:pPr>
            <a:endParaRPr lang="en-GB" sz="2800" noProof="0" dirty="0"/>
          </a:p>
          <a:p>
            <a:pPr marL="0" indent="0">
              <a:buNone/>
            </a:pPr>
            <a:endParaRPr lang="en-GB" sz="2800" noProof="0" dirty="0"/>
          </a:p>
          <a:p>
            <a:pPr marL="0" indent="0">
              <a:buNone/>
            </a:pPr>
            <a:endParaRPr lang="en-GB" sz="2800" noProof="0" dirty="0"/>
          </a:p>
          <a:p>
            <a:pPr marL="0" indent="0">
              <a:buNone/>
            </a:pPr>
            <a:endParaRPr lang="en-GB" sz="2800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F73EEE-32A9-288F-69C4-727BEE7F9F1D}"/>
              </a:ext>
            </a:extLst>
          </p:cNvPr>
          <p:cNvSpPr txBox="1"/>
          <p:nvPr/>
        </p:nvSpPr>
        <p:spPr>
          <a:xfrm>
            <a:off x="3203377" y="5424105"/>
            <a:ext cx="5020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noProof="0" dirty="0"/>
              <a:t>DNNs are </a:t>
            </a:r>
            <a:r>
              <a:rPr lang="en-GB" sz="2800" b="1" noProof="0" dirty="0">
                <a:solidFill>
                  <a:srgbClr val="C00000"/>
                </a:solidFill>
              </a:rPr>
              <a:t>”black-box</a:t>
            </a:r>
            <a:r>
              <a:rPr lang="en-GB" sz="2800" noProof="0" dirty="0"/>
              <a:t>” models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D6761B1-A627-4504-63A8-B02F96FB299B}"/>
              </a:ext>
            </a:extLst>
          </p:cNvPr>
          <p:cNvGrpSpPr/>
          <p:nvPr/>
        </p:nvGrpSpPr>
        <p:grpSpPr>
          <a:xfrm>
            <a:off x="2179214" y="2736382"/>
            <a:ext cx="7567167" cy="2003472"/>
            <a:chOff x="657620" y="1954026"/>
            <a:chExt cx="7567167" cy="200347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0B38989-63BA-08D4-A4F8-C9A8A4B588DB}"/>
                </a:ext>
              </a:extLst>
            </p:cNvPr>
            <p:cNvGrpSpPr/>
            <p:nvPr/>
          </p:nvGrpSpPr>
          <p:grpSpPr>
            <a:xfrm>
              <a:off x="657620" y="2117017"/>
              <a:ext cx="3171039" cy="1677490"/>
              <a:chOff x="2147582" y="1938165"/>
              <a:chExt cx="3171039" cy="1677490"/>
            </a:xfrm>
          </p:grpSpPr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95CC275F-5314-CD7B-0F7D-C1916FBE883F}"/>
                  </a:ext>
                </a:extLst>
              </p:cNvPr>
              <p:cNvSpPr/>
              <p:nvPr/>
            </p:nvSpPr>
            <p:spPr>
              <a:xfrm>
                <a:off x="2147582" y="2407208"/>
                <a:ext cx="3171038" cy="1208447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buFont typeface="Arial" panose="020B0604020202020204" pitchFamily="34" charset="0"/>
                  <a:buChar char="•"/>
                </a:pPr>
                <a:endParaRPr lang="en-GB" sz="1200" noProof="0" dirty="0">
                  <a:latin typeface="Nunito" pitchFamily="2" charset="77"/>
                </a:endParaRP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C3B59B1-7765-16EA-103A-94DA67D07380}"/>
                  </a:ext>
                </a:extLst>
              </p:cNvPr>
              <p:cNvGrpSpPr/>
              <p:nvPr/>
            </p:nvGrpSpPr>
            <p:grpSpPr>
              <a:xfrm>
                <a:off x="2147583" y="1938165"/>
                <a:ext cx="3171038" cy="1618551"/>
                <a:chOff x="2147583" y="1938165"/>
                <a:chExt cx="3171038" cy="1618551"/>
              </a:xfrm>
            </p:grpSpPr>
            <p:sp>
              <p:nvSpPr>
                <p:cNvPr id="20" name="Content Placeholder 2">
                  <a:extLst>
                    <a:ext uri="{FF2B5EF4-FFF2-40B4-BE49-F238E27FC236}">
                      <a16:creationId xmlns:a16="http://schemas.microsoft.com/office/drawing/2014/main" id="{1613DE72-0DAE-C0CA-E947-4A2747C7C77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10499" y="2407208"/>
                  <a:ext cx="2468279" cy="114950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rmAutofit fontScale="70000" lnSpcReduction="20000"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L="457200" marR="0" lvl="0" indent="-3429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Nunito"/>
                    <a:buChar char="●"/>
                    <a:defRPr sz="18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1pPr>
                  <a:lvl2pPr marL="914400" marR="0" lvl="1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unito"/>
                    <a:buChar char="○"/>
                    <a:defRPr sz="14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2pPr>
                  <a:lvl3pPr marL="1371600" marR="0" lvl="2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unito"/>
                    <a:buChar char="■"/>
                    <a:defRPr sz="14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3pPr>
                  <a:lvl4pPr marL="1828800" marR="0" lvl="3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unito"/>
                    <a:buChar char="●"/>
                    <a:defRPr sz="14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4pPr>
                  <a:lvl5pPr marL="2286000" marR="0" lvl="4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unito"/>
                    <a:buChar char="○"/>
                    <a:defRPr sz="14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5pPr>
                  <a:lvl6pPr marL="2743200" marR="0" lvl="5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unito"/>
                    <a:buChar char="■"/>
                    <a:defRPr sz="14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6pPr>
                  <a:lvl7pPr marL="3200400" marR="0" lvl="6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unito"/>
                    <a:buChar char="●"/>
                    <a:defRPr sz="14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7pPr>
                  <a:lvl8pPr marL="3657600" marR="0" lvl="7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unito"/>
                    <a:buChar char="○"/>
                    <a:defRPr sz="14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8pPr>
                  <a:lvl9pPr marL="4114800" marR="0" lvl="8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unito"/>
                    <a:buChar char="■"/>
                    <a:defRPr sz="14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9pPr>
                </a:lstStyle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800" noProof="0" dirty="0">
                      <a:latin typeface="Nunito" pitchFamily="2" charset="77"/>
                    </a:rPr>
                    <a:t>Highly parametric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800" noProof="0" dirty="0">
                      <a:latin typeface="Nunito" pitchFamily="2" charset="77"/>
                    </a:rPr>
                    <a:t>Complex forward passes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800" noProof="0" dirty="0">
                      <a:latin typeface="Nunito" pitchFamily="2" charset="77"/>
                    </a:rPr>
                    <a:t>Continuous activations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noProof="0" dirty="0">
                      <a:latin typeface="Nunito" pitchFamily="2" charset="77"/>
                    </a:rPr>
                    <a:t>Sensitive to initial states and update rules</a:t>
                  </a:r>
                  <a:endParaRPr lang="en-GB" sz="1800" noProof="0" dirty="0">
                    <a:latin typeface="Nunito" pitchFamily="2" charset="77"/>
                  </a:endParaRPr>
                </a:p>
                <a:p>
                  <a:pPr marL="0" indent="0">
                    <a:buFont typeface="Nunito"/>
                    <a:buNone/>
                  </a:pPr>
                  <a:endParaRPr lang="en-GB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Content Placeholder 2">
                  <a:extLst>
                    <a:ext uri="{FF2B5EF4-FFF2-40B4-BE49-F238E27FC236}">
                      <a16:creationId xmlns:a16="http://schemas.microsoft.com/office/drawing/2014/main" id="{2B7F5F5D-0FE1-F9B8-7C3D-9BEEF2A21EA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147583" y="1938165"/>
                  <a:ext cx="3171038" cy="46904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rmAutofit fontScale="92500" lnSpcReduction="10000"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L="457200" marR="0" lvl="0" indent="-3429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Nunito"/>
                    <a:buChar char="●"/>
                    <a:defRPr sz="18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1pPr>
                  <a:lvl2pPr marL="914400" marR="0" lvl="1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unito"/>
                    <a:buChar char="○"/>
                    <a:defRPr sz="14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2pPr>
                  <a:lvl3pPr marL="1371600" marR="0" lvl="2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unito"/>
                    <a:buChar char="■"/>
                    <a:defRPr sz="14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3pPr>
                  <a:lvl4pPr marL="1828800" marR="0" lvl="3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unito"/>
                    <a:buChar char="●"/>
                    <a:defRPr sz="14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4pPr>
                  <a:lvl5pPr marL="2286000" marR="0" lvl="4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unito"/>
                    <a:buChar char="○"/>
                    <a:defRPr sz="14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5pPr>
                  <a:lvl6pPr marL="2743200" marR="0" lvl="5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unito"/>
                    <a:buChar char="■"/>
                    <a:defRPr sz="14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6pPr>
                  <a:lvl7pPr marL="3200400" marR="0" lvl="6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unito"/>
                    <a:buChar char="●"/>
                    <a:defRPr sz="14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7pPr>
                  <a:lvl8pPr marL="3657600" marR="0" lvl="7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unito"/>
                    <a:buChar char="○"/>
                    <a:defRPr sz="14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8pPr>
                  <a:lvl9pPr marL="4114800" marR="0" lvl="8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unito"/>
                    <a:buChar char="■"/>
                    <a:defRPr sz="14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9pPr>
                </a:lstStyle>
                <a:p>
                  <a:pPr marL="0" indent="0" algn="ctr">
                    <a:buFont typeface="Nunito"/>
                    <a:buNone/>
                  </a:pPr>
                  <a:r>
                    <a:rPr lang="en-GB" b="1" noProof="0" dirty="0">
                      <a:solidFill>
                        <a:schemeClr val="tx1"/>
                      </a:solidFill>
                    </a:rPr>
                    <a:t>Deep Neural Networks</a:t>
                  </a:r>
                </a:p>
              </p:txBody>
            </p: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0C4F7E40-1B31-C37C-A3A8-6B67B0148BF3}"/>
                    </a:ext>
                  </a:extLst>
                </p:cNvPr>
                <p:cNvGrpSpPr/>
                <p:nvPr/>
              </p:nvGrpSpPr>
              <p:grpSpPr>
                <a:xfrm>
                  <a:off x="4494885" y="2645601"/>
                  <a:ext cx="710427" cy="672721"/>
                  <a:chOff x="1300293" y="2640930"/>
                  <a:chExt cx="710427" cy="672721"/>
                </a:xfrm>
              </p:grpSpPr>
              <p:pic>
                <p:nvPicPr>
                  <p:cNvPr id="23" name="Google Shape;117;p16">
                    <a:extLst>
                      <a:ext uri="{FF2B5EF4-FFF2-40B4-BE49-F238E27FC236}">
                        <a16:creationId xmlns:a16="http://schemas.microsoft.com/office/drawing/2014/main" id="{88C48AEA-866E-A9DF-60E2-C57F7928C50A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1300293" y="2640930"/>
                    <a:ext cx="710427" cy="58883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4" name="Google Shape;117;p16">
                    <a:extLst>
                      <a:ext uri="{FF2B5EF4-FFF2-40B4-BE49-F238E27FC236}">
                        <a16:creationId xmlns:a16="http://schemas.microsoft.com/office/drawing/2014/main" id="{85F60000-BAB4-6760-8D51-81D292A8E3FB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4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1577130" y="2640930"/>
                    <a:ext cx="433590" cy="67272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2D6E6ED-E474-AF42-08B2-1DB599CFED0E}"/>
                </a:ext>
              </a:extLst>
            </p:cNvPr>
            <p:cNvGrpSpPr/>
            <p:nvPr/>
          </p:nvGrpSpPr>
          <p:grpSpPr>
            <a:xfrm>
              <a:off x="5019180" y="1954026"/>
              <a:ext cx="3205607" cy="2003472"/>
              <a:chOff x="5371518" y="2153237"/>
              <a:chExt cx="3205607" cy="2003472"/>
            </a:xfrm>
          </p:grpSpPr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9B0A91B4-6314-EBFA-3E3A-FCE737DBB4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33969" y="2153237"/>
                <a:ext cx="2536707" cy="4690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rmAutofit fontScale="92500" lnSpcReduction="10000"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Nunito"/>
                  <a:buChar char="●"/>
                  <a:defRPr sz="1800" b="0" i="0" u="none" strike="noStrike" cap="none">
                    <a:solidFill>
                      <a:srgbClr val="000000"/>
                    </a:solidFill>
                    <a:latin typeface="Nunito"/>
                    <a:ea typeface="Nunito"/>
                    <a:cs typeface="Nunito"/>
                    <a:sym typeface="Nunito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Nunito"/>
                  <a:buChar char="○"/>
                  <a:defRPr sz="1400" b="0" i="0" u="none" strike="noStrike" cap="none">
                    <a:solidFill>
                      <a:srgbClr val="000000"/>
                    </a:solidFill>
                    <a:latin typeface="Nunito"/>
                    <a:ea typeface="Nunito"/>
                    <a:cs typeface="Nunito"/>
                    <a:sym typeface="Nunito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Nunito"/>
                  <a:buChar char="■"/>
                  <a:defRPr sz="1400" b="0" i="0" u="none" strike="noStrike" cap="none">
                    <a:solidFill>
                      <a:srgbClr val="000000"/>
                    </a:solidFill>
                    <a:latin typeface="Nunito"/>
                    <a:ea typeface="Nunito"/>
                    <a:cs typeface="Nunito"/>
                    <a:sym typeface="Nunito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Nunito"/>
                  <a:buChar char="●"/>
                  <a:defRPr sz="1400" b="0" i="0" u="none" strike="noStrike" cap="none">
                    <a:solidFill>
                      <a:srgbClr val="000000"/>
                    </a:solidFill>
                    <a:latin typeface="Nunito"/>
                    <a:ea typeface="Nunito"/>
                    <a:cs typeface="Nunito"/>
                    <a:sym typeface="Nunito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Nunito"/>
                  <a:buChar char="○"/>
                  <a:defRPr sz="1400" b="0" i="0" u="none" strike="noStrike" cap="none">
                    <a:solidFill>
                      <a:srgbClr val="000000"/>
                    </a:solidFill>
                    <a:latin typeface="Nunito"/>
                    <a:ea typeface="Nunito"/>
                    <a:cs typeface="Nunito"/>
                    <a:sym typeface="Nunito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Nunito"/>
                  <a:buChar char="■"/>
                  <a:defRPr sz="1400" b="0" i="0" u="none" strike="noStrike" cap="none">
                    <a:solidFill>
                      <a:srgbClr val="000000"/>
                    </a:solidFill>
                    <a:latin typeface="Nunito"/>
                    <a:ea typeface="Nunito"/>
                    <a:cs typeface="Nunito"/>
                    <a:sym typeface="Nunito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Nunito"/>
                  <a:buChar char="●"/>
                  <a:defRPr sz="1400" b="0" i="0" u="none" strike="noStrike" cap="none">
                    <a:solidFill>
                      <a:srgbClr val="000000"/>
                    </a:solidFill>
                    <a:latin typeface="Nunito"/>
                    <a:ea typeface="Nunito"/>
                    <a:cs typeface="Nunito"/>
                    <a:sym typeface="Nunito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Nunito"/>
                  <a:buChar char="○"/>
                  <a:defRPr sz="1400" b="0" i="0" u="none" strike="noStrike" cap="none">
                    <a:solidFill>
                      <a:srgbClr val="000000"/>
                    </a:solidFill>
                    <a:latin typeface="Nunito"/>
                    <a:ea typeface="Nunito"/>
                    <a:cs typeface="Nunito"/>
                    <a:sym typeface="Nunito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Nunito"/>
                  <a:buChar char="■"/>
                  <a:defRPr sz="1400" b="0" i="0" u="none" strike="noStrike" cap="none">
                    <a:solidFill>
                      <a:srgbClr val="000000"/>
                    </a:solidFill>
                    <a:latin typeface="Nunito"/>
                    <a:ea typeface="Nunito"/>
                    <a:cs typeface="Nunito"/>
                    <a:sym typeface="Nunito"/>
                  </a:defRPr>
                </a:lvl9pPr>
              </a:lstStyle>
              <a:p>
                <a:pPr marL="0" indent="0" algn="ctr">
                  <a:buFont typeface="Nunito"/>
                  <a:buNone/>
                </a:pPr>
                <a:r>
                  <a:rPr lang="en-GB" b="1" noProof="0" dirty="0">
                    <a:solidFill>
                      <a:schemeClr val="tx1"/>
                    </a:solidFill>
                  </a:rPr>
                  <a:t>Black box Functions</a:t>
                </a: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91B1A27-9D1D-F8A2-E977-74C9877A6E0A}"/>
                  </a:ext>
                </a:extLst>
              </p:cNvPr>
              <p:cNvGrpSpPr/>
              <p:nvPr/>
            </p:nvGrpSpPr>
            <p:grpSpPr>
              <a:xfrm>
                <a:off x="5371518" y="2474062"/>
                <a:ext cx="3205607" cy="1682647"/>
                <a:chOff x="5354740" y="2313535"/>
                <a:chExt cx="3205607" cy="1682647"/>
              </a:xfrm>
            </p:grpSpPr>
            <p:pic>
              <p:nvPicPr>
                <p:cNvPr id="13" name="Picture 12" descr="A picture containing dark&#10;&#10;Description automatically generated">
                  <a:extLst>
                    <a:ext uri="{FF2B5EF4-FFF2-40B4-BE49-F238E27FC236}">
                      <a16:creationId xmlns:a16="http://schemas.microsoft.com/office/drawing/2014/main" id="{66E31FEF-48A8-0C3D-0537-BBCF5F113A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763236" y="2313535"/>
                  <a:ext cx="2242235" cy="1682647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Content Placeholder 2">
                      <a:extLst>
                        <a:ext uri="{FF2B5EF4-FFF2-40B4-BE49-F238E27FC236}">
                          <a16:creationId xmlns:a16="http://schemas.microsoft.com/office/drawing/2014/main" id="{12FA5245-17AA-0107-9F43-0C32C3FF02C0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5354740" y="2765317"/>
                      <a:ext cx="536453" cy="5012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91425" rIns="91425" bIns="91425" anchor="t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L="4572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Nunito"/>
                        <a:buChar char="●"/>
                        <a:defRPr sz="1800" b="0" i="0" u="none" strike="noStrike" cap="non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defRPr>
                      </a:lvl1pPr>
                      <a:lvl2pPr marL="914400" marR="0" lvl="1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Nunito"/>
                        <a:buChar char="○"/>
                        <a:defRPr sz="1400" b="0" i="0" u="none" strike="noStrike" cap="non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defRPr>
                      </a:lvl2pPr>
                      <a:lvl3pPr marL="1371600" marR="0" lvl="2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Nunito"/>
                        <a:buChar char="■"/>
                        <a:defRPr sz="1400" b="0" i="0" u="none" strike="noStrike" cap="non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defRPr>
                      </a:lvl3pPr>
                      <a:lvl4pPr marL="1828800" marR="0" lvl="3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Nunito"/>
                        <a:buChar char="●"/>
                        <a:defRPr sz="1400" b="0" i="0" u="none" strike="noStrike" cap="non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defRPr>
                      </a:lvl4pPr>
                      <a:lvl5pPr marL="2286000" marR="0" lvl="4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Nunito"/>
                        <a:buChar char="○"/>
                        <a:defRPr sz="1400" b="0" i="0" u="none" strike="noStrike" cap="non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defRPr>
                      </a:lvl5pPr>
                      <a:lvl6pPr marL="2743200" marR="0" lvl="5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Nunito"/>
                        <a:buChar char="■"/>
                        <a:defRPr sz="1400" b="0" i="0" u="none" strike="noStrike" cap="non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defRPr>
                      </a:lvl6pPr>
                      <a:lvl7pPr marL="3200400" marR="0" lvl="6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Nunito"/>
                        <a:buChar char="●"/>
                        <a:defRPr sz="1400" b="0" i="0" u="none" strike="noStrike" cap="non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defRPr>
                      </a:lvl7pPr>
                      <a:lvl8pPr marL="3657600" marR="0" lvl="7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Nunito"/>
                        <a:buChar char="○"/>
                        <a:defRPr sz="1400" b="0" i="0" u="none" strike="noStrike" cap="non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defRPr>
                      </a:lvl8pPr>
                      <a:lvl9pPr marL="4114800" marR="0" lvl="8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Nunito"/>
                        <a:buChar char="■"/>
                        <a:defRPr sz="1400" b="0" i="0" u="none" strike="noStrike" cap="non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defRPr>
                      </a:lvl9pPr>
                    </a:lstStyle>
                    <a:p>
                      <a:pPr marL="0" indent="0">
                        <a:buFont typeface="Nunito"/>
                        <a:buNone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⃗"/>
                                <m:ctrlPr>
                                  <a:rPr lang="en-GB" sz="2400" b="0" i="1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2400" b="0" i="1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oMath>
                        </m:oMathPara>
                      </a14:m>
                      <a:endParaRPr lang="en-GB" sz="2400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4" name="Content Placeholder 2">
                      <a:extLst>
                        <a:ext uri="{FF2B5EF4-FFF2-40B4-BE49-F238E27FC236}">
                          <a16:creationId xmlns:a16="http://schemas.microsoft.com/office/drawing/2014/main" id="{12FA5245-17AA-0107-9F43-0C32C3FF02C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354740" y="2765317"/>
                      <a:ext cx="536453" cy="501237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Content Placeholder 2">
                      <a:extLst>
                        <a:ext uri="{FF2B5EF4-FFF2-40B4-BE49-F238E27FC236}">
                          <a16:creationId xmlns:a16="http://schemas.microsoft.com/office/drawing/2014/main" id="{AB9FD6A0-0B28-4F55-B039-3943D9145BB3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7903132" y="2785656"/>
                      <a:ext cx="657215" cy="4699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91425" rIns="91425" bIns="91425" anchor="t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L="4572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Nunito"/>
                        <a:buChar char="●"/>
                        <a:defRPr sz="1800" b="0" i="0" u="none" strike="noStrike" cap="non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defRPr>
                      </a:lvl1pPr>
                      <a:lvl2pPr marL="914400" marR="0" lvl="1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Nunito"/>
                        <a:buChar char="○"/>
                        <a:defRPr sz="1400" b="0" i="0" u="none" strike="noStrike" cap="non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defRPr>
                      </a:lvl2pPr>
                      <a:lvl3pPr marL="1371600" marR="0" lvl="2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Nunito"/>
                        <a:buChar char="■"/>
                        <a:defRPr sz="1400" b="0" i="0" u="none" strike="noStrike" cap="non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defRPr>
                      </a:lvl3pPr>
                      <a:lvl4pPr marL="1828800" marR="0" lvl="3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Nunito"/>
                        <a:buChar char="●"/>
                        <a:defRPr sz="1400" b="0" i="0" u="none" strike="noStrike" cap="non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defRPr>
                      </a:lvl4pPr>
                      <a:lvl5pPr marL="2286000" marR="0" lvl="4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Nunito"/>
                        <a:buChar char="○"/>
                        <a:defRPr sz="1400" b="0" i="0" u="none" strike="noStrike" cap="non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defRPr>
                      </a:lvl5pPr>
                      <a:lvl6pPr marL="2743200" marR="0" lvl="5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Nunito"/>
                        <a:buChar char="■"/>
                        <a:defRPr sz="1400" b="0" i="0" u="none" strike="noStrike" cap="non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defRPr>
                      </a:lvl6pPr>
                      <a:lvl7pPr marL="3200400" marR="0" lvl="6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Nunito"/>
                        <a:buChar char="●"/>
                        <a:defRPr sz="1400" b="0" i="0" u="none" strike="noStrike" cap="non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defRPr>
                      </a:lvl7pPr>
                      <a:lvl8pPr marL="3657600" marR="0" lvl="7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Nunito"/>
                        <a:buChar char="○"/>
                        <a:defRPr sz="1400" b="0" i="0" u="none" strike="noStrike" cap="non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defRPr>
                      </a:lvl8pPr>
                      <a:lvl9pPr marL="4114800" marR="0" lvl="8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Nunito"/>
                        <a:buChar char="■"/>
                        <a:defRPr sz="1400" b="0" i="0" u="none" strike="noStrike" cap="non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defRPr>
                      </a:lvl9pPr>
                    </a:lstStyle>
                    <a:p>
                      <a:pPr marL="0" indent="0">
                        <a:buFont typeface="Nunito"/>
                        <a:buNone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̂"/>
                                <m:ctrlPr>
                                  <a:rPr lang="en-GB" sz="2400" b="0" i="1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2400" b="0" i="1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oMath>
                        </m:oMathPara>
                      </a14:m>
                      <a:endParaRPr lang="en-GB" sz="2400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5" name="Content Placeholder 2">
                      <a:extLst>
                        <a:ext uri="{FF2B5EF4-FFF2-40B4-BE49-F238E27FC236}">
                          <a16:creationId xmlns:a16="http://schemas.microsoft.com/office/drawing/2014/main" id="{AB9FD6A0-0B28-4F55-B039-3943D9145BB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903132" y="2785656"/>
                      <a:ext cx="657215" cy="469942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b="-1299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75C032D3-6A47-6BF0-840C-9844F00E60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63236" y="3095646"/>
                  <a:ext cx="520118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3D477582-BA97-8A79-348B-E45A831CFC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55837" y="3147976"/>
                  <a:ext cx="520118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ontent Placeholder 2">
                  <a:extLst>
                    <a:ext uri="{FF2B5EF4-FFF2-40B4-BE49-F238E27FC236}">
                      <a16:creationId xmlns:a16="http://schemas.microsoft.com/office/drawing/2014/main" id="{9B1AA098-CFAE-E6AA-523F-E919285BB52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351508" y="2626153"/>
                  <a:ext cx="528292" cy="46904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L="457200" marR="0" lvl="0" indent="-3429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Nunito"/>
                    <a:buChar char="●"/>
                    <a:defRPr sz="18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1pPr>
                  <a:lvl2pPr marL="914400" marR="0" lvl="1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unito"/>
                    <a:buChar char="○"/>
                    <a:defRPr sz="14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2pPr>
                  <a:lvl3pPr marL="1371600" marR="0" lvl="2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unito"/>
                    <a:buChar char="■"/>
                    <a:defRPr sz="14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3pPr>
                  <a:lvl4pPr marL="1828800" marR="0" lvl="3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unito"/>
                    <a:buChar char="●"/>
                    <a:defRPr sz="14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4pPr>
                  <a:lvl5pPr marL="2286000" marR="0" lvl="4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unito"/>
                    <a:buChar char="○"/>
                    <a:defRPr sz="14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5pPr>
                  <a:lvl6pPr marL="2743200" marR="0" lvl="5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unito"/>
                    <a:buChar char="■"/>
                    <a:defRPr sz="14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6pPr>
                  <a:lvl7pPr marL="3200400" marR="0" lvl="6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unito"/>
                    <a:buChar char="●"/>
                    <a:defRPr sz="14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7pPr>
                  <a:lvl8pPr marL="3657600" marR="0" lvl="7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unito"/>
                    <a:buChar char="○"/>
                    <a:defRPr sz="14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8pPr>
                  <a:lvl9pPr marL="4114800" marR="0" lvl="8" indent="-31750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Nunito"/>
                    <a:buChar char="■"/>
                    <a:defRPr sz="1400" b="0" i="0" u="none" strike="noStrike" cap="none">
                      <a:solidFill>
                        <a:srgbClr val="000000"/>
                      </a:solidFill>
                      <a:latin typeface="Nunito"/>
                      <a:ea typeface="Nunito"/>
                      <a:cs typeface="Nunito"/>
                      <a:sym typeface="Nunito"/>
                    </a:defRPr>
                  </a:lvl9pPr>
                </a:lstStyle>
                <a:p>
                  <a:pPr marL="0" indent="0" algn="ctr">
                    <a:buFont typeface="Nunito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000" b="1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</m:oMath>
                    </m:oMathPara>
                  </a14:m>
                  <a:endParaRPr lang="en-GB" sz="4000" b="1" noProof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Content Placeholder 2">
                  <a:extLst>
                    <a:ext uri="{FF2B5EF4-FFF2-40B4-BE49-F238E27FC236}">
                      <a16:creationId xmlns:a16="http://schemas.microsoft.com/office/drawing/2014/main" id="{9B1AA098-CFAE-E6AA-523F-E919285BB5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1508" y="2626153"/>
                  <a:ext cx="528292" cy="469043"/>
                </a:xfrm>
                <a:prstGeom prst="rect">
                  <a:avLst/>
                </a:prstGeom>
                <a:blipFill>
                  <a:blip r:embed="rId8"/>
                  <a:stretch>
                    <a:fillRect b="-2077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69A8887-D83C-7BA9-B4E1-F8AB84E87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77080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9FCED-8B45-B4B7-A1DD-1E5E4618F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91CD68B-D06E-1F14-4D91-F80E60505BCD}"/>
              </a:ext>
            </a:extLst>
          </p:cNvPr>
          <p:cNvSpPr txBox="1"/>
          <p:nvPr/>
        </p:nvSpPr>
        <p:spPr>
          <a:xfrm>
            <a:off x="604189" y="2490154"/>
            <a:ext cx="1011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#interventions required to extract full CPT/TT is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exponential</a:t>
            </a:r>
            <a:r>
              <a:rPr lang="en-GB" sz="2400" dirty="0"/>
              <a:t> in #concepts!</a:t>
            </a:r>
            <a:endParaRPr lang="en-GB" sz="2400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6AC52-432A-8AFC-933E-C5AEE5B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DCE2F6-C9D9-201D-3762-97B8DF3105D8}"/>
              </a:ext>
            </a:extLst>
          </p:cNvPr>
          <p:cNvSpPr txBox="1"/>
          <p:nvPr/>
        </p:nvSpPr>
        <p:spPr>
          <a:xfrm>
            <a:off x="604189" y="6455039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Barbiero  et al. "Entropy-based logic explanations of neural networks." 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AAAI (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2022).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D050E2-289C-3337-B880-CCA17F574A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79723" y="5840938"/>
            <a:ext cx="837754" cy="8377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A96F9ED-EE67-8DAC-F22D-FD1B8B503438}"/>
              </a:ext>
            </a:extLst>
          </p:cNvPr>
          <p:cNvSpPr txBox="1"/>
          <p:nvPr/>
        </p:nvSpPr>
        <p:spPr>
          <a:xfrm>
            <a:off x="604189" y="1775510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Limitation Being Addressed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F40A3E-BD65-8571-7D35-32686C384C5E}"/>
              </a:ext>
            </a:extLst>
          </p:cNvPr>
          <p:cNvCxnSpPr>
            <a:cxnSpLocks/>
          </p:cNvCxnSpPr>
          <p:nvPr/>
        </p:nvCxnSpPr>
        <p:spPr>
          <a:xfrm>
            <a:off x="4969946" y="222787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CE82D84-0C6A-2476-85C7-DDA5D4FE7473}"/>
              </a:ext>
            </a:extLst>
          </p:cNvPr>
          <p:cNvGrpSpPr/>
          <p:nvPr/>
        </p:nvGrpSpPr>
        <p:grpSpPr>
          <a:xfrm>
            <a:off x="828864" y="4281616"/>
            <a:ext cx="3544162" cy="1693031"/>
            <a:chOff x="3079826" y="4275016"/>
            <a:chExt cx="4485517" cy="2142713"/>
          </a:xfrm>
        </p:grpSpPr>
        <p:pic>
          <p:nvPicPr>
            <p:cNvPr id="49" name="Picture 48" descr="Timeline&#10;&#10;Description automatically generated with low confidence">
              <a:extLst>
                <a:ext uri="{FF2B5EF4-FFF2-40B4-BE49-F238E27FC236}">
                  <a16:creationId xmlns:a16="http://schemas.microsoft.com/office/drawing/2014/main" id="{3DA4836A-AC6E-8227-B92B-0850EDEC5C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754" t="30012" r="61194" b="25535"/>
            <a:stretch/>
          </p:blipFill>
          <p:spPr>
            <a:xfrm>
              <a:off x="4769563" y="4869112"/>
              <a:ext cx="1187533" cy="1128157"/>
            </a:xfrm>
            <a:prstGeom prst="rect">
              <a:avLst/>
            </a:prstGeom>
          </p:spPr>
        </p:pic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E7A72418-437B-EB93-A268-0568D02ACC2E}"/>
                </a:ext>
              </a:extLst>
            </p:cNvPr>
            <p:cNvCxnSpPr>
              <a:endCxn id="49" idx="1"/>
            </p:cNvCxnSpPr>
            <p:nvPr/>
          </p:nvCxnSpPr>
          <p:spPr>
            <a:xfrm>
              <a:off x="3918498" y="5430169"/>
              <a:ext cx="851065" cy="3022"/>
            </a:xfrm>
            <a:prstGeom prst="straightConnector1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2F124D42-77FB-428A-4145-19A00CC7E0BB}"/>
                </a:ext>
              </a:extLst>
            </p:cNvPr>
            <p:cNvCxnSpPr>
              <a:cxnSpLocks/>
              <a:stCxn id="49" idx="3"/>
            </p:cNvCxnSpPr>
            <p:nvPr/>
          </p:nvCxnSpPr>
          <p:spPr>
            <a:xfrm flipV="1">
              <a:off x="5957096" y="5430169"/>
              <a:ext cx="777611" cy="3022"/>
            </a:xfrm>
            <a:prstGeom prst="straightConnector1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F51100E8-5723-0D42-A163-6FC298911DF7}"/>
                </a:ext>
              </a:extLst>
            </p:cNvPr>
            <p:cNvGrpSpPr/>
            <p:nvPr/>
          </p:nvGrpSpPr>
          <p:grpSpPr>
            <a:xfrm>
              <a:off x="6802810" y="5177439"/>
              <a:ext cx="762533" cy="593597"/>
              <a:chOff x="5322067" y="4188044"/>
              <a:chExt cx="1174635" cy="914400"/>
            </a:xfrm>
          </p:grpSpPr>
          <p:pic>
            <p:nvPicPr>
              <p:cNvPr id="74" name="Graphic 73" descr="Car with solid fill">
                <a:extLst>
                  <a:ext uri="{FF2B5EF4-FFF2-40B4-BE49-F238E27FC236}">
                    <a16:creationId xmlns:a16="http://schemas.microsoft.com/office/drawing/2014/main" id="{B3E662B2-9B8C-8ED1-468D-B504DCA6D4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900000">
                <a:off x="5507785" y="418804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75" name="Arc 74">
                <a:extLst>
                  <a:ext uri="{FF2B5EF4-FFF2-40B4-BE49-F238E27FC236}">
                    <a16:creationId xmlns:a16="http://schemas.microsoft.com/office/drawing/2014/main" id="{0C15AD91-75A5-F786-AC26-56F15C3281BF}"/>
                  </a:ext>
                </a:extLst>
              </p:cNvPr>
              <p:cNvSpPr/>
              <p:nvPr/>
            </p:nvSpPr>
            <p:spPr>
              <a:xfrm rot="1751108">
                <a:off x="6156324" y="4629150"/>
                <a:ext cx="250825" cy="250825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Arc 75">
                <a:extLst>
                  <a:ext uri="{FF2B5EF4-FFF2-40B4-BE49-F238E27FC236}">
                    <a16:creationId xmlns:a16="http://schemas.microsoft.com/office/drawing/2014/main" id="{F887DDAA-D343-8D08-6F8C-1666E9BE89A8}"/>
                  </a:ext>
                </a:extLst>
              </p:cNvPr>
              <p:cNvSpPr/>
              <p:nvPr/>
            </p:nvSpPr>
            <p:spPr>
              <a:xfrm rot="1751108">
                <a:off x="6110606" y="4583433"/>
                <a:ext cx="342259" cy="342259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Arc 76">
                <a:extLst>
                  <a:ext uri="{FF2B5EF4-FFF2-40B4-BE49-F238E27FC236}">
                    <a16:creationId xmlns:a16="http://schemas.microsoft.com/office/drawing/2014/main" id="{135BC948-7923-D970-1CFA-BE8715ED8103}"/>
                  </a:ext>
                </a:extLst>
              </p:cNvPr>
              <p:cNvSpPr/>
              <p:nvPr/>
            </p:nvSpPr>
            <p:spPr>
              <a:xfrm rot="1751108">
                <a:off x="6085818" y="4547553"/>
                <a:ext cx="410884" cy="410884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8" name="Graphic 77" descr="Chevron arrows outline">
                <a:extLst>
                  <a:ext uri="{FF2B5EF4-FFF2-40B4-BE49-F238E27FC236}">
                    <a16:creationId xmlns:a16="http://schemas.microsoft.com/office/drawing/2014/main" id="{30DC4409-85F6-23DD-951A-CA0B6F5D6F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322067" y="4327699"/>
                <a:ext cx="244089" cy="425296"/>
              </a:xfrm>
              <a:prstGeom prst="rect">
                <a:avLst/>
              </a:prstGeom>
            </p:spPr>
          </p:pic>
        </p:grpSp>
        <p:pic>
          <p:nvPicPr>
            <p:cNvPr id="60" name="Graphic 59" descr="Siren with solid fill">
              <a:extLst>
                <a:ext uri="{FF2B5EF4-FFF2-40B4-BE49-F238E27FC236}">
                  <a16:creationId xmlns:a16="http://schemas.microsoft.com/office/drawing/2014/main" id="{9E422595-C67A-3A71-7F95-16FBDEC8D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190830" y="4748378"/>
              <a:ext cx="538018" cy="538018"/>
            </a:xfrm>
            <a:prstGeom prst="rect">
              <a:avLst/>
            </a:prstGeom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397AF4EA-9D1E-6744-40BB-750FC60B1490}"/>
                </a:ext>
              </a:extLst>
            </p:cNvPr>
            <p:cNvGrpSpPr/>
            <p:nvPr/>
          </p:nvGrpSpPr>
          <p:grpSpPr>
            <a:xfrm>
              <a:off x="3198229" y="4275016"/>
              <a:ext cx="523221" cy="523221"/>
              <a:chOff x="4697224" y="5270961"/>
              <a:chExt cx="914400" cy="914400"/>
            </a:xfrm>
          </p:grpSpPr>
          <p:pic>
            <p:nvPicPr>
              <p:cNvPr id="72" name="Graphic 71" descr="Traffic light outline">
                <a:extLst>
                  <a:ext uri="{FF2B5EF4-FFF2-40B4-BE49-F238E27FC236}">
                    <a16:creationId xmlns:a16="http://schemas.microsoft.com/office/drawing/2014/main" id="{E780478C-16AA-44F7-02CC-F0889E4CE5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697224" y="5270961"/>
                <a:ext cx="914400" cy="914400"/>
              </a:xfrm>
              <a:prstGeom prst="rect">
                <a:avLst/>
              </a:prstGeom>
            </p:spPr>
          </p:pic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A92A5D26-7FC6-5BDD-3039-7A0223194BAF}"/>
                  </a:ext>
                </a:extLst>
              </p:cNvPr>
              <p:cNvSpPr/>
              <p:nvPr/>
            </p:nvSpPr>
            <p:spPr>
              <a:xfrm>
                <a:off x="5076947" y="5857240"/>
                <a:ext cx="155446" cy="155446"/>
              </a:xfrm>
              <a:prstGeom prst="ellips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DEA9F12A-B69D-F15B-4603-06E64C9212A6}"/>
                </a:ext>
              </a:extLst>
            </p:cNvPr>
            <p:cNvGrpSpPr/>
            <p:nvPr/>
          </p:nvGrpSpPr>
          <p:grpSpPr>
            <a:xfrm>
              <a:off x="3079826" y="4329244"/>
              <a:ext cx="733494" cy="2088485"/>
              <a:chOff x="2967450" y="4800877"/>
              <a:chExt cx="753485" cy="1929122"/>
            </a:xfrm>
          </p:grpSpPr>
          <p:sp>
            <p:nvSpPr>
              <p:cNvPr id="70" name="Left Bracket 69">
                <a:extLst>
                  <a:ext uri="{FF2B5EF4-FFF2-40B4-BE49-F238E27FC236}">
                    <a16:creationId xmlns:a16="http://schemas.microsoft.com/office/drawing/2014/main" id="{FCBB5E40-FB1A-756F-FECE-86CAE398DDC8}"/>
                  </a:ext>
                </a:extLst>
              </p:cNvPr>
              <p:cNvSpPr/>
              <p:nvPr/>
            </p:nvSpPr>
            <p:spPr>
              <a:xfrm>
                <a:off x="2967450" y="4800877"/>
                <a:ext cx="130629" cy="1929122"/>
              </a:xfrm>
              <a:prstGeom prst="lef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  <p:sp>
            <p:nvSpPr>
              <p:cNvPr id="71" name="Left Bracket 70">
                <a:extLst>
                  <a:ext uri="{FF2B5EF4-FFF2-40B4-BE49-F238E27FC236}">
                    <a16:creationId xmlns:a16="http://schemas.microsoft.com/office/drawing/2014/main" id="{485CC169-2DAF-46F8-57B8-C972632209F0}"/>
                  </a:ext>
                </a:extLst>
              </p:cNvPr>
              <p:cNvSpPr/>
              <p:nvPr/>
            </p:nvSpPr>
            <p:spPr>
              <a:xfrm rot="10800000">
                <a:off x="3590306" y="4800877"/>
                <a:ext cx="130629" cy="1929122"/>
              </a:xfrm>
              <a:prstGeom prst="lef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</p:grpSp>
        <p:pic>
          <p:nvPicPr>
            <p:cNvPr id="66" name="Graphic 65" descr="Crash with solid fill">
              <a:extLst>
                <a:ext uri="{FF2B5EF4-FFF2-40B4-BE49-F238E27FC236}">
                  <a16:creationId xmlns:a16="http://schemas.microsoft.com/office/drawing/2014/main" id="{697EF97D-0F09-32B6-5A0C-43A29CE32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185220" y="5236592"/>
              <a:ext cx="538019" cy="538019"/>
            </a:xfrm>
            <a:prstGeom prst="rect">
              <a:avLst/>
            </a:prstGeom>
          </p:spPr>
        </p:pic>
        <p:pic>
          <p:nvPicPr>
            <p:cNvPr id="69" name="Graphic 68" descr="Cowboy male with solid fill">
              <a:extLst>
                <a:ext uri="{FF2B5EF4-FFF2-40B4-BE49-F238E27FC236}">
                  <a16:creationId xmlns:a16="http://schemas.microsoft.com/office/drawing/2014/main" id="{2870A49B-D06B-9386-4719-AD137B6E1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175661" y="5828839"/>
              <a:ext cx="535507" cy="53550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5FD52C0-B8F9-07F5-EAEA-DD43FF34E757}"/>
              </a:ext>
            </a:extLst>
          </p:cNvPr>
          <p:cNvSpPr txBox="1"/>
          <p:nvPr/>
        </p:nvSpPr>
        <p:spPr>
          <a:xfrm>
            <a:off x="5383797" y="4527675"/>
            <a:ext cx="46726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Can we extract a CPT/TT more efficiently?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C71C09C-D325-26B9-C0E8-F0FB101DE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Logic-explained networks (lens)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01947680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08918-56D6-A47D-96DA-FED84BA4A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40924-70BD-E168-946D-1CA2BEF22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221</a:t>
            </a:fld>
            <a:endParaRPr lang="en-US"/>
          </a:p>
        </p:txBody>
      </p:sp>
      <p:pic>
        <p:nvPicPr>
          <p:cNvPr id="84" name="Graphic 83" descr="Siren with solid fill">
            <a:extLst>
              <a:ext uri="{FF2B5EF4-FFF2-40B4-BE49-F238E27FC236}">
                <a16:creationId xmlns:a16="http://schemas.microsoft.com/office/drawing/2014/main" id="{EA2D44D9-46F2-14C6-BC47-607EB52F8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6963" y="4984464"/>
            <a:ext cx="425107" cy="425106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ED0BD0FF-A3E9-221A-6DB7-5C83570FF133}"/>
              </a:ext>
            </a:extLst>
          </p:cNvPr>
          <p:cNvGrpSpPr/>
          <p:nvPr/>
        </p:nvGrpSpPr>
        <p:grpSpPr>
          <a:xfrm>
            <a:off x="932809" y="4610444"/>
            <a:ext cx="413415" cy="413415"/>
            <a:chOff x="4697224" y="5270961"/>
            <a:chExt cx="914400" cy="914400"/>
          </a:xfrm>
        </p:grpSpPr>
        <p:pic>
          <p:nvPicPr>
            <p:cNvPr id="91" name="Graphic 90" descr="Traffic light outline">
              <a:extLst>
                <a:ext uri="{FF2B5EF4-FFF2-40B4-BE49-F238E27FC236}">
                  <a16:creationId xmlns:a16="http://schemas.microsoft.com/office/drawing/2014/main" id="{6FEF50CB-4334-059E-1EE8-42438FFBE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1B9B3427-18A5-B72C-45D2-D24A0CD57A45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A007CA4-EC23-F102-FCC1-CA2D3173CE4E}"/>
              </a:ext>
            </a:extLst>
          </p:cNvPr>
          <p:cNvGrpSpPr/>
          <p:nvPr/>
        </p:nvGrpSpPr>
        <p:grpSpPr>
          <a:xfrm>
            <a:off x="839255" y="4653291"/>
            <a:ext cx="579559" cy="1650184"/>
            <a:chOff x="2967450" y="4800877"/>
            <a:chExt cx="753485" cy="1929122"/>
          </a:xfrm>
        </p:grpSpPr>
        <p:sp>
          <p:nvSpPr>
            <p:cNvPr id="89" name="Left Bracket 88">
              <a:extLst>
                <a:ext uri="{FF2B5EF4-FFF2-40B4-BE49-F238E27FC236}">
                  <a16:creationId xmlns:a16="http://schemas.microsoft.com/office/drawing/2014/main" id="{B2B1C598-0815-22DE-5F4F-515CA23BDD89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90" name="Left Bracket 89">
              <a:extLst>
                <a:ext uri="{FF2B5EF4-FFF2-40B4-BE49-F238E27FC236}">
                  <a16:creationId xmlns:a16="http://schemas.microsoft.com/office/drawing/2014/main" id="{64D564FC-A069-157C-F014-AB4813D52C04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pic>
        <p:nvPicPr>
          <p:cNvPr id="87" name="Graphic 86" descr="Crash with solid fill">
            <a:extLst>
              <a:ext uri="{FF2B5EF4-FFF2-40B4-BE49-F238E27FC236}">
                <a16:creationId xmlns:a16="http://schemas.microsoft.com/office/drawing/2014/main" id="{65CF9F7F-2961-4278-C08A-19412F60D3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2530" y="5370218"/>
            <a:ext cx="425107" cy="425107"/>
          </a:xfrm>
          <a:prstGeom prst="rect">
            <a:avLst/>
          </a:prstGeom>
        </p:spPr>
      </p:pic>
      <p:pic>
        <p:nvPicPr>
          <p:cNvPr id="88" name="Graphic 87" descr="Cowboy male with solid fill">
            <a:extLst>
              <a:ext uri="{FF2B5EF4-FFF2-40B4-BE49-F238E27FC236}">
                <a16:creationId xmlns:a16="http://schemas.microsoft.com/office/drawing/2014/main" id="{34950717-055D-B047-2255-EA7B91BCF8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4978" y="5838173"/>
            <a:ext cx="423123" cy="423122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14D2585E-F4E0-A9DA-725D-2A624AFEF38F}"/>
              </a:ext>
            </a:extLst>
          </p:cNvPr>
          <p:cNvGrpSpPr/>
          <p:nvPr/>
        </p:nvGrpSpPr>
        <p:grpSpPr>
          <a:xfrm>
            <a:off x="2052559" y="4655542"/>
            <a:ext cx="579559" cy="1650184"/>
            <a:chOff x="2967450" y="4800877"/>
            <a:chExt cx="753485" cy="1929122"/>
          </a:xfrm>
        </p:grpSpPr>
        <p:sp>
          <p:nvSpPr>
            <p:cNvPr id="99" name="Left Bracket 98">
              <a:extLst>
                <a:ext uri="{FF2B5EF4-FFF2-40B4-BE49-F238E27FC236}">
                  <a16:creationId xmlns:a16="http://schemas.microsoft.com/office/drawing/2014/main" id="{6EB0EC00-B7B1-B3E8-8FD0-99F046D76879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100" name="Left Bracket 99">
              <a:extLst>
                <a:ext uri="{FF2B5EF4-FFF2-40B4-BE49-F238E27FC236}">
                  <a16:creationId xmlns:a16="http://schemas.microsoft.com/office/drawing/2014/main" id="{5DAA778D-69B8-5AC1-F790-CEFDCC609F67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C3254AFC-C673-BA79-A373-1B40A88D51B5}"/>
              </a:ext>
            </a:extLst>
          </p:cNvPr>
          <p:cNvSpPr txBox="1"/>
          <p:nvPr/>
        </p:nvSpPr>
        <p:spPr>
          <a:xfrm>
            <a:off x="1864591" y="3865379"/>
            <a:ext cx="10262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</a:rPr>
              <a:t>Learnable</a:t>
            </a:r>
            <a:endParaRPr lang="en-US" sz="1400" b="1" dirty="0">
              <a:solidFill>
                <a:sysClr val="windowText" lastClr="000000"/>
              </a:solidFill>
              <a:latin typeface="Grandview Display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</a:rPr>
              <a:t>“attention”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</a:rPr>
              <a:t>weights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FCD9FFA-7725-A346-A73F-167081B15FCF}"/>
              </a:ext>
            </a:extLst>
          </p:cNvPr>
          <p:cNvSpPr txBox="1"/>
          <p:nvPr/>
        </p:nvSpPr>
        <p:spPr>
          <a:xfrm>
            <a:off x="2287596" y="4678651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5F481C9-41F1-E7A1-6A1F-D634FFD6E21F}"/>
              </a:ext>
            </a:extLst>
          </p:cNvPr>
          <p:cNvSpPr txBox="1"/>
          <p:nvPr/>
        </p:nvSpPr>
        <p:spPr>
          <a:xfrm>
            <a:off x="2199431" y="5043469"/>
            <a:ext cx="31418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0.9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7F1A9E4-0F13-518E-0026-87D6FF04BE13}"/>
              </a:ext>
            </a:extLst>
          </p:cNvPr>
          <p:cNvSpPr txBox="1"/>
          <p:nvPr/>
        </p:nvSpPr>
        <p:spPr>
          <a:xfrm>
            <a:off x="2199431" y="5449632"/>
            <a:ext cx="29976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0.1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52575AE-CD84-66F9-14F7-DB8BB6598D59}"/>
              </a:ext>
            </a:extLst>
          </p:cNvPr>
          <p:cNvSpPr txBox="1"/>
          <p:nvPr/>
        </p:nvSpPr>
        <p:spPr>
          <a:xfrm>
            <a:off x="2203690" y="5835175"/>
            <a:ext cx="29976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0.2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AE5A6713-3A94-61DD-F900-98EE4D960301}"/>
                  </a:ext>
                </a:extLst>
              </p:cNvPr>
              <p:cNvSpPr txBox="1"/>
              <p:nvPr/>
            </p:nvSpPr>
            <p:spPr>
              <a:xfrm>
                <a:off x="1509427" y="5269638"/>
                <a:ext cx="45364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⊙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AE5A6713-3A94-61DD-F900-98EE4D960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427" y="5269638"/>
                <a:ext cx="453649" cy="430887"/>
              </a:xfrm>
              <a:prstGeom prst="rect">
                <a:avLst/>
              </a:prstGeom>
              <a:blipFill>
                <a:blip r:embed="rId12"/>
                <a:stretch>
                  <a:fillRect l="-25000" r="-22222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2797ECE6-BC0F-135D-E9B4-9C530F6D4128}"/>
                  </a:ext>
                </a:extLst>
              </p:cNvPr>
              <p:cNvSpPr txBox="1"/>
              <p:nvPr/>
            </p:nvSpPr>
            <p:spPr>
              <a:xfrm>
                <a:off x="2685929" y="5263646"/>
                <a:ext cx="36388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2797ECE6-BC0F-135D-E9B4-9C530F6D4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929" y="5263646"/>
                <a:ext cx="363881" cy="430887"/>
              </a:xfrm>
              <a:prstGeom prst="rect">
                <a:avLst/>
              </a:prstGeom>
              <a:blipFill>
                <a:blip r:embed="rId13"/>
                <a:stretch>
                  <a:fillRect l="-6667" r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" name="TextBox 108">
            <a:extLst>
              <a:ext uri="{FF2B5EF4-FFF2-40B4-BE49-F238E27FC236}">
                <a16:creationId xmlns:a16="http://schemas.microsoft.com/office/drawing/2014/main" id="{65DC3F80-B122-B405-E0BD-004627A5E459}"/>
              </a:ext>
            </a:extLst>
          </p:cNvPr>
          <p:cNvSpPr txBox="1"/>
          <p:nvPr/>
        </p:nvSpPr>
        <p:spPr>
          <a:xfrm>
            <a:off x="599519" y="4077463"/>
            <a:ext cx="1071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ysClr val="windowText" lastClr="000000"/>
                </a:solidFill>
                <a:latin typeface="Grandview Display"/>
              </a:rPr>
              <a:t>Concept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</a:rPr>
              <a:t>activations</a:t>
            </a:r>
          </a:p>
        </p:txBody>
      </p:sp>
      <p:pic>
        <p:nvPicPr>
          <p:cNvPr id="111" name="Graphic 110" descr="Siren with solid fill">
            <a:extLst>
              <a:ext uri="{FF2B5EF4-FFF2-40B4-BE49-F238E27FC236}">
                <a16:creationId xmlns:a16="http://schemas.microsoft.com/office/drawing/2014/main" id="{63957FBD-4713-0ABB-1F77-8D0BD54C3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9796" y="4981000"/>
            <a:ext cx="425107" cy="425106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A13816AC-AF36-0ED2-06E1-FA552244468B}"/>
              </a:ext>
            </a:extLst>
          </p:cNvPr>
          <p:cNvGrpSpPr/>
          <p:nvPr/>
        </p:nvGrpSpPr>
        <p:grpSpPr>
          <a:xfrm>
            <a:off x="3195642" y="4606980"/>
            <a:ext cx="413415" cy="413415"/>
            <a:chOff x="4697224" y="5270961"/>
            <a:chExt cx="914400" cy="914400"/>
          </a:xfrm>
        </p:grpSpPr>
        <p:pic>
          <p:nvPicPr>
            <p:cNvPr id="113" name="Graphic 112" descr="Traffic light outline">
              <a:extLst>
                <a:ext uri="{FF2B5EF4-FFF2-40B4-BE49-F238E27FC236}">
                  <a16:creationId xmlns:a16="http://schemas.microsoft.com/office/drawing/2014/main" id="{049EB025-0913-A1DE-F9E2-FF4D145FA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5CDF2D8C-218C-EE5D-6D50-359F2336AD47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A200DA2E-0295-6C89-9BB2-6263A5FC8C67}"/>
              </a:ext>
            </a:extLst>
          </p:cNvPr>
          <p:cNvGrpSpPr/>
          <p:nvPr/>
        </p:nvGrpSpPr>
        <p:grpSpPr>
          <a:xfrm>
            <a:off x="3102088" y="4649827"/>
            <a:ext cx="579559" cy="1650184"/>
            <a:chOff x="2967450" y="4800877"/>
            <a:chExt cx="753485" cy="1929122"/>
          </a:xfrm>
        </p:grpSpPr>
        <p:sp>
          <p:nvSpPr>
            <p:cNvPr id="116" name="Left Bracket 115">
              <a:extLst>
                <a:ext uri="{FF2B5EF4-FFF2-40B4-BE49-F238E27FC236}">
                  <a16:creationId xmlns:a16="http://schemas.microsoft.com/office/drawing/2014/main" id="{7B155E04-F71A-18EF-BE54-76EBF2D7E819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117" name="Left Bracket 116">
              <a:extLst>
                <a:ext uri="{FF2B5EF4-FFF2-40B4-BE49-F238E27FC236}">
                  <a16:creationId xmlns:a16="http://schemas.microsoft.com/office/drawing/2014/main" id="{70B27F16-DDF5-328B-1B7F-D611EB03EB23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pic>
        <p:nvPicPr>
          <p:cNvPr id="118" name="Graphic 117" descr="Crash with solid fill">
            <a:extLst>
              <a:ext uri="{FF2B5EF4-FFF2-40B4-BE49-F238E27FC236}">
                <a16:creationId xmlns:a16="http://schemas.microsoft.com/office/drawing/2014/main" id="{51BB3D3C-BA95-A080-EC32-D415E24019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185363" y="5366754"/>
            <a:ext cx="425107" cy="425107"/>
          </a:xfrm>
          <a:prstGeom prst="rect">
            <a:avLst/>
          </a:prstGeom>
        </p:spPr>
      </p:pic>
      <p:pic>
        <p:nvPicPr>
          <p:cNvPr id="119" name="Graphic 118" descr="Cowboy male with solid fill">
            <a:extLst>
              <a:ext uri="{FF2B5EF4-FFF2-40B4-BE49-F238E27FC236}">
                <a16:creationId xmlns:a16="http://schemas.microsoft.com/office/drawing/2014/main" id="{E032D917-2508-343C-BB2B-412D6D158D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177811" y="5834709"/>
            <a:ext cx="423123" cy="423122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AB3E398B-5F6A-C5A7-A3BD-84902EA0723D}"/>
              </a:ext>
            </a:extLst>
          </p:cNvPr>
          <p:cNvSpPr txBox="1"/>
          <p:nvPr/>
        </p:nvSpPr>
        <p:spPr>
          <a:xfrm>
            <a:off x="2853809" y="3866244"/>
            <a:ext cx="10711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ysClr val="windowText" lastClr="000000"/>
                </a:solidFill>
                <a:latin typeface="Grandview Display"/>
              </a:rPr>
              <a:t>Filtered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ysClr val="windowText" lastClr="000000"/>
                </a:solidFill>
                <a:latin typeface="Grandview Display"/>
              </a:rPr>
              <a:t>concept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</a:rPr>
              <a:t>activations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128D121-FE42-76A3-642C-6DBE5B614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Logic-explained networks (lens)</a:t>
            </a:r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E73D8E0-6B68-62A2-6598-B7EEC8E84A7C}"/>
                  </a:ext>
                </a:extLst>
              </p:cNvPr>
              <p:cNvSpPr txBox="1"/>
              <p:nvPr/>
            </p:nvSpPr>
            <p:spPr>
              <a:xfrm>
                <a:off x="604189" y="2490154"/>
                <a:ext cx="101155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 noProof="0" dirty="0">
                    <a:solidFill>
                      <a:schemeClr val="accent2">
                        <a:lumMod val="75000"/>
                      </a:schemeClr>
                    </a:solidFill>
                  </a:rPr>
                  <a:t>Step 1</a:t>
                </a:r>
                <a:r>
                  <a:rPr lang="en-GB" sz="2400" noProof="0" dirty="0"/>
                  <a:t>: Filter concept activations using learnable </a:t>
                </a:r>
                <a:r>
                  <a:rPr lang="en-GB" sz="2400" b="1" noProof="0" dirty="0">
                    <a:solidFill>
                      <a:schemeClr val="accent2">
                        <a:lumMod val="75000"/>
                      </a:schemeClr>
                    </a:solidFill>
                  </a:rPr>
                  <a:t>attention weights </a:t>
                </a:r>
                <a14:m>
                  <m:oMath xmlns:m="http://schemas.openxmlformats.org/officeDocument/2006/math">
                    <m:r>
                      <a:rPr lang="en-US" sz="24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GB" sz="2400" i="1" noProof="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E73D8E0-6B68-62A2-6598-B7EEC8E84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89" y="2490154"/>
                <a:ext cx="10115519" cy="461665"/>
              </a:xfrm>
              <a:prstGeom prst="rect">
                <a:avLst/>
              </a:prstGeom>
              <a:blipFill>
                <a:blip r:embed="rId20"/>
                <a:stretch>
                  <a:fillRect l="-1004" t="-7895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B325815-FD99-ACEB-D31F-A2CDDC056D16}"/>
              </a:ext>
            </a:extLst>
          </p:cNvPr>
          <p:cNvSpPr txBox="1"/>
          <p:nvPr/>
        </p:nvSpPr>
        <p:spPr>
          <a:xfrm>
            <a:off x="604189" y="1775510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A9AB4B-84E1-F165-756E-2BD586450D7D}"/>
              </a:ext>
            </a:extLst>
          </p:cNvPr>
          <p:cNvCxnSpPr>
            <a:cxnSpLocks/>
          </p:cNvCxnSpPr>
          <p:nvPr/>
        </p:nvCxnSpPr>
        <p:spPr>
          <a:xfrm>
            <a:off x="4969946" y="222787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D1DAF6A-5E3A-D2D3-8081-320871DE1BE7}"/>
              </a:ext>
            </a:extLst>
          </p:cNvPr>
          <p:cNvSpPr txBox="1"/>
          <p:nvPr/>
        </p:nvSpPr>
        <p:spPr>
          <a:xfrm>
            <a:off x="604189" y="6455039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Barbiero  et al. "Entropy-based logic explanations of neural networks." 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AAAI (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2022).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05F500-8FC8-F046-ECB8-E50A5D660A6F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0679723" y="5840938"/>
            <a:ext cx="837754" cy="83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7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9" grpId="0"/>
      <p:bldP spid="120" grpId="0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903AD-7FC2-F1A0-2D1D-9B35C5732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9E802-E601-7CE1-659A-DD36B5DA7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222</a:t>
            </a:fld>
            <a:endParaRPr lang="en-US"/>
          </a:p>
        </p:txBody>
      </p:sp>
      <p:pic>
        <p:nvPicPr>
          <p:cNvPr id="84" name="Graphic 83" descr="Siren with solid fill">
            <a:extLst>
              <a:ext uri="{FF2B5EF4-FFF2-40B4-BE49-F238E27FC236}">
                <a16:creationId xmlns:a16="http://schemas.microsoft.com/office/drawing/2014/main" id="{0C9EBBD8-7000-E786-A0CE-FF249ACCC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6963" y="4984464"/>
            <a:ext cx="425107" cy="425106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9D00689C-3362-E6EC-54DA-F36AE64C9C58}"/>
              </a:ext>
            </a:extLst>
          </p:cNvPr>
          <p:cNvGrpSpPr/>
          <p:nvPr/>
        </p:nvGrpSpPr>
        <p:grpSpPr>
          <a:xfrm>
            <a:off x="932809" y="4610444"/>
            <a:ext cx="413415" cy="413415"/>
            <a:chOff x="4697224" y="5270961"/>
            <a:chExt cx="914400" cy="914400"/>
          </a:xfrm>
        </p:grpSpPr>
        <p:pic>
          <p:nvPicPr>
            <p:cNvPr id="91" name="Graphic 90" descr="Traffic light outline">
              <a:extLst>
                <a:ext uri="{FF2B5EF4-FFF2-40B4-BE49-F238E27FC236}">
                  <a16:creationId xmlns:a16="http://schemas.microsoft.com/office/drawing/2014/main" id="{C12F3288-BE22-A820-DAEE-4293E38AD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75B7F307-BD06-2E4E-0D4C-41011012870B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0371231-3854-0CFF-FD86-10EFE2804221}"/>
              </a:ext>
            </a:extLst>
          </p:cNvPr>
          <p:cNvGrpSpPr/>
          <p:nvPr/>
        </p:nvGrpSpPr>
        <p:grpSpPr>
          <a:xfrm>
            <a:off x="839255" y="4653291"/>
            <a:ext cx="579559" cy="1650184"/>
            <a:chOff x="2967450" y="4800877"/>
            <a:chExt cx="753485" cy="1929122"/>
          </a:xfrm>
        </p:grpSpPr>
        <p:sp>
          <p:nvSpPr>
            <p:cNvPr id="89" name="Left Bracket 88">
              <a:extLst>
                <a:ext uri="{FF2B5EF4-FFF2-40B4-BE49-F238E27FC236}">
                  <a16:creationId xmlns:a16="http://schemas.microsoft.com/office/drawing/2014/main" id="{E9BB9EE2-5038-4A79-4F96-43CDB506B9D8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90" name="Left Bracket 89">
              <a:extLst>
                <a:ext uri="{FF2B5EF4-FFF2-40B4-BE49-F238E27FC236}">
                  <a16:creationId xmlns:a16="http://schemas.microsoft.com/office/drawing/2014/main" id="{0F3A2105-0FCB-214C-7B5D-E1FF17DF83F7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pic>
        <p:nvPicPr>
          <p:cNvPr id="87" name="Graphic 86" descr="Crash with solid fill">
            <a:extLst>
              <a:ext uri="{FF2B5EF4-FFF2-40B4-BE49-F238E27FC236}">
                <a16:creationId xmlns:a16="http://schemas.microsoft.com/office/drawing/2014/main" id="{EEA50DCF-EF9F-A9EF-C8DF-D1CDACA051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2530" y="5370218"/>
            <a:ext cx="425107" cy="425107"/>
          </a:xfrm>
          <a:prstGeom prst="rect">
            <a:avLst/>
          </a:prstGeom>
        </p:spPr>
      </p:pic>
      <p:pic>
        <p:nvPicPr>
          <p:cNvPr id="88" name="Graphic 87" descr="Cowboy male with solid fill">
            <a:extLst>
              <a:ext uri="{FF2B5EF4-FFF2-40B4-BE49-F238E27FC236}">
                <a16:creationId xmlns:a16="http://schemas.microsoft.com/office/drawing/2014/main" id="{6C478695-17FB-911F-4DB3-53BFE004ED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4978" y="5838173"/>
            <a:ext cx="423123" cy="423122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7EC26F9C-0E71-1783-0E9E-D5E4AF66D1DE}"/>
              </a:ext>
            </a:extLst>
          </p:cNvPr>
          <p:cNvGrpSpPr/>
          <p:nvPr/>
        </p:nvGrpSpPr>
        <p:grpSpPr>
          <a:xfrm>
            <a:off x="2052559" y="4655542"/>
            <a:ext cx="579559" cy="1650184"/>
            <a:chOff x="2967450" y="4800877"/>
            <a:chExt cx="753485" cy="1929122"/>
          </a:xfrm>
        </p:grpSpPr>
        <p:sp>
          <p:nvSpPr>
            <p:cNvPr id="99" name="Left Bracket 98">
              <a:extLst>
                <a:ext uri="{FF2B5EF4-FFF2-40B4-BE49-F238E27FC236}">
                  <a16:creationId xmlns:a16="http://schemas.microsoft.com/office/drawing/2014/main" id="{97352831-A83D-AE4A-DE0A-BAAAB290996C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100" name="Left Bracket 99">
              <a:extLst>
                <a:ext uri="{FF2B5EF4-FFF2-40B4-BE49-F238E27FC236}">
                  <a16:creationId xmlns:a16="http://schemas.microsoft.com/office/drawing/2014/main" id="{682A2CC9-1B54-B0F0-70C6-F4AC03C35D5D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AED8114C-04CB-E855-4905-C8068A91AAF6}"/>
              </a:ext>
            </a:extLst>
          </p:cNvPr>
          <p:cNvSpPr txBox="1"/>
          <p:nvPr/>
        </p:nvSpPr>
        <p:spPr>
          <a:xfrm>
            <a:off x="1864591" y="3865379"/>
            <a:ext cx="10262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</a:rPr>
              <a:t>Learnable</a:t>
            </a:r>
            <a:endParaRPr lang="en-US" sz="1400" b="1" dirty="0">
              <a:solidFill>
                <a:sysClr val="windowText" lastClr="000000"/>
              </a:solidFill>
              <a:latin typeface="Grandview Display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</a:rPr>
              <a:t>“attention”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</a:rPr>
              <a:t>weights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F9AAB9C-7060-B48E-87B0-DD6DE3CC720D}"/>
              </a:ext>
            </a:extLst>
          </p:cNvPr>
          <p:cNvSpPr txBox="1"/>
          <p:nvPr/>
        </p:nvSpPr>
        <p:spPr>
          <a:xfrm>
            <a:off x="2287596" y="4678651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6C757C9-4A17-E7B7-B581-79C5F77938DE}"/>
              </a:ext>
            </a:extLst>
          </p:cNvPr>
          <p:cNvSpPr txBox="1"/>
          <p:nvPr/>
        </p:nvSpPr>
        <p:spPr>
          <a:xfrm>
            <a:off x="2199431" y="5043469"/>
            <a:ext cx="31418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0.9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A42E72A-4229-6744-C873-5A3CB74C437B}"/>
              </a:ext>
            </a:extLst>
          </p:cNvPr>
          <p:cNvSpPr txBox="1"/>
          <p:nvPr/>
        </p:nvSpPr>
        <p:spPr>
          <a:xfrm>
            <a:off x="2199431" y="5449632"/>
            <a:ext cx="29976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0.1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25EB68E4-53BF-2CDE-A90B-066698020A3D}"/>
              </a:ext>
            </a:extLst>
          </p:cNvPr>
          <p:cNvSpPr txBox="1"/>
          <p:nvPr/>
        </p:nvSpPr>
        <p:spPr>
          <a:xfrm>
            <a:off x="2203690" y="5835175"/>
            <a:ext cx="29976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0.2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F35B95A9-6F0A-9110-18D8-D19391AE5327}"/>
                  </a:ext>
                </a:extLst>
              </p:cNvPr>
              <p:cNvSpPr txBox="1"/>
              <p:nvPr/>
            </p:nvSpPr>
            <p:spPr>
              <a:xfrm>
                <a:off x="1509427" y="5269638"/>
                <a:ext cx="45364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⊙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F35B95A9-6F0A-9110-18D8-D19391AE5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427" y="5269638"/>
                <a:ext cx="453649" cy="430887"/>
              </a:xfrm>
              <a:prstGeom prst="rect">
                <a:avLst/>
              </a:prstGeom>
              <a:blipFill>
                <a:blip r:embed="rId12"/>
                <a:stretch>
                  <a:fillRect l="-25000" r="-22222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8A5E6433-3131-2CD1-8107-1871D23623A7}"/>
                  </a:ext>
                </a:extLst>
              </p:cNvPr>
              <p:cNvSpPr txBox="1"/>
              <p:nvPr/>
            </p:nvSpPr>
            <p:spPr>
              <a:xfrm>
                <a:off x="2685929" y="5263646"/>
                <a:ext cx="36388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8A5E6433-3131-2CD1-8107-1871D23623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929" y="5263646"/>
                <a:ext cx="363881" cy="430887"/>
              </a:xfrm>
              <a:prstGeom prst="rect">
                <a:avLst/>
              </a:prstGeom>
              <a:blipFill>
                <a:blip r:embed="rId13"/>
                <a:stretch>
                  <a:fillRect l="-6667" r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" name="TextBox 108">
            <a:extLst>
              <a:ext uri="{FF2B5EF4-FFF2-40B4-BE49-F238E27FC236}">
                <a16:creationId xmlns:a16="http://schemas.microsoft.com/office/drawing/2014/main" id="{4F950F44-1AF3-2C17-C42A-6713C6D6CF0F}"/>
              </a:ext>
            </a:extLst>
          </p:cNvPr>
          <p:cNvSpPr txBox="1"/>
          <p:nvPr/>
        </p:nvSpPr>
        <p:spPr>
          <a:xfrm>
            <a:off x="599519" y="4077463"/>
            <a:ext cx="1071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ysClr val="windowText" lastClr="000000"/>
                </a:solidFill>
                <a:latin typeface="Grandview Display"/>
              </a:rPr>
              <a:t>Concept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</a:rPr>
              <a:t>activations</a:t>
            </a:r>
          </a:p>
        </p:txBody>
      </p:sp>
      <p:pic>
        <p:nvPicPr>
          <p:cNvPr id="111" name="Graphic 110" descr="Siren with solid fill">
            <a:extLst>
              <a:ext uri="{FF2B5EF4-FFF2-40B4-BE49-F238E27FC236}">
                <a16:creationId xmlns:a16="http://schemas.microsoft.com/office/drawing/2014/main" id="{543AA110-465F-4CB2-712B-94D1A8A20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9796" y="4981000"/>
            <a:ext cx="425107" cy="425106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CDAC6FD0-B433-785E-2E06-3C3E94A98A01}"/>
              </a:ext>
            </a:extLst>
          </p:cNvPr>
          <p:cNvGrpSpPr/>
          <p:nvPr/>
        </p:nvGrpSpPr>
        <p:grpSpPr>
          <a:xfrm>
            <a:off x="3195642" y="4606980"/>
            <a:ext cx="413415" cy="413415"/>
            <a:chOff x="4697224" y="5270961"/>
            <a:chExt cx="914400" cy="914400"/>
          </a:xfrm>
        </p:grpSpPr>
        <p:pic>
          <p:nvPicPr>
            <p:cNvPr id="113" name="Graphic 112" descr="Traffic light outline">
              <a:extLst>
                <a:ext uri="{FF2B5EF4-FFF2-40B4-BE49-F238E27FC236}">
                  <a16:creationId xmlns:a16="http://schemas.microsoft.com/office/drawing/2014/main" id="{BA5ADC10-DA86-47E5-6309-12D36E326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FB7AB1EB-9D50-88F6-2B64-CD7D0AFAFA3D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BE2BB5E1-ADB7-85F5-4316-B83BDB112C18}"/>
              </a:ext>
            </a:extLst>
          </p:cNvPr>
          <p:cNvGrpSpPr/>
          <p:nvPr/>
        </p:nvGrpSpPr>
        <p:grpSpPr>
          <a:xfrm>
            <a:off x="3102088" y="4649827"/>
            <a:ext cx="579559" cy="1650184"/>
            <a:chOff x="2967450" y="4800877"/>
            <a:chExt cx="753485" cy="1929122"/>
          </a:xfrm>
        </p:grpSpPr>
        <p:sp>
          <p:nvSpPr>
            <p:cNvPr id="116" name="Left Bracket 115">
              <a:extLst>
                <a:ext uri="{FF2B5EF4-FFF2-40B4-BE49-F238E27FC236}">
                  <a16:creationId xmlns:a16="http://schemas.microsoft.com/office/drawing/2014/main" id="{D8BEA193-D1AF-E3AF-2BE3-81A88F2024C5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117" name="Left Bracket 116">
              <a:extLst>
                <a:ext uri="{FF2B5EF4-FFF2-40B4-BE49-F238E27FC236}">
                  <a16:creationId xmlns:a16="http://schemas.microsoft.com/office/drawing/2014/main" id="{8CEE36A3-F5F4-CF69-45E0-9C0CA53AC56D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pic>
        <p:nvPicPr>
          <p:cNvPr id="118" name="Graphic 117" descr="Crash with solid fill">
            <a:extLst>
              <a:ext uri="{FF2B5EF4-FFF2-40B4-BE49-F238E27FC236}">
                <a16:creationId xmlns:a16="http://schemas.microsoft.com/office/drawing/2014/main" id="{0E8756C9-F225-B56B-99EF-74156026C7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185363" y="5366754"/>
            <a:ext cx="425107" cy="425107"/>
          </a:xfrm>
          <a:prstGeom prst="rect">
            <a:avLst/>
          </a:prstGeom>
        </p:spPr>
      </p:pic>
      <p:pic>
        <p:nvPicPr>
          <p:cNvPr id="119" name="Graphic 118" descr="Cowboy male with solid fill">
            <a:extLst>
              <a:ext uri="{FF2B5EF4-FFF2-40B4-BE49-F238E27FC236}">
                <a16:creationId xmlns:a16="http://schemas.microsoft.com/office/drawing/2014/main" id="{9F6F06C8-B4DF-5111-6377-D8832D042A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177811" y="5834709"/>
            <a:ext cx="423123" cy="423122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DD3C34E0-F70D-F1C3-24CC-BADF3E49E06F}"/>
              </a:ext>
            </a:extLst>
          </p:cNvPr>
          <p:cNvSpPr txBox="1"/>
          <p:nvPr/>
        </p:nvSpPr>
        <p:spPr>
          <a:xfrm>
            <a:off x="2853809" y="3866244"/>
            <a:ext cx="10711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ysClr val="windowText" lastClr="000000"/>
                </a:solidFill>
                <a:latin typeface="Grandview Display"/>
              </a:rPr>
              <a:t>Filtered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ysClr val="windowText" lastClr="000000"/>
                </a:solidFill>
                <a:latin typeface="Grandview Display"/>
              </a:rPr>
              <a:t>concept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</a:rPr>
              <a:t>activations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B4940298-DD55-F8FC-946E-3D666C4C52D9}"/>
                  </a:ext>
                </a:extLst>
              </p:cNvPr>
              <p:cNvSpPr txBox="1"/>
              <p:nvPr/>
            </p:nvSpPr>
            <p:spPr>
              <a:xfrm>
                <a:off x="1816942" y="3562153"/>
                <a:ext cx="111812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min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B4940298-DD55-F8FC-946E-3D666C4C5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942" y="3562153"/>
                <a:ext cx="1118127" cy="307777"/>
              </a:xfrm>
              <a:prstGeom prst="rect">
                <a:avLst/>
              </a:prstGeom>
              <a:blipFill>
                <a:blip r:embed="rId18"/>
                <a:stretch>
                  <a:fillRect l="-4545" t="-8000" r="-7955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1">
            <a:extLst>
              <a:ext uri="{FF2B5EF4-FFF2-40B4-BE49-F238E27FC236}">
                <a16:creationId xmlns:a16="http://schemas.microsoft.com/office/drawing/2014/main" id="{8EEE8A68-C5EA-8DA4-AF88-5A176DCCB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Logic-explained networks (lens)</a:t>
            </a:r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27B2FD-6188-0FFE-5B68-18CD14AB3DBA}"/>
                  </a:ext>
                </a:extLst>
              </p:cNvPr>
              <p:cNvSpPr txBox="1"/>
              <p:nvPr/>
            </p:nvSpPr>
            <p:spPr>
              <a:xfrm>
                <a:off x="604189" y="2490154"/>
                <a:ext cx="1011551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 dirty="0">
                    <a:solidFill>
                      <a:schemeClr val="accent2">
                        <a:lumMod val="75000"/>
                      </a:schemeClr>
                    </a:solidFill>
                  </a:rPr>
                  <a:t>Step 2</a:t>
                </a:r>
                <a:r>
                  <a:rPr lang="en-GB" sz="2400" dirty="0"/>
                  <a:t>: Minimize the entropy of the </a:t>
                </a:r>
                <a:r>
                  <a:rPr lang="en-GB" sz="2400" b="1" dirty="0">
                    <a:solidFill>
                      <a:schemeClr val="accent2">
                        <a:lumMod val="75000"/>
                      </a:schemeClr>
                    </a:solidFill>
                  </a:rPr>
                  <a:t>attention weights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sz="2400" dirty="0"/>
                  <a:t>. Why? Concept set should be </a:t>
                </a:r>
                <a:r>
                  <a:rPr lang="en-GB" sz="2400" b="1" dirty="0">
                    <a:solidFill>
                      <a:schemeClr val="accent2">
                        <a:lumMod val="75000"/>
                      </a:schemeClr>
                    </a:solidFill>
                  </a:rPr>
                  <a:t>small</a:t>
                </a:r>
                <a:r>
                  <a:rPr lang="en-GB" sz="2400" dirty="0"/>
                  <a:t>!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27B2FD-6188-0FFE-5B68-18CD14AB3D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89" y="2490154"/>
                <a:ext cx="10115519" cy="830997"/>
              </a:xfrm>
              <a:prstGeom prst="rect">
                <a:avLst/>
              </a:prstGeom>
              <a:blipFill>
                <a:blip r:embed="rId21"/>
                <a:stretch>
                  <a:fillRect l="-1004" t="-4478" r="-1129" b="-16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2B1BA9BF-8CB4-53F5-366C-DF0C1BBE322E}"/>
              </a:ext>
            </a:extLst>
          </p:cNvPr>
          <p:cNvSpPr txBox="1"/>
          <p:nvPr/>
        </p:nvSpPr>
        <p:spPr>
          <a:xfrm>
            <a:off x="604189" y="1775510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3D015D9-8378-3C28-5D10-279CBEE585CB}"/>
              </a:ext>
            </a:extLst>
          </p:cNvPr>
          <p:cNvCxnSpPr>
            <a:cxnSpLocks/>
          </p:cNvCxnSpPr>
          <p:nvPr/>
        </p:nvCxnSpPr>
        <p:spPr>
          <a:xfrm>
            <a:off x="4969946" y="222787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681A515-5324-8156-4E75-05294634CBED}"/>
              </a:ext>
            </a:extLst>
          </p:cNvPr>
          <p:cNvSpPr txBox="1"/>
          <p:nvPr/>
        </p:nvSpPr>
        <p:spPr>
          <a:xfrm>
            <a:off x="604189" y="6455039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Barbiero  et al. "Entropy-based logic explanations of neural networks." 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AAAI (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2022).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B8B81A-9597-2781-2CF8-E33425F3A4DF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10679723" y="5840938"/>
            <a:ext cx="837754" cy="83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6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9" grpId="0"/>
      <p:bldP spid="120" grpId="0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5F170-50F4-AA3D-F0A0-514B510F1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2690C-7241-0B73-9A79-3A44AF21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223</a:t>
            </a:fld>
            <a:endParaRPr lang="en-US"/>
          </a:p>
        </p:txBody>
      </p:sp>
      <p:pic>
        <p:nvPicPr>
          <p:cNvPr id="80" name="Picture 79" descr="Timeline&#10;&#10;Description automatically generated with low confidence">
            <a:extLst>
              <a:ext uri="{FF2B5EF4-FFF2-40B4-BE49-F238E27FC236}">
                <a16:creationId xmlns:a16="http://schemas.microsoft.com/office/drawing/2014/main" id="{2D6D804C-A024-C980-CC31-3B4527C058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4" t="30012" r="61194" b="25535"/>
          <a:stretch/>
        </p:blipFill>
        <p:spPr>
          <a:xfrm>
            <a:off x="4482016" y="5053725"/>
            <a:ext cx="938311" cy="891396"/>
          </a:xfrm>
          <a:prstGeom prst="rect">
            <a:avLst/>
          </a:prstGeom>
        </p:spPr>
      </p:pic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098B7A26-8E77-770B-F8F3-2140FE93AD4D}"/>
              </a:ext>
            </a:extLst>
          </p:cNvPr>
          <p:cNvCxnSpPr>
            <a:endCxn id="80" idx="1"/>
          </p:cNvCxnSpPr>
          <p:nvPr/>
        </p:nvCxnSpPr>
        <p:spPr>
          <a:xfrm>
            <a:off x="3809560" y="5497035"/>
            <a:ext cx="672456" cy="2388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25FE0AE3-975E-64F5-DFF5-8F5C89E8025F}"/>
              </a:ext>
            </a:extLst>
          </p:cNvPr>
          <p:cNvCxnSpPr>
            <a:cxnSpLocks/>
            <a:stCxn id="80" idx="3"/>
          </p:cNvCxnSpPr>
          <p:nvPr/>
        </p:nvCxnSpPr>
        <p:spPr>
          <a:xfrm flipV="1">
            <a:off x="5420326" y="5497035"/>
            <a:ext cx="614417" cy="2388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91433F2-BC4D-BEB9-A8CF-1BC150458483}"/>
              </a:ext>
            </a:extLst>
          </p:cNvPr>
          <p:cNvGrpSpPr/>
          <p:nvPr/>
        </p:nvGrpSpPr>
        <p:grpSpPr>
          <a:xfrm>
            <a:off x="6088554" y="5297344"/>
            <a:ext cx="602504" cy="469021"/>
            <a:chOff x="5322067" y="4188044"/>
            <a:chExt cx="1174635" cy="914400"/>
          </a:xfrm>
        </p:grpSpPr>
        <p:pic>
          <p:nvPicPr>
            <p:cNvPr id="93" name="Graphic 92" descr="Car with solid fill">
              <a:extLst>
                <a:ext uri="{FF2B5EF4-FFF2-40B4-BE49-F238E27FC236}">
                  <a16:creationId xmlns:a16="http://schemas.microsoft.com/office/drawing/2014/main" id="{ED22F275-6F72-FE14-0115-C1820D4D5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94" name="Arc 93">
              <a:extLst>
                <a:ext uri="{FF2B5EF4-FFF2-40B4-BE49-F238E27FC236}">
                  <a16:creationId xmlns:a16="http://schemas.microsoft.com/office/drawing/2014/main" id="{F66013F1-676D-5D6A-030B-FFAEB87158E8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Arc 94">
              <a:extLst>
                <a:ext uri="{FF2B5EF4-FFF2-40B4-BE49-F238E27FC236}">
                  <a16:creationId xmlns:a16="http://schemas.microsoft.com/office/drawing/2014/main" id="{85E12BB5-F265-E537-0864-369F5573347F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Arc 95">
              <a:extLst>
                <a:ext uri="{FF2B5EF4-FFF2-40B4-BE49-F238E27FC236}">
                  <a16:creationId xmlns:a16="http://schemas.microsoft.com/office/drawing/2014/main" id="{08989C16-62A0-5D8A-64A1-AEA08D83192F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7" name="Graphic 96" descr="Chevron arrows outline">
              <a:extLst>
                <a:ext uri="{FF2B5EF4-FFF2-40B4-BE49-F238E27FC236}">
                  <a16:creationId xmlns:a16="http://schemas.microsoft.com/office/drawing/2014/main" id="{9DC61F81-E00F-2310-B611-43BE92B15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pic>
        <p:nvPicPr>
          <p:cNvPr id="84" name="Graphic 83" descr="Siren with solid fill">
            <a:extLst>
              <a:ext uri="{FF2B5EF4-FFF2-40B4-BE49-F238E27FC236}">
                <a16:creationId xmlns:a16="http://schemas.microsoft.com/office/drawing/2014/main" id="{92269AE0-342D-BEBF-F2C1-861B13FF11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6963" y="4984464"/>
            <a:ext cx="425107" cy="425106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E114E2DC-EF84-EF88-5673-B3ECCA6C3D0C}"/>
              </a:ext>
            </a:extLst>
          </p:cNvPr>
          <p:cNvGrpSpPr/>
          <p:nvPr/>
        </p:nvGrpSpPr>
        <p:grpSpPr>
          <a:xfrm>
            <a:off x="932809" y="4610444"/>
            <a:ext cx="413415" cy="413415"/>
            <a:chOff x="4697224" y="5270961"/>
            <a:chExt cx="914400" cy="914400"/>
          </a:xfrm>
        </p:grpSpPr>
        <p:pic>
          <p:nvPicPr>
            <p:cNvPr id="91" name="Graphic 90" descr="Traffic light outline">
              <a:extLst>
                <a:ext uri="{FF2B5EF4-FFF2-40B4-BE49-F238E27FC236}">
                  <a16:creationId xmlns:a16="http://schemas.microsoft.com/office/drawing/2014/main" id="{40EF1813-0675-A8D5-D281-68423A8E7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ACE6B5D1-1F09-ECC3-5B08-34C96FD29684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1344568-0407-A1E7-92D3-F82DB80ECB45}"/>
              </a:ext>
            </a:extLst>
          </p:cNvPr>
          <p:cNvGrpSpPr/>
          <p:nvPr/>
        </p:nvGrpSpPr>
        <p:grpSpPr>
          <a:xfrm>
            <a:off x="839255" y="4653291"/>
            <a:ext cx="579559" cy="1650184"/>
            <a:chOff x="2967450" y="4800877"/>
            <a:chExt cx="753485" cy="1929122"/>
          </a:xfrm>
        </p:grpSpPr>
        <p:sp>
          <p:nvSpPr>
            <p:cNvPr id="89" name="Left Bracket 88">
              <a:extLst>
                <a:ext uri="{FF2B5EF4-FFF2-40B4-BE49-F238E27FC236}">
                  <a16:creationId xmlns:a16="http://schemas.microsoft.com/office/drawing/2014/main" id="{1CF19491-8081-9ED8-3240-5A6E3CD899C2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90" name="Left Bracket 89">
              <a:extLst>
                <a:ext uri="{FF2B5EF4-FFF2-40B4-BE49-F238E27FC236}">
                  <a16:creationId xmlns:a16="http://schemas.microsoft.com/office/drawing/2014/main" id="{FC78F3CF-828A-3EFA-0A85-6A0B66B76460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pic>
        <p:nvPicPr>
          <p:cNvPr id="87" name="Graphic 86" descr="Crash with solid fill">
            <a:extLst>
              <a:ext uri="{FF2B5EF4-FFF2-40B4-BE49-F238E27FC236}">
                <a16:creationId xmlns:a16="http://schemas.microsoft.com/office/drawing/2014/main" id="{907393A7-E707-63C6-8BEC-70E9F9F18C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2530" y="5370218"/>
            <a:ext cx="425107" cy="425107"/>
          </a:xfrm>
          <a:prstGeom prst="rect">
            <a:avLst/>
          </a:prstGeom>
        </p:spPr>
      </p:pic>
      <p:pic>
        <p:nvPicPr>
          <p:cNvPr id="88" name="Graphic 87" descr="Cowboy male with solid fill">
            <a:extLst>
              <a:ext uri="{FF2B5EF4-FFF2-40B4-BE49-F238E27FC236}">
                <a16:creationId xmlns:a16="http://schemas.microsoft.com/office/drawing/2014/main" id="{D7BFDF9C-6A9F-EF58-45D5-0949BC9F1E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14978" y="5838173"/>
            <a:ext cx="423123" cy="423122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45BF730C-B4D5-2364-0DEF-7149FA3E9859}"/>
              </a:ext>
            </a:extLst>
          </p:cNvPr>
          <p:cNvGrpSpPr/>
          <p:nvPr/>
        </p:nvGrpSpPr>
        <p:grpSpPr>
          <a:xfrm>
            <a:off x="2052559" y="4655542"/>
            <a:ext cx="579559" cy="1650184"/>
            <a:chOff x="2967450" y="4800877"/>
            <a:chExt cx="753485" cy="1929122"/>
          </a:xfrm>
        </p:grpSpPr>
        <p:sp>
          <p:nvSpPr>
            <p:cNvPr id="99" name="Left Bracket 98">
              <a:extLst>
                <a:ext uri="{FF2B5EF4-FFF2-40B4-BE49-F238E27FC236}">
                  <a16:creationId xmlns:a16="http://schemas.microsoft.com/office/drawing/2014/main" id="{DAD93647-EF99-26FA-5982-9240CDAE0E86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100" name="Left Bracket 99">
              <a:extLst>
                <a:ext uri="{FF2B5EF4-FFF2-40B4-BE49-F238E27FC236}">
                  <a16:creationId xmlns:a16="http://schemas.microsoft.com/office/drawing/2014/main" id="{098F5A83-D06A-F91B-4070-49A3888A6ACB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A23D18F7-45DB-3B58-62A5-6D6CB9D10113}"/>
              </a:ext>
            </a:extLst>
          </p:cNvPr>
          <p:cNvSpPr txBox="1"/>
          <p:nvPr/>
        </p:nvSpPr>
        <p:spPr>
          <a:xfrm>
            <a:off x="1864591" y="3865379"/>
            <a:ext cx="10262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</a:rPr>
              <a:t>Learnable</a:t>
            </a:r>
            <a:endParaRPr lang="en-US" sz="1400" b="1" dirty="0">
              <a:solidFill>
                <a:sysClr val="windowText" lastClr="000000"/>
              </a:solidFill>
              <a:latin typeface="Grandview Display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</a:rPr>
              <a:t>“attention”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</a:rPr>
              <a:t>weights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00F8EA5-7FED-4B85-DC07-C4646C921EC2}"/>
              </a:ext>
            </a:extLst>
          </p:cNvPr>
          <p:cNvSpPr txBox="1"/>
          <p:nvPr/>
        </p:nvSpPr>
        <p:spPr>
          <a:xfrm>
            <a:off x="2287596" y="4678651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2026EEC-ED47-A41D-1E72-6F76B7B8CA64}"/>
              </a:ext>
            </a:extLst>
          </p:cNvPr>
          <p:cNvSpPr txBox="1"/>
          <p:nvPr/>
        </p:nvSpPr>
        <p:spPr>
          <a:xfrm>
            <a:off x="2199431" y="5043469"/>
            <a:ext cx="31418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0.9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E0886F2-AF25-75EC-EEF8-8F7018542697}"/>
              </a:ext>
            </a:extLst>
          </p:cNvPr>
          <p:cNvSpPr txBox="1"/>
          <p:nvPr/>
        </p:nvSpPr>
        <p:spPr>
          <a:xfrm>
            <a:off x="2199431" y="5449632"/>
            <a:ext cx="29976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0.1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BB84AFA-8692-0CE0-F761-DB6B8721A87C}"/>
              </a:ext>
            </a:extLst>
          </p:cNvPr>
          <p:cNvSpPr txBox="1"/>
          <p:nvPr/>
        </p:nvSpPr>
        <p:spPr>
          <a:xfrm>
            <a:off x="2203690" y="5835175"/>
            <a:ext cx="29976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0.2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3F2DEAB7-1433-1C0E-66B6-43D0E2EEAC70}"/>
                  </a:ext>
                </a:extLst>
              </p:cNvPr>
              <p:cNvSpPr txBox="1"/>
              <p:nvPr/>
            </p:nvSpPr>
            <p:spPr>
              <a:xfrm>
                <a:off x="1509427" y="5269638"/>
                <a:ext cx="45364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⊙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3F2DEAB7-1433-1C0E-66B6-43D0E2EEA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427" y="5269638"/>
                <a:ext cx="453649" cy="430887"/>
              </a:xfrm>
              <a:prstGeom prst="rect">
                <a:avLst/>
              </a:prstGeom>
              <a:blipFill>
                <a:blip r:embed="rId16"/>
                <a:stretch>
                  <a:fillRect l="-25000" r="-22222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B2DD92B-75F4-5EE8-C0B3-FB605B0C1A4D}"/>
                  </a:ext>
                </a:extLst>
              </p:cNvPr>
              <p:cNvSpPr txBox="1"/>
              <p:nvPr/>
            </p:nvSpPr>
            <p:spPr>
              <a:xfrm>
                <a:off x="2685929" y="5263646"/>
                <a:ext cx="36388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B2DD92B-75F4-5EE8-C0B3-FB605B0C1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929" y="5263646"/>
                <a:ext cx="363881" cy="430887"/>
              </a:xfrm>
              <a:prstGeom prst="rect">
                <a:avLst/>
              </a:prstGeom>
              <a:blipFill>
                <a:blip r:embed="rId17"/>
                <a:stretch>
                  <a:fillRect l="-6667" r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" name="TextBox 108">
            <a:extLst>
              <a:ext uri="{FF2B5EF4-FFF2-40B4-BE49-F238E27FC236}">
                <a16:creationId xmlns:a16="http://schemas.microsoft.com/office/drawing/2014/main" id="{B0771724-68CA-D030-724D-1CD9AAD1E533}"/>
              </a:ext>
            </a:extLst>
          </p:cNvPr>
          <p:cNvSpPr txBox="1"/>
          <p:nvPr/>
        </p:nvSpPr>
        <p:spPr>
          <a:xfrm>
            <a:off x="599519" y="4077463"/>
            <a:ext cx="1071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ysClr val="windowText" lastClr="000000"/>
                </a:solidFill>
                <a:latin typeface="Grandview Display"/>
              </a:rPr>
              <a:t>Concept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</a:rPr>
              <a:t>activations</a:t>
            </a:r>
          </a:p>
        </p:txBody>
      </p:sp>
      <p:pic>
        <p:nvPicPr>
          <p:cNvPr id="111" name="Graphic 110" descr="Siren with solid fill">
            <a:extLst>
              <a:ext uri="{FF2B5EF4-FFF2-40B4-BE49-F238E27FC236}">
                <a16:creationId xmlns:a16="http://schemas.microsoft.com/office/drawing/2014/main" id="{A09701E8-6DC7-60AE-3DCE-939F4072FA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9796" y="4981000"/>
            <a:ext cx="425107" cy="425106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1F3B753-D86E-FDC1-748C-8F76B1A1BC66}"/>
              </a:ext>
            </a:extLst>
          </p:cNvPr>
          <p:cNvGrpSpPr/>
          <p:nvPr/>
        </p:nvGrpSpPr>
        <p:grpSpPr>
          <a:xfrm>
            <a:off x="3195642" y="4606980"/>
            <a:ext cx="413415" cy="413415"/>
            <a:chOff x="4697224" y="5270961"/>
            <a:chExt cx="914400" cy="914400"/>
          </a:xfrm>
        </p:grpSpPr>
        <p:pic>
          <p:nvPicPr>
            <p:cNvPr id="113" name="Graphic 112" descr="Traffic light outline">
              <a:extLst>
                <a:ext uri="{FF2B5EF4-FFF2-40B4-BE49-F238E27FC236}">
                  <a16:creationId xmlns:a16="http://schemas.microsoft.com/office/drawing/2014/main" id="{058B3338-53B3-7F0D-678D-A2EE63F4E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C1AC889E-909B-20FB-8685-AE94EA5CDF52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5C0FEE16-52C6-4932-6B35-3CE4F3CE6AAF}"/>
              </a:ext>
            </a:extLst>
          </p:cNvPr>
          <p:cNvGrpSpPr/>
          <p:nvPr/>
        </p:nvGrpSpPr>
        <p:grpSpPr>
          <a:xfrm>
            <a:off x="3102088" y="4649827"/>
            <a:ext cx="579559" cy="1650184"/>
            <a:chOff x="2967450" y="4800877"/>
            <a:chExt cx="753485" cy="1929122"/>
          </a:xfrm>
        </p:grpSpPr>
        <p:sp>
          <p:nvSpPr>
            <p:cNvPr id="116" name="Left Bracket 115">
              <a:extLst>
                <a:ext uri="{FF2B5EF4-FFF2-40B4-BE49-F238E27FC236}">
                  <a16:creationId xmlns:a16="http://schemas.microsoft.com/office/drawing/2014/main" id="{A118D417-3B3E-C4AF-7773-6F4DD96F9190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117" name="Left Bracket 116">
              <a:extLst>
                <a:ext uri="{FF2B5EF4-FFF2-40B4-BE49-F238E27FC236}">
                  <a16:creationId xmlns:a16="http://schemas.microsoft.com/office/drawing/2014/main" id="{B172601E-16FC-2740-1ABD-5281F559D2F9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pic>
        <p:nvPicPr>
          <p:cNvPr id="118" name="Graphic 117" descr="Crash with solid fill">
            <a:extLst>
              <a:ext uri="{FF2B5EF4-FFF2-40B4-BE49-F238E27FC236}">
                <a16:creationId xmlns:a16="http://schemas.microsoft.com/office/drawing/2014/main" id="{824FF2CB-49E6-946A-A5B1-06EEB6DC52B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185363" y="5366754"/>
            <a:ext cx="425107" cy="425107"/>
          </a:xfrm>
          <a:prstGeom prst="rect">
            <a:avLst/>
          </a:prstGeom>
        </p:spPr>
      </p:pic>
      <p:pic>
        <p:nvPicPr>
          <p:cNvPr id="119" name="Graphic 118" descr="Cowboy male with solid fill">
            <a:extLst>
              <a:ext uri="{FF2B5EF4-FFF2-40B4-BE49-F238E27FC236}">
                <a16:creationId xmlns:a16="http://schemas.microsoft.com/office/drawing/2014/main" id="{F448AAE1-3BD1-CBD6-BEA3-56BDE4A15D0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177811" y="5834709"/>
            <a:ext cx="423123" cy="423122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F51EF9ED-0762-F58D-E0BC-D31846D73882}"/>
              </a:ext>
            </a:extLst>
          </p:cNvPr>
          <p:cNvSpPr txBox="1"/>
          <p:nvPr/>
        </p:nvSpPr>
        <p:spPr>
          <a:xfrm>
            <a:off x="2853809" y="3866244"/>
            <a:ext cx="10711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ysClr val="windowText" lastClr="000000"/>
                </a:solidFill>
                <a:latin typeface="Grandview Display"/>
              </a:rPr>
              <a:t>Filtered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ysClr val="windowText" lastClr="000000"/>
                </a:solidFill>
                <a:latin typeface="Grandview Display"/>
              </a:rPr>
              <a:t>concept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</a:rPr>
              <a:t>activations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F1726B8F-B5E7-93CE-60BD-0287BEECD87E}"/>
                  </a:ext>
                </a:extLst>
              </p:cNvPr>
              <p:cNvSpPr txBox="1"/>
              <p:nvPr/>
            </p:nvSpPr>
            <p:spPr>
              <a:xfrm>
                <a:off x="1816942" y="3562153"/>
                <a:ext cx="111812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min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F1726B8F-B5E7-93CE-60BD-0287BEECD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942" y="3562153"/>
                <a:ext cx="1118127" cy="307777"/>
              </a:xfrm>
              <a:prstGeom prst="rect">
                <a:avLst/>
              </a:prstGeom>
              <a:blipFill>
                <a:blip r:embed="rId22"/>
                <a:stretch>
                  <a:fillRect l="-4545" t="-8000" r="-7955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1">
            <a:extLst>
              <a:ext uri="{FF2B5EF4-FFF2-40B4-BE49-F238E27FC236}">
                <a16:creationId xmlns:a16="http://schemas.microsoft.com/office/drawing/2014/main" id="{751E2286-18D0-0E68-EE4B-B9DA4A4DA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Logic-explained networks (lens)</a:t>
            </a:r>
            <a:endParaRPr lang="en-GB" noProof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7FB57F-1D9A-C3FD-3CBB-BACDA548AECD}"/>
              </a:ext>
            </a:extLst>
          </p:cNvPr>
          <p:cNvSpPr txBox="1"/>
          <p:nvPr/>
        </p:nvSpPr>
        <p:spPr>
          <a:xfrm>
            <a:off x="604188" y="2490154"/>
            <a:ext cx="11587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Step 3</a:t>
            </a:r>
            <a:r>
              <a:rPr lang="en-GB" sz="2400" dirty="0"/>
              <a:t>: Solve task with the selected concepts. Why? Concept set should be 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relevant</a:t>
            </a:r>
            <a:r>
              <a:rPr lang="en-GB" sz="2400" dirty="0"/>
              <a:t>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6CE83A-843F-4E85-6FB2-943E3DBDD86A}"/>
              </a:ext>
            </a:extLst>
          </p:cNvPr>
          <p:cNvSpPr txBox="1"/>
          <p:nvPr/>
        </p:nvSpPr>
        <p:spPr>
          <a:xfrm>
            <a:off x="604189" y="1775510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A39F54-7CAE-5E5F-6E76-61FED733FF44}"/>
              </a:ext>
            </a:extLst>
          </p:cNvPr>
          <p:cNvCxnSpPr>
            <a:cxnSpLocks/>
          </p:cNvCxnSpPr>
          <p:nvPr/>
        </p:nvCxnSpPr>
        <p:spPr>
          <a:xfrm>
            <a:off x="4969946" y="222787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0CC8002-8219-B44E-ECFF-625E87B52816}"/>
              </a:ext>
            </a:extLst>
          </p:cNvPr>
          <p:cNvSpPr txBox="1"/>
          <p:nvPr/>
        </p:nvSpPr>
        <p:spPr>
          <a:xfrm>
            <a:off x="604189" y="6455039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Barbiero  et al. "Entropy-based logic explanations of neural networks." 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AAAI (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2022).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759B1D-83DB-69A7-DAD4-99856ED59174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10679723" y="5840938"/>
            <a:ext cx="837754" cy="83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1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9" grpId="0"/>
      <p:bldP spid="120" grpId="0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5467C-D0C3-5764-0AB2-A92C4E504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A0CCFA-541E-B182-BEEA-D6D51B12D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224</a:t>
            </a:fld>
            <a:endParaRPr lang="en-US"/>
          </a:p>
        </p:txBody>
      </p:sp>
      <p:pic>
        <p:nvPicPr>
          <p:cNvPr id="80" name="Picture 79" descr="Timeline&#10;&#10;Description automatically generated with low confidence">
            <a:extLst>
              <a:ext uri="{FF2B5EF4-FFF2-40B4-BE49-F238E27FC236}">
                <a16:creationId xmlns:a16="http://schemas.microsoft.com/office/drawing/2014/main" id="{D7CB3C92-1049-C2BD-C684-9E03207707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4" t="30012" r="61194" b="25535"/>
          <a:stretch/>
        </p:blipFill>
        <p:spPr>
          <a:xfrm>
            <a:off x="4482016" y="5053725"/>
            <a:ext cx="938311" cy="891396"/>
          </a:xfrm>
          <a:prstGeom prst="rect">
            <a:avLst/>
          </a:prstGeom>
        </p:spPr>
      </p:pic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34899003-E528-BF2C-878E-B4B97133BEF7}"/>
              </a:ext>
            </a:extLst>
          </p:cNvPr>
          <p:cNvCxnSpPr>
            <a:endCxn id="80" idx="1"/>
          </p:cNvCxnSpPr>
          <p:nvPr/>
        </p:nvCxnSpPr>
        <p:spPr>
          <a:xfrm>
            <a:off x="3809560" y="5497035"/>
            <a:ext cx="672456" cy="2388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386F4552-F9C1-3EDB-AF58-2706E4E5CE55}"/>
              </a:ext>
            </a:extLst>
          </p:cNvPr>
          <p:cNvCxnSpPr>
            <a:cxnSpLocks/>
            <a:stCxn id="80" idx="3"/>
          </p:cNvCxnSpPr>
          <p:nvPr/>
        </p:nvCxnSpPr>
        <p:spPr>
          <a:xfrm flipV="1">
            <a:off x="5420326" y="5497035"/>
            <a:ext cx="614417" cy="2388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15E0810-2BAF-5DF0-186E-51E71EF48D08}"/>
              </a:ext>
            </a:extLst>
          </p:cNvPr>
          <p:cNvGrpSpPr/>
          <p:nvPr/>
        </p:nvGrpSpPr>
        <p:grpSpPr>
          <a:xfrm>
            <a:off x="6088554" y="5297344"/>
            <a:ext cx="602504" cy="469021"/>
            <a:chOff x="5322067" y="4188044"/>
            <a:chExt cx="1174635" cy="914400"/>
          </a:xfrm>
        </p:grpSpPr>
        <p:pic>
          <p:nvPicPr>
            <p:cNvPr id="93" name="Graphic 92" descr="Car with solid fill">
              <a:extLst>
                <a:ext uri="{FF2B5EF4-FFF2-40B4-BE49-F238E27FC236}">
                  <a16:creationId xmlns:a16="http://schemas.microsoft.com/office/drawing/2014/main" id="{A7F03165-EB4E-0B99-9A42-5DEC0EE69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94" name="Arc 93">
              <a:extLst>
                <a:ext uri="{FF2B5EF4-FFF2-40B4-BE49-F238E27FC236}">
                  <a16:creationId xmlns:a16="http://schemas.microsoft.com/office/drawing/2014/main" id="{77EE6ECA-477F-9B55-15AA-82A745A3DD55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Arc 94">
              <a:extLst>
                <a:ext uri="{FF2B5EF4-FFF2-40B4-BE49-F238E27FC236}">
                  <a16:creationId xmlns:a16="http://schemas.microsoft.com/office/drawing/2014/main" id="{C986F833-540F-27D1-A463-1BC6EC98E00F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Arc 95">
              <a:extLst>
                <a:ext uri="{FF2B5EF4-FFF2-40B4-BE49-F238E27FC236}">
                  <a16:creationId xmlns:a16="http://schemas.microsoft.com/office/drawing/2014/main" id="{28B5188D-2762-1CF9-F5B9-151BE809EFDF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7" name="Graphic 96" descr="Chevron arrows outline">
              <a:extLst>
                <a:ext uri="{FF2B5EF4-FFF2-40B4-BE49-F238E27FC236}">
                  <a16:creationId xmlns:a16="http://schemas.microsoft.com/office/drawing/2014/main" id="{CA51F6C3-8EC6-26F7-7178-0D2FF245E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pic>
        <p:nvPicPr>
          <p:cNvPr id="84" name="Graphic 83" descr="Siren with solid fill">
            <a:extLst>
              <a:ext uri="{FF2B5EF4-FFF2-40B4-BE49-F238E27FC236}">
                <a16:creationId xmlns:a16="http://schemas.microsoft.com/office/drawing/2014/main" id="{717E3300-5FFE-94C4-A2E6-1EA982098D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6963" y="4984464"/>
            <a:ext cx="425107" cy="425106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65F67C92-8F52-F3B5-1569-956EAC166351}"/>
              </a:ext>
            </a:extLst>
          </p:cNvPr>
          <p:cNvGrpSpPr/>
          <p:nvPr/>
        </p:nvGrpSpPr>
        <p:grpSpPr>
          <a:xfrm>
            <a:off x="932809" y="4610444"/>
            <a:ext cx="413415" cy="413415"/>
            <a:chOff x="4697224" y="5270961"/>
            <a:chExt cx="914400" cy="914400"/>
          </a:xfrm>
        </p:grpSpPr>
        <p:pic>
          <p:nvPicPr>
            <p:cNvPr id="91" name="Graphic 90" descr="Traffic light outline">
              <a:extLst>
                <a:ext uri="{FF2B5EF4-FFF2-40B4-BE49-F238E27FC236}">
                  <a16:creationId xmlns:a16="http://schemas.microsoft.com/office/drawing/2014/main" id="{37B9A4CF-E65D-11C5-57D6-99A6C16AF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ADB5EA0-5FA7-4CA3-BA8F-A4C23979AF53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53ACB52-07B2-5168-1D9C-BC968D1DBAF7}"/>
              </a:ext>
            </a:extLst>
          </p:cNvPr>
          <p:cNvGrpSpPr/>
          <p:nvPr/>
        </p:nvGrpSpPr>
        <p:grpSpPr>
          <a:xfrm>
            <a:off x="839255" y="4653291"/>
            <a:ext cx="579559" cy="1650184"/>
            <a:chOff x="2967450" y="4800877"/>
            <a:chExt cx="753485" cy="1929122"/>
          </a:xfrm>
        </p:grpSpPr>
        <p:sp>
          <p:nvSpPr>
            <p:cNvPr id="89" name="Left Bracket 88">
              <a:extLst>
                <a:ext uri="{FF2B5EF4-FFF2-40B4-BE49-F238E27FC236}">
                  <a16:creationId xmlns:a16="http://schemas.microsoft.com/office/drawing/2014/main" id="{F09E1030-1F83-DCDF-749E-43BF4367CA10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90" name="Left Bracket 89">
              <a:extLst>
                <a:ext uri="{FF2B5EF4-FFF2-40B4-BE49-F238E27FC236}">
                  <a16:creationId xmlns:a16="http://schemas.microsoft.com/office/drawing/2014/main" id="{20A12050-2E3E-9532-2EF1-868B1E4459D4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pic>
        <p:nvPicPr>
          <p:cNvPr id="87" name="Graphic 86" descr="Crash with solid fill">
            <a:extLst>
              <a:ext uri="{FF2B5EF4-FFF2-40B4-BE49-F238E27FC236}">
                <a16:creationId xmlns:a16="http://schemas.microsoft.com/office/drawing/2014/main" id="{59697389-5EAE-BBAB-EDA1-4B06871C80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2530" y="5370218"/>
            <a:ext cx="425107" cy="425107"/>
          </a:xfrm>
          <a:prstGeom prst="rect">
            <a:avLst/>
          </a:prstGeom>
        </p:spPr>
      </p:pic>
      <p:pic>
        <p:nvPicPr>
          <p:cNvPr id="88" name="Graphic 87" descr="Cowboy male with solid fill">
            <a:extLst>
              <a:ext uri="{FF2B5EF4-FFF2-40B4-BE49-F238E27FC236}">
                <a16:creationId xmlns:a16="http://schemas.microsoft.com/office/drawing/2014/main" id="{C6CACD18-F607-3363-AE92-D0C0511BEF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14978" y="5838173"/>
            <a:ext cx="423123" cy="423122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28DDF50C-FE5A-A4A1-A143-FDAC53F7D9FB}"/>
              </a:ext>
            </a:extLst>
          </p:cNvPr>
          <p:cNvGrpSpPr/>
          <p:nvPr/>
        </p:nvGrpSpPr>
        <p:grpSpPr>
          <a:xfrm>
            <a:off x="2052559" y="4655542"/>
            <a:ext cx="579559" cy="1650184"/>
            <a:chOff x="2967450" y="4800877"/>
            <a:chExt cx="753485" cy="1929122"/>
          </a:xfrm>
        </p:grpSpPr>
        <p:sp>
          <p:nvSpPr>
            <p:cNvPr id="99" name="Left Bracket 98">
              <a:extLst>
                <a:ext uri="{FF2B5EF4-FFF2-40B4-BE49-F238E27FC236}">
                  <a16:creationId xmlns:a16="http://schemas.microsoft.com/office/drawing/2014/main" id="{1B1172EA-E5FC-F023-D3EA-0D015751BAC0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100" name="Left Bracket 99">
              <a:extLst>
                <a:ext uri="{FF2B5EF4-FFF2-40B4-BE49-F238E27FC236}">
                  <a16:creationId xmlns:a16="http://schemas.microsoft.com/office/drawing/2014/main" id="{57E5226D-DBBA-F017-C1D1-4F01EC71356B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9ACE7DAA-BC36-D422-8260-DA2C2E88E368}"/>
              </a:ext>
            </a:extLst>
          </p:cNvPr>
          <p:cNvSpPr txBox="1"/>
          <p:nvPr/>
        </p:nvSpPr>
        <p:spPr>
          <a:xfrm>
            <a:off x="1864591" y="3865379"/>
            <a:ext cx="10262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</a:rPr>
              <a:t>Learnable</a:t>
            </a:r>
            <a:endParaRPr lang="en-US" sz="1400" b="1" dirty="0">
              <a:solidFill>
                <a:sysClr val="windowText" lastClr="000000"/>
              </a:solidFill>
              <a:latin typeface="Grandview Display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</a:rPr>
              <a:t>“attention”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</a:rPr>
              <a:t>weights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D33CBA3-ED64-783A-F46A-6AC0DAE6ED92}"/>
              </a:ext>
            </a:extLst>
          </p:cNvPr>
          <p:cNvSpPr txBox="1"/>
          <p:nvPr/>
        </p:nvSpPr>
        <p:spPr>
          <a:xfrm>
            <a:off x="2287596" y="4678651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1B16F62-9208-0E92-A261-DE2249EB3C9B}"/>
              </a:ext>
            </a:extLst>
          </p:cNvPr>
          <p:cNvSpPr txBox="1"/>
          <p:nvPr/>
        </p:nvSpPr>
        <p:spPr>
          <a:xfrm>
            <a:off x="2199431" y="5043469"/>
            <a:ext cx="31418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0.9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760B173-BB70-436A-C694-7274575E3126}"/>
              </a:ext>
            </a:extLst>
          </p:cNvPr>
          <p:cNvSpPr txBox="1"/>
          <p:nvPr/>
        </p:nvSpPr>
        <p:spPr>
          <a:xfrm>
            <a:off x="2199431" y="5449632"/>
            <a:ext cx="29976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0.1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64C8DE8-85BD-A761-2A33-AA190C0C419A}"/>
              </a:ext>
            </a:extLst>
          </p:cNvPr>
          <p:cNvSpPr txBox="1"/>
          <p:nvPr/>
        </p:nvSpPr>
        <p:spPr>
          <a:xfrm>
            <a:off x="2203690" y="5835175"/>
            <a:ext cx="29976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0.2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212DE4B9-CD01-6E49-8817-73294EE16D63}"/>
                  </a:ext>
                </a:extLst>
              </p:cNvPr>
              <p:cNvSpPr txBox="1"/>
              <p:nvPr/>
            </p:nvSpPr>
            <p:spPr>
              <a:xfrm>
                <a:off x="1509427" y="5269638"/>
                <a:ext cx="45364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⊙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212DE4B9-CD01-6E49-8817-73294EE16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427" y="5269638"/>
                <a:ext cx="453649" cy="430887"/>
              </a:xfrm>
              <a:prstGeom prst="rect">
                <a:avLst/>
              </a:prstGeom>
              <a:blipFill>
                <a:blip r:embed="rId16"/>
                <a:stretch>
                  <a:fillRect l="-25000" r="-22222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26A94DE1-C897-4D26-4FFE-0825CE4AFE23}"/>
                  </a:ext>
                </a:extLst>
              </p:cNvPr>
              <p:cNvSpPr txBox="1"/>
              <p:nvPr/>
            </p:nvSpPr>
            <p:spPr>
              <a:xfrm>
                <a:off x="2685929" y="5263646"/>
                <a:ext cx="36388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26A94DE1-C897-4D26-4FFE-0825CE4AF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929" y="5263646"/>
                <a:ext cx="363881" cy="430887"/>
              </a:xfrm>
              <a:prstGeom prst="rect">
                <a:avLst/>
              </a:prstGeom>
              <a:blipFill>
                <a:blip r:embed="rId17"/>
                <a:stretch>
                  <a:fillRect l="-6667" r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" name="TextBox 108">
            <a:extLst>
              <a:ext uri="{FF2B5EF4-FFF2-40B4-BE49-F238E27FC236}">
                <a16:creationId xmlns:a16="http://schemas.microsoft.com/office/drawing/2014/main" id="{6A5C400F-092E-A37F-64DC-7CACBF1E105B}"/>
              </a:ext>
            </a:extLst>
          </p:cNvPr>
          <p:cNvSpPr txBox="1"/>
          <p:nvPr/>
        </p:nvSpPr>
        <p:spPr>
          <a:xfrm>
            <a:off x="599519" y="4077463"/>
            <a:ext cx="1071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ysClr val="windowText" lastClr="000000"/>
                </a:solidFill>
                <a:latin typeface="Grandview Display"/>
              </a:rPr>
              <a:t>Concept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</a:rPr>
              <a:t>activations</a:t>
            </a:r>
          </a:p>
        </p:txBody>
      </p:sp>
      <p:pic>
        <p:nvPicPr>
          <p:cNvPr id="111" name="Graphic 110" descr="Siren with solid fill">
            <a:extLst>
              <a:ext uri="{FF2B5EF4-FFF2-40B4-BE49-F238E27FC236}">
                <a16:creationId xmlns:a16="http://schemas.microsoft.com/office/drawing/2014/main" id="{B5FCC621-01B5-3D94-2347-D084F35FA8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9796" y="4981000"/>
            <a:ext cx="425107" cy="425106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B8D959B0-FF2F-E497-D9D0-B08AF96EDDD3}"/>
              </a:ext>
            </a:extLst>
          </p:cNvPr>
          <p:cNvGrpSpPr/>
          <p:nvPr/>
        </p:nvGrpSpPr>
        <p:grpSpPr>
          <a:xfrm>
            <a:off x="3195642" y="4606980"/>
            <a:ext cx="413415" cy="413415"/>
            <a:chOff x="4697224" y="5270961"/>
            <a:chExt cx="914400" cy="914400"/>
          </a:xfrm>
        </p:grpSpPr>
        <p:pic>
          <p:nvPicPr>
            <p:cNvPr id="113" name="Graphic 112" descr="Traffic light outline">
              <a:extLst>
                <a:ext uri="{FF2B5EF4-FFF2-40B4-BE49-F238E27FC236}">
                  <a16:creationId xmlns:a16="http://schemas.microsoft.com/office/drawing/2014/main" id="{503C6425-AE44-70C9-D9E9-08E996A91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F3B9ECF5-5902-2794-E4BC-EAE77CE4FEC9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60D34D13-4C45-913F-7515-588AD9AE4726}"/>
              </a:ext>
            </a:extLst>
          </p:cNvPr>
          <p:cNvGrpSpPr/>
          <p:nvPr/>
        </p:nvGrpSpPr>
        <p:grpSpPr>
          <a:xfrm>
            <a:off x="3102088" y="4649827"/>
            <a:ext cx="579559" cy="1650184"/>
            <a:chOff x="2967450" y="4800877"/>
            <a:chExt cx="753485" cy="1929122"/>
          </a:xfrm>
        </p:grpSpPr>
        <p:sp>
          <p:nvSpPr>
            <p:cNvPr id="116" name="Left Bracket 115">
              <a:extLst>
                <a:ext uri="{FF2B5EF4-FFF2-40B4-BE49-F238E27FC236}">
                  <a16:creationId xmlns:a16="http://schemas.microsoft.com/office/drawing/2014/main" id="{A8CD1774-388D-6CC9-52CC-A8461920E75F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117" name="Left Bracket 116">
              <a:extLst>
                <a:ext uri="{FF2B5EF4-FFF2-40B4-BE49-F238E27FC236}">
                  <a16:creationId xmlns:a16="http://schemas.microsoft.com/office/drawing/2014/main" id="{A3660D1D-68E7-A0BE-E18C-71D193AC6CD8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pic>
        <p:nvPicPr>
          <p:cNvPr id="118" name="Graphic 117" descr="Crash with solid fill">
            <a:extLst>
              <a:ext uri="{FF2B5EF4-FFF2-40B4-BE49-F238E27FC236}">
                <a16:creationId xmlns:a16="http://schemas.microsoft.com/office/drawing/2014/main" id="{AA5AF0FB-FC49-3A27-6C2F-C980D100CA0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185363" y="5366754"/>
            <a:ext cx="425107" cy="425107"/>
          </a:xfrm>
          <a:prstGeom prst="rect">
            <a:avLst/>
          </a:prstGeom>
        </p:spPr>
      </p:pic>
      <p:pic>
        <p:nvPicPr>
          <p:cNvPr id="119" name="Graphic 118" descr="Cowboy male with solid fill">
            <a:extLst>
              <a:ext uri="{FF2B5EF4-FFF2-40B4-BE49-F238E27FC236}">
                <a16:creationId xmlns:a16="http://schemas.microsoft.com/office/drawing/2014/main" id="{975E6426-EB6C-EF6D-5A69-8943597B216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177811" y="5834709"/>
            <a:ext cx="423123" cy="423122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161DDA47-1244-5B51-8C80-64C64924A68A}"/>
              </a:ext>
            </a:extLst>
          </p:cNvPr>
          <p:cNvSpPr txBox="1"/>
          <p:nvPr/>
        </p:nvSpPr>
        <p:spPr>
          <a:xfrm>
            <a:off x="2853809" y="3866244"/>
            <a:ext cx="10711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ysClr val="windowText" lastClr="000000"/>
                </a:solidFill>
                <a:latin typeface="Grandview Display"/>
              </a:rPr>
              <a:t>Filtered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ysClr val="windowText" lastClr="000000"/>
                </a:solidFill>
                <a:latin typeface="Grandview Display"/>
              </a:rPr>
              <a:t>concept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</a:rPr>
              <a:t>activations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10F007A9-26FE-45D9-17B7-AE9E3C28F258}"/>
                  </a:ext>
                </a:extLst>
              </p:cNvPr>
              <p:cNvSpPr txBox="1"/>
              <p:nvPr/>
            </p:nvSpPr>
            <p:spPr>
              <a:xfrm>
                <a:off x="6853706" y="5148311"/>
                <a:ext cx="520976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≡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10F007A9-26FE-45D9-17B7-AE9E3C28F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706" y="5148311"/>
                <a:ext cx="520976" cy="615553"/>
              </a:xfrm>
              <a:prstGeom prst="rect">
                <a:avLst/>
              </a:prstGeom>
              <a:blipFill>
                <a:blip r:embed="rId22"/>
                <a:stretch>
                  <a:fillRect l="-11905" r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" name="Left Brace 121">
            <a:extLst>
              <a:ext uri="{FF2B5EF4-FFF2-40B4-BE49-F238E27FC236}">
                <a16:creationId xmlns:a16="http://schemas.microsoft.com/office/drawing/2014/main" id="{8363EFB7-568D-4171-6019-FB1678A165DE}"/>
              </a:ext>
            </a:extLst>
          </p:cNvPr>
          <p:cNvSpPr/>
          <p:nvPr/>
        </p:nvSpPr>
        <p:spPr>
          <a:xfrm rot="5400000">
            <a:off x="8597977" y="3925885"/>
            <a:ext cx="233289" cy="2383554"/>
          </a:xfrm>
          <a:prstGeom prst="leftBrac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96EE4FCB-2A4F-EBF2-A543-2B8166BF1CB4}"/>
              </a:ext>
            </a:extLst>
          </p:cNvPr>
          <p:cNvSpPr txBox="1"/>
          <p:nvPr/>
        </p:nvSpPr>
        <p:spPr>
          <a:xfrm>
            <a:off x="7769287" y="4448682"/>
            <a:ext cx="1896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Transparent</a:t>
            </a:r>
          </a:p>
          <a:p>
            <a:pPr algn="ctr"/>
            <a:r>
              <a:rPr lang="en-US" sz="1600" dirty="0">
                <a:solidFill>
                  <a:srgbClr val="0070C0"/>
                </a:solidFill>
              </a:rPr>
              <a:t>symbolic sentence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3502CAF3-3D8A-56FE-5F42-10067A16B1A8}"/>
              </a:ext>
            </a:extLst>
          </p:cNvPr>
          <p:cNvGrpSpPr/>
          <p:nvPr/>
        </p:nvGrpSpPr>
        <p:grpSpPr>
          <a:xfrm>
            <a:off x="7514518" y="5208686"/>
            <a:ext cx="2463241" cy="562477"/>
            <a:chOff x="5867971" y="5323600"/>
            <a:chExt cx="3516198" cy="802918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9245F397-D8AF-CB6B-FDBD-7E6D77A2200A}"/>
                </a:ext>
              </a:extLst>
            </p:cNvPr>
            <p:cNvGrpSpPr/>
            <p:nvPr/>
          </p:nvGrpSpPr>
          <p:grpSpPr>
            <a:xfrm>
              <a:off x="7644436" y="5396571"/>
              <a:ext cx="650226" cy="650226"/>
              <a:chOff x="4697224" y="5270961"/>
              <a:chExt cx="914400" cy="914400"/>
            </a:xfrm>
          </p:grpSpPr>
          <p:pic>
            <p:nvPicPr>
              <p:cNvPr id="134" name="Graphic 133" descr="Traffic light outline">
                <a:extLst>
                  <a:ext uri="{FF2B5EF4-FFF2-40B4-BE49-F238E27FC236}">
                    <a16:creationId xmlns:a16="http://schemas.microsoft.com/office/drawing/2014/main" id="{E7000392-972F-F96F-5799-84E44303B1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697224" y="5270961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0C4BBEE3-5E01-E87B-6C05-EB23E95D1753}"/>
                  </a:ext>
                </a:extLst>
              </p:cNvPr>
              <p:cNvSpPr/>
              <p:nvPr/>
            </p:nvSpPr>
            <p:spPr>
              <a:xfrm>
                <a:off x="5076947" y="5857240"/>
                <a:ext cx="155446" cy="155446"/>
              </a:xfrm>
              <a:prstGeom prst="ellips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pic>
          <p:nvPicPr>
            <p:cNvPr id="126" name="Graphic 125" descr="Siren with solid fill">
              <a:extLst>
                <a:ext uri="{FF2B5EF4-FFF2-40B4-BE49-F238E27FC236}">
                  <a16:creationId xmlns:a16="http://schemas.microsoft.com/office/drawing/2014/main" id="{DCE95358-7085-E8EC-FF0F-C0A669A08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15555" y="5323600"/>
              <a:ext cx="668614" cy="668614"/>
            </a:xfrm>
            <a:prstGeom prst="rect">
              <a:avLst/>
            </a:prstGeom>
          </p:spPr>
        </p:pic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DE4BFDCA-27A9-ECD7-F187-B4DAE739F041}"/>
                </a:ext>
              </a:extLst>
            </p:cNvPr>
            <p:cNvGrpSpPr/>
            <p:nvPr/>
          </p:nvGrpSpPr>
          <p:grpSpPr>
            <a:xfrm>
              <a:off x="5867971" y="5388834"/>
              <a:ext cx="947627" cy="737684"/>
              <a:chOff x="5322067" y="4188044"/>
              <a:chExt cx="1174635" cy="914400"/>
            </a:xfrm>
          </p:grpSpPr>
          <p:pic>
            <p:nvPicPr>
              <p:cNvPr id="129" name="Graphic 128" descr="Car with solid fill">
                <a:extLst>
                  <a:ext uri="{FF2B5EF4-FFF2-40B4-BE49-F238E27FC236}">
                    <a16:creationId xmlns:a16="http://schemas.microsoft.com/office/drawing/2014/main" id="{90EEA822-1A02-6B7F-65E0-21455D8FF5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900000">
                <a:off x="5507784" y="4188044"/>
                <a:ext cx="914401" cy="914400"/>
              </a:xfrm>
              <a:prstGeom prst="rect">
                <a:avLst/>
              </a:prstGeom>
            </p:spPr>
          </p:pic>
          <p:sp>
            <p:nvSpPr>
              <p:cNvPr id="130" name="Arc 129">
                <a:extLst>
                  <a:ext uri="{FF2B5EF4-FFF2-40B4-BE49-F238E27FC236}">
                    <a16:creationId xmlns:a16="http://schemas.microsoft.com/office/drawing/2014/main" id="{3F247D31-BD79-0406-05A6-483D0C108A5C}"/>
                  </a:ext>
                </a:extLst>
              </p:cNvPr>
              <p:cNvSpPr/>
              <p:nvPr/>
            </p:nvSpPr>
            <p:spPr>
              <a:xfrm rot="1751108">
                <a:off x="6156324" y="4629150"/>
                <a:ext cx="250825" cy="250825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BA6972E0-5A5E-80EA-CC38-B31221CF7682}"/>
                  </a:ext>
                </a:extLst>
              </p:cNvPr>
              <p:cNvSpPr/>
              <p:nvPr/>
            </p:nvSpPr>
            <p:spPr>
              <a:xfrm rot="1751108">
                <a:off x="6110606" y="4583433"/>
                <a:ext cx="342259" cy="342259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32" name="Arc 131">
                <a:extLst>
                  <a:ext uri="{FF2B5EF4-FFF2-40B4-BE49-F238E27FC236}">
                    <a16:creationId xmlns:a16="http://schemas.microsoft.com/office/drawing/2014/main" id="{A57E66D3-6402-E061-BB26-4678C19FFA2D}"/>
                  </a:ext>
                </a:extLst>
              </p:cNvPr>
              <p:cNvSpPr/>
              <p:nvPr/>
            </p:nvSpPr>
            <p:spPr>
              <a:xfrm rot="1751108">
                <a:off x="6085818" y="4547553"/>
                <a:ext cx="410884" cy="410884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pic>
            <p:nvPicPr>
              <p:cNvPr id="133" name="Graphic 132" descr="Chevron arrows outline">
                <a:extLst>
                  <a:ext uri="{FF2B5EF4-FFF2-40B4-BE49-F238E27FC236}">
                    <a16:creationId xmlns:a16="http://schemas.microsoft.com/office/drawing/2014/main" id="{0C3755EB-1430-5A4F-3D70-067E93B94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322067" y="4327699"/>
                <a:ext cx="244089" cy="425296"/>
              </a:xfrm>
              <a:prstGeom prst="rect">
                <a:avLst/>
              </a:prstGeom>
            </p:spPr>
          </p:pic>
        </p:grp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6EAFC568-4E46-ADB3-0073-E6F89A49D0B3}"/>
                </a:ext>
              </a:extLst>
            </p:cNvPr>
            <p:cNvSpPr txBox="1"/>
            <p:nvPr/>
          </p:nvSpPr>
          <p:spPr>
            <a:xfrm>
              <a:off x="6786729" y="5483802"/>
              <a:ext cx="2016393" cy="483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= NOT        OR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74AD95A8-8655-A50B-68A0-970F03658B54}"/>
                  </a:ext>
                </a:extLst>
              </p:cNvPr>
              <p:cNvSpPr txBox="1"/>
              <p:nvPr/>
            </p:nvSpPr>
            <p:spPr>
              <a:xfrm>
                <a:off x="1816942" y="3562153"/>
                <a:ext cx="111812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min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74AD95A8-8655-A50B-68A0-970F03658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942" y="3562153"/>
                <a:ext cx="1118127" cy="307777"/>
              </a:xfrm>
              <a:prstGeom prst="rect">
                <a:avLst/>
              </a:prstGeom>
              <a:blipFill>
                <a:blip r:embed="rId23"/>
                <a:stretch>
                  <a:fillRect l="-4545" t="-8000" r="-7955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1">
            <a:extLst>
              <a:ext uri="{FF2B5EF4-FFF2-40B4-BE49-F238E27FC236}">
                <a16:creationId xmlns:a16="http://schemas.microsoft.com/office/drawing/2014/main" id="{80E0A9C2-7966-767A-5F09-679BBE7FE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Logic-explained networks (lens)</a:t>
            </a:r>
            <a:endParaRPr lang="en-GB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83E18B-C386-534F-7D09-CEA01486C836}"/>
              </a:ext>
            </a:extLst>
          </p:cNvPr>
          <p:cNvSpPr txBox="1"/>
          <p:nvPr/>
        </p:nvSpPr>
        <p:spPr>
          <a:xfrm>
            <a:off x="604189" y="2490154"/>
            <a:ext cx="1011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Step 4</a:t>
            </a:r>
            <a:r>
              <a:rPr lang="en-GB" sz="2400" dirty="0"/>
              <a:t>: Derive 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explanation in DNF</a:t>
            </a:r>
            <a:r>
              <a:rPr lang="en-GB" sz="2400" dirty="0"/>
              <a:t> from the (empirical) truth table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B7F0DC-2BE0-2468-0761-669B2F9BA2E4}"/>
              </a:ext>
            </a:extLst>
          </p:cNvPr>
          <p:cNvSpPr txBox="1"/>
          <p:nvPr/>
        </p:nvSpPr>
        <p:spPr>
          <a:xfrm>
            <a:off x="604189" y="1775510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0307172-9346-241D-6F57-238030624AC5}"/>
              </a:ext>
            </a:extLst>
          </p:cNvPr>
          <p:cNvCxnSpPr>
            <a:cxnSpLocks/>
          </p:cNvCxnSpPr>
          <p:nvPr/>
        </p:nvCxnSpPr>
        <p:spPr>
          <a:xfrm>
            <a:off x="4969946" y="222787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D6C1F3B-A277-9648-FC1A-F963EDCB9F00}"/>
              </a:ext>
            </a:extLst>
          </p:cNvPr>
          <p:cNvSpPr txBox="1"/>
          <p:nvPr/>
        </p:nvSpPr>
        <p:spPr>
          <a:xfrm>
            <a:off x="604189" y="6455039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Barbiero  et al. "Entropy-based logic explanations of neural networks." 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AAAI (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2022).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63E4CD-8398-2517-00C9-BC255F30DE31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10679723" y="5840938"/>
            <a:ext cx="837754" cy="83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0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9" grpId="0"/>
      <p:bldP spid="120" grpId="0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0C75C-AB23-F3B4-EA8A-8D01DD8B8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F5453-C80E-A7C4-3366-C60EF62A3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225</a:t>
            </a:fld>
            <a:endParaRPr lang="en-US"/>
          </a:p>
        </p:txBody>
      </p:sp>
      <p:pic>
        <p:nvPicPr>
          <p:cNvPr id="80" name="Picture 79" descr="Timeline&#10;&#10;Description automatically generated with low confidence">
            <a:extLst>
              <a:ext uri="{FF2B5EF4-FFF2-40B4-BE49-F238E27FC236}">
                <a16:creationId xmlns:a16="http://schemas.microsoft.com/office/drawing/2014/main" id="{D4236ABB-ABEA-5477-9E9D-69484ED28E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4" t="30012" r="61194" b="25535"/>
          <a:stretch/>
        </p:blipFill>
        <p:spPr>
          <a:xfrm>
            <a:off x="4482016" y="5053725"/>
            <a:ext cx="938311" cy="891396"/>
          </a:xfrm>
          <a:prstGeom prst="rect">
            <a:avLst/>
          </a:prstGeom>
        </p:spPr>
      </p:pic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17BEA78D-D12D-F10F-3B66-513DE123FCC4}"/>
              </a:ext>
            </a:extLst>
          </p:cNvPr>
          <p:cNvCxnSpPr>
            <a:endCxn id="80" idx="1"/>
          </p:cNvCxnSpPr>
          <p:nvPr/>
        </p:nvCxnSpPr>
        <p:spPr>
          <a:xfrm>
            <a:off x="3809560" y="5497035"/>
            <a:ext cx="672456" cy="2388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A7FA015-0E5E-3DF6-11D6-49CA637DC318}"/>
              </a:ext>
            </a:extLst>
          </p:cNvPr>
          <p:cNvCxnSpPr>
            <a:cxnSpLocks/>
            <a:stCxn id="80" idx="3"/>
          </p:cNvCxnSpPr>
          <p:nvPr/>
        </p:nvCxnSpPr>
        <p:spPr>
          <a:xfrm flipV="1">
            <a:off x="5420326" y="5497035"/>
            <a:ext cx="614417" cy="2388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096DBBB-1C38-952F-CF86-079ED31BEB71}"/>
              </a:ext>
            </a:extLst>
          </p:cNvPr>
          <p:cNvGrpSpPr/>
          <p:nvPr/>
        </p:nvGrpSpPr>
        <p:grpSpPr>
          <a:xfrm>
            <a:off x="6088554" y="5297344"/>
            <a:ext cx="602504" cy="469021"/>
            <a:chOff x="5322067" y="4188044"/>
            <a:chExt cx="1174635" cy="914400"/>
          </a:xfrm>
        </p:grpSpPr>
        <p:pic>
          <p:nvPicPr>
            <p:cNvPr id="93" name="Graphic 92" descr="Car with solid fill">
              <a:extLst>
                <a:ext uri="{FF2B5EF4-FFF2-40B4-BE49-F238E27FC236}">
                  <a16:creationId xmlns:a16="http://schemas.microsoft.com/office/drawing/2014/main" id="{AD793673-7BBF-0824-74E8-F259D3E9B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94" name="Arc 93">
              <a:extLst>
                <a:ext uri="{FF2B5EF4-FFF2-40B4-BE49-F238E27FC236}">
                  <a16:creationId xmlns:a16="http://schemas.microsoft.com/office/drawing/2014/main" id="{28EBD11B-6703-4E9E-BE76-A658AD81AE21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Arc 94">
              <a:extLst>
                <a:ext uri="{FF2B5EF4-FFF2-40B4-BE49-F238E27FC236}">
                  <a16:creationId xmlns:a16="http://schemas.microsoft.com/office/drawing/2014/main" id="{541FF2AF-9D3B-D896-1FF6-AC9EB6D6DA7A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Arc 95">
              <a:extLst>
                <a:ext uri="{FF2B5EF4-FFF2-40B4-BE49-F238E27FC236}">
                  <a16:creationId xmlns:a16="http://schemas.microsoft.com/office/drawing/2014/main" id="{B9EF3EB6-08EE-7F54-766C-61092968BA71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7" name="Graphic 96" descr="Chevron arrows outline">
              <a:extLst>
                <a:ext uri="{FF2B5EF4-FFF2-40B4-BE49-F238E27FC236}">
                  <a16:creationId xmlns:a16="http://schemas.microsoft.com/office/drawing/2014/main" id="{5B40EE88-30B1-B46A-5B25-7F8AD7042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pic>
        <p:nvPicPr>
          <p:cNvPr id="84" name="Graphic 83" descr="Siren with solid fill">
            <a:extLst>
              <a:ext uri="{FF2B5EF4-FFF2-40B4-BE49-F238E27FC236}">
                <a16:creationId xmlns:a16="http://schemas.microsoft.com/office/drawing/2014/main" id="{F01336F3-0F0C-608C-C7A0-CABC6E3A8F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6963" y="4984464"/>
            <a:ext cx="425107" cy="425106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14E2B96A-DB89-824A-E008-10DF2D958B20}"/>
              </a:ext>
            </a:extLst>
          </p:cNvPr>
          <p:cNvGrpSpPr/>
          <p:nvPr/>
        </p:nvGrpSpPr>
        <p:grpSpPr>
          <a:xfrm>
            <a:off x="932809" y="4610444"/>
            <a:ext cx="413415" cy="413415"/>
            <a:chOff x="4697224" y="5270961"/>
            <a:chExt cx="914400" cy="914400"/>
          </a:xfrm>
        </p:grpSpPr>
        <p:pic>
          <p:nvPicPr>
            <p:cNvPr id="91" name="Graphic 90" descr="Traffic light outline">
              <a:extLst>
                <a:ext uri="{FF2B5EF4-FFF2-40B4-BE49-F238E27FC236}">
                  <a16:creationId xmlns:a16="http://schemas.microsoft.com/office/drawing/2014/main" id="{78FD8096-9A94-AF22-667D-CC11CBE33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5F17C725-39DE-16A7-8646-3781030909A1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0D61E98-D942-9205-A2C2-80596A56A626}"/>
              </a:ext>
            </a:extLst>
          </p:cNvPr>
          <p:cNvGrpSpPr/>
          <p:nvPr/>
        </p:nvGrpSpPr>
        <p:grpSpPr>
          <a:xfrm>
            <a:off x="839255" y="4653291"/>
            <a:ext cx="579559" cy="1650184"/>
            <a:chOff x="2967450" y="4800877"/>
            <a:chExt cx="753485" cy="1929122"/>
          </a:xfrm>
        </p:grpSpPr>
        <p:sp>
          <p:nvSpPr>
            <p:cNvPr id="89" name="Left Bracket 88">
              <a:extLst>
                <a:ext uri="{FF2B5EF4-FFF2-40B4-BE49-F238E27FC236}">
                  <a16:creationId xmlns:a16="http://schemas.microsoft.com/office/drawing/2014/main" id="{68680ADD-8C50-966E-60E6-F3515E92B258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90" name="Left Bracket 89">
              <a:extLst>
                <a:ext uri="{FF2B5EF4-FFF2-40B4-BE49-F238E27FC236}">
                  <a16:creationId xmlns:a16="http://schemas.microsoft.com/office/drawing/2014/main" id="{8A58E6EE-0CCF-E33B-AB1F-E0B9056E3628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pic>
        <p:nvPicPr>
          <p:cNvPr id="87" name="Graphic 86" descr="Crash with solid fill">
            <a:extLst>
              <a:ext uri="{FF2B5EF4-FFF2-40B4-BE49-F238E27FC236}">
                <a16:creationId xmlns:a16="http://schemas.microsoft.com/office/drawing/2014/main" id="{6A4A246E-259C-C65B-623B-9B6849D4E7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2530" y="5370218"/>
            <a:ext cx="425107" cy="425107"/>
          </a:xfrm>
          <a:prstGeom prst="rect">
            <a:avLst/>
          </a:prstGeom>
        </p:spPr>
      </p:pic>
      <p:pic>
        <p:nvPicPr>
          <p:cNvPr id="88" name="Graphic 87" descr="Cowboy male with solid fill">
            <a:extLst>
              <a:ext uri="{FF2B5EF4-FFF2-40B4-BE49-F238E27FC236}">
                <a16:creationId xmlns:a16="http://schemas.microsoft.com/office/drawing/2014/main" id="{82FD7811-B55C-8267-93CA-4E25CE6595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14978" y="5838173"/>
            <a:ext cx="423123" cy="423122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8E1E6791-947F-8A9A-9118-522F14A4FC78}"/>
              </a:ext>
            </a:extLst>
          </p:cNvPr>
          <p:cNvGrpSpPr/>
          <p:nvPr/>
        </p:nvGrpSpPr>
        <p:grpSpPr>
          <a:xfrm>
            <a:off x="2052559" y="4655542"/>
            <a:ext cx="579559" cy="1650184"/>
            <a:chOff x="2967450" y="4800877"/>
            <a:chExt cx="753485" cy="1929122"/>
          </a:xfrm>
        </p:grpSpPr>
        <p:sp>
          <p:nvSpPr>
            <p:cNvPr id="99" name="Left Bracket 98">
              <a:extLst>
                <a:ext uri="{FF2B5EF4-FFF2-40B4-BE49-F238E27FC236}">
                  <a16:creationId xmlns:a16="http://schemas.microsoft.com/office/drawing/2014/main" id="{D6CF8722-1B92-2EAF-91C4-17DC96351069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100" name="Left Bracket 99">
              <a:extLst>
                <a:ext uri="{FF2B5EF4-FFF2-40B4-BE49-F238E27FC236}">
                  <a16:creationId xmlns:a16="http://schemas.microsoft.com/office/drawing/2014/main" id="{7036272B-980C-2900-4813-C8A4E4A71F07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A88FBAFF-A217-5700-5F11-6A8479F263B9}"/>
              </a:ext>
            </a:extLst>
          </p:cNvPr>
          <p:cNvSpPr txBox="1"/>
          <p:nvPr/>
        </p:nvSpPr>
        <p:spPr>
          <a:xfrm>
            <a:off x="1864591" y="3865379"/>
            <a:ext cx="10262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</a:rPr>
              <a:t>Learnable</a:t>
            </a:r>
            <a:endParaRPr lang="en-US" sz="1400" b="1" dirty="0">
              <a:solidFill>
                <a:sysClr val="windowText" lastClr="000000"/>
              </a:solidFill>
              <a:latin typeface="Grandview Display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</a:rPr>
              <a:t>“attention”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</a:rPr>
              <a:t>weights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CF4EF94-0E16-590F-114E-C0A9DBBA70A7}"/>
              </a:ext>
            </a:extLst>
          </p:cNvPr>
          <p:cNvSpPr txBox="1"/>
          <p:nvPr/>
        </p:nvSpPr>
        <p:spPr>
          <a:xfrm>
            <a:off x="2287596" y="4678651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54A0A82-BD7F-997C-013E-4188D2C9FBB8}"/>
              </a:ext>
            </a:extLst>
          </p:cNvPr>
          <p:cNvSpPr txBox="1"/>
          <p:nvPr/>
        </p:nvSpPr>
        <p:spPr>
          <a:xfrm>
            <a:off x="2199431" y="5043469"/>
            <a:ext cx="31418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0.9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FBBA2BC-74EB-6590-DA85-B9B76D558761}"/>
              </a:ext>
            </a:extLst>
          </p:cNvPr>
          <p:cNvSpPr txBox="1"/>
          <p:nvPr/>
        </p:nvSpPr>
        <p:spPr>
          <a:xfrm>
            <a:off x="2199431" y="5449632"/>
            <a:ext cx="29976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0.1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C56D81E-7705-2AB1-0276-3F30CB27F94F}"/>
              </a:ext>
            </a:extLst>
          </p:cNvPr>
          <p:cNvSpPr txBox="1"/>
          <p:nvPr/>
        </p:nvSpPr>
        <p:spPr>
          <a:xfrm>
            <a:off x="2203690" y="5835175"/>
            <a:ext cx="29976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0.2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FEA6D064-8D45-213F-A65B-30CDD4898D85}"/>
                  </a:ext>
                </a:extLst>
              </p:cNvPr>
              <p:cNvSpPr txBox="1"/>
              <p:nvPr/>
            </p:nvSpPr>
            <p:spPr>
              <a:xfrm>
                <a:off x="1509427" y="5269638"/>
                <a:ext cx="45364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⊙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FEA6D064-8D45-213F-A65B-30CDD4898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427" y="5269638"/>
                <a:ext cx="453649" cy="430887"/>
              </a:xfrm>
              <a:prstGeom prst="rect">
                <a:avLst/>
              </a:prstGeom>
              <a:blipFill>
                <a:blip r:embed="rId15"/>
                <a:stretch>
                  <a:fillRect l="-25000" r="-22222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D67FBDF-F27F-7A9E-25B0-EBFC6B2972B9}"/>
                  </a:ext>
                </a:extLst>
              </p:cNvPr>
              <p:cNvSpPr txBox="1"/>
              <p:nvPr/>
            </p:nvSpPr>
            <p:spPr>
              <a:xfrm>
                <a:off x="2685929" y="5263646"/>
                <a:ext cx="36388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D67FBDF-F27F-7A9E-25B0-EBFC6B297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929" y="5263646"/>
                <a:ext cx="363881" cy="430887"/>
              </a:xfrm>
              <a:prstGeom prst="rect">
                <a:avLst/>
              </a:prstGeom>
              <a:blipFill>
                <a:blip r:embed="rId16"/>
                <a:stretch>
                  <a:fillRect l="-6667" r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" name="TextBox 108">
            <a:extLst>
              <a:ext uri="{FF2B5EF4-FFF2-40B4-BE49-F238E27FC236}">
                <a16:creationId xmlns:a16="http://schemas.microsoft.com/office/drawing/2014/main" id="{8C71296A-B7CB-0824-F08E-855F3BD1B8A1}"/>
              </a:ext>
            </a:extLst>
          </p:cNvPr>
          <p:cNvSpPr txBox="1"/>
          <p:nvPr/>
        </p:nvSpPr>
        <p:spPr>
          <a:xfrm>
            <a:off x="599519" y="4077463"/>
            <a:ext cx="1071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ysClr val="windowText" lastClr="000000"/>
                </a:solidFill>
                <a:latin typeface="Grandview Display"/>
              </a:rPr>
              <a:t>Concept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</a:rPr>
              <a:t>activations</a:t>
            </a:r>
          </a:p>
        </p:txBody>
      </p:sp>
      <p:pic>
        <p:nvPicPr>
          <p:cNvPr id="111" name="Graphic 110" descr="Siren with solid fill">
            <a:extLst>
              <a:ext uri="{FF2B5EF4-FFF2-40B4-BE49-F238E27FC236}">
                <a16:creationId xmlns:a16="http://schemas.microsoft.com/office/drawing/2014/main" id="{739CC9A2-BFDB-8562-9B4A-4A8B6B022F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9796" y="4981000"/>
            <a:ext cx="425107" cy="425106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50F3398B-4000-3343-6A8E-C19159C08924}"/>
              </a:ext>
            </a:extLst>
          </p:cNvPr>
          <p:cNvGrpSpPr/>
          <p:nvPr/>
        </p:nvGrpSpPr>
        <p:grpSpPr>
          <a:xfrm>
            <a:off x="3195642" y="4606980"/>
            <a:ext cx="413415" cy="413415"/>
            <a:chOff x="4697224" y="5270961"/>
            <a:chExt cx="914400" cy="914400"/>
          </a:xfrm>
        </p:grpSpPr>
        <p:pic>
          <p:nvPicPr>
            <p:cNvPr id="113" name="Graphic 112" descr="Traffic light outline">
              <a:extLst>
                <a:ext uri="{FF2B5EF4-FFF2-40B4-BE49-F238E27FC236}">
                  <a16:creationId xmlns:a16="http://schemas.microsoft.com/office/drawing/2014/main" id="{44A489AC-F9B0-E614-48BE-D6A5A9D19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28D1484E-469D-936B-A88D-4FDC07B6A855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3587C3D0-A244-C81D-5763-86F772139DC8}"/>
              </a:ext>
            </a:extLst>
          </p:cNvPr>
          <p:cNvGrpSpPr/>
          <p:nvPr/>
        </p:nvGrpSpPr>
        <p:grpSpPr>
          <a:xfrm>
            <a:off x="3102088" y="4649827"/>
            <a:ext cx="579559" cy="1650184"/>
            <a:chOff x="2967450" y="4800877"/>
            <a:chExt cx="753485" cy="1929122"/>
          </a:xfrm>
        </p:grpSpPr>
        <p:sp>
          <p:nvSpPr>
            <p:cNvPr id="116" name="Left Bracket 115">
              <a:extLst>
                <a:ext uri="{FF2B5EF4-FFF2-40B4-BE49-F238E27FC236}">
                  <a16:creationId xmlns:a16="http://schemas.microsoft.com/office/drawing/2014/main" id="{3231A7F0-D240-647B-A95A-A8266A89D001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117" name="Left Bracket 116">
              <a:extLst>
                <a:ext uri="{FF2B5EF4-FFF2-40B4-BE49-F238E27FC236}">
                  <a16:creationId xmlns:a16="http://schemas.microsoft.com/office/drawing/2014/main" id="{9F95BA71-4DFA-1A90-DD13-1A1177B37047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pic>
        <p:nvPicPr>
          <p:cNvPr id="118" name="Graphic 117" descr="Crash with solid fill">
            <a:extLst>
              <a:ext uri="{FF2B5EF4-FFF2-40B4-BE49-F238E27FC236}">
                <a16:creationId xmlns:a16="http://schemas.microsoft.com/office/drawing/2014/main" id="{AB027243-EB64-862E-622E-8A792DD752C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185363" y="5366754"/>
            <a:ext cx="425107" cy="425107"/>
          </a:xfrm>
          <a:prstGeom prst="rect">
            <a:avLst/>
          </a:prstGeom>
        </p:spPr>
      </p:pic>
      <p:pic>
        <p:nvPicPr>
          <p:cNvPr id="119" name="Graphic 118" descr="Cowboy male with solid fill">
            <a:extLst>
              <a:ext uri="{FF2B5EF4-FFF2-40B4-BE49-F238E27FC236}">
                <a16:creationId xmlns:a16="http://schemas.microsoft.com/office/drawing/2014/main" id="{D3552FC0-D0A1-5610-6A9A-2D26B0B4CEC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177811" y="5834709"/>
            <a:ext cx="423123" cy="423122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98DE8C6E-6E43-08F0-AA27-080B3B82DF02}"/>
              </a:ext>
            </a:extLst>
          </p:cNvPr>
          <p:cNvSpPr txBox="1"/>
          <p:nvPr/>
        </p:nvSpPr>
        <p:spPr>
          <a:xfrm>
            <a:off x="2853809" y="3866244"/>
            <a:ext cx="10711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ysClr val="windowText" lastClr="000000"/>
                </a:solidFill>
                <a:latin typeface="Grandview Display"/>
              </a:rPr>
              <a:t>Filtered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ysClr val="windowText" lastClr="000000"/>
                </a:solidFill>
                <a:latin typeface="Grandview Display"/>
              </a:rPr>
              <a:t>concept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</a:rPr>
              <a:t>activations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5999C4A-CED4-C675-4372-A0953DA38DDF}"/>
                  </a:ext>
                </a:extLst>
              </p:cNvPr>
              <p:cNvSpPr txBox="1"/>
              <p:nvPr/>
            </p:nvSpPr>
            <p:spPr>
              <a:xfrm>
                <a:off x="6853706" y="5148311"/>
                <a:ext cx="520976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≡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5999C4A-CED4-C675-4372-A0953DA38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706" y="5148311"/>
                <a:ext cx="520976" cy="615553"/>
              </a:xfrm>
              <a:prstGeom prst="rect">
                <a:avLst/>
              </a:prstGeom>
              <a:blipFill>
                <a:blip r:embed="rId21"/>
                <a:stretch>
                  <a:fillRect l="-11905" r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" name="Left Brace 121">
            <a:extLst>
              <a:ext uri="{FF2B5EF4-FFF2-40B4-BE49-F238E27FC236}">
                <a16:creationId xmlns:a16="http://schemas.microsoft.com/office/drawing/2014/main" id="{151315B8-3DF3-6196-DAA4-27EBC7C7EAD4}"/>
              </a:ext>
            </a:extLst>
          </p:cNvPr>
          <p:cNvSpPr/>
          <p:nvPr/>
        </p:nvSpPr>
        <p:spPr>
          <a:xfrm rot="5400000">
            <a:off x="8597977" y="3925885"/>
            <a:ext cx="233289" cy="2383554"/>
          </a:xfrm>
          <a:prstGeom prst="leftBrac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294B420-6414-783B-2BB2-0DBE32DAA210}"/>
              </a:ext>
            </a:extLst>
          </p:cNvPr>
          <p:cNvSpPr txBox="1"/>
          <p:nvPr/>
        </p:nvSpPr>
        <p:spPr>
          <a:xfrm>
            <a:off x="7769287" y="4448682"/>
            <a:ext cx="1896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Transparent</a:t>
            </a:r>
          </a:p>
          <a:p>
            <a:pPr algn="ctr"/>
            <a:r>
              <a:rPr lang="en-US" sz="1600" dirty="0">
                <a:solidFill>
                  <a:srgbClr val="0070C0"/>
                </a:solidFill>
              </a:rPr>
              <a:t>symbolic sentence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CC5C2DC5-719C-BEA2-1DA6-FC90F04BA6C3}"/>
              </a:ext>
            </a:extLst>
          </p:cNvPr>
          <p:cNvGrpSpPr/>
          <p:nvPr/>
        </p:nvGrpSpPr>
        <p:grpSpPr>
          <a:xfrm>
            <a:off x="7514518" y="5208686"/>
            <a:ext cx="2463241" cy="562477"/>
            <a:chOff x="5867971" y="5323600"/>
            <a:chExt cx="3516198" cy="802918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84A0AA34-FAAE-40F1-7B8F-3A259BAE4B2C}"/>
                </a:ext>
              </a:extLst>
            </p:cNvPr>
            <p:cNvGrpSpPr/>
            <p:nvPr/>
          </p:nvGrpSpPr>
          <p:grpSpPr>
            <a:xfrm>
              <a:off x="7644436" y="5396571"/>
              <a:ext cx="650226" cy="650226"/>
              <a:chOff x="4697224" y="5270961"/>
              <a:chExt cx="914400" cy="914400"/>
            </a:xfrm>
          </p:grpSpPr>
          <p:pic>
            <p:nvPicPr>
              <p:cNvPr id="134" name="Graphic 133" descr="Traffic light outline">
                <a:extLst>
                  <a:ext uri="{FF2B5EF4-FFF2-40B4-BE49-F238E27FC236}">
                    <a16:creationId xmlns:a16="http://schemas.microsoft.com/office/drawing/2014/main" id="{3B999076-0258-0331-BB3B-204D1853E1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697224" y="5270961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F1D0F44F-331F-505F-B0C4-A2ECF92955C9}"/>
                  </a:ext>
                </a:extLst>
              </p:cNvPr>
              <p:cNvSpPr/>
              <p:nvPr/>
            </p:nvSpPr>
            <p:spPr>
              <a:xfrm>
                <a:off x="5076947" y="5857240"/>
                <a:ext cx="155446" cy="155446"/>
              </a:xfrm>
              <a:prstGeom prst="ellips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pic>
          <p:nvPicPr>
            <p:cNvPr id="126" name="Graphic 125" descr="Siren with solid fill">
              <a:extLst>
                <a:ext uri="{FF2B5EF4-FFF2-40B4-BE49-F238E27FC236}">
                  <a16:creationId xmlns:a16="http://schemas.microsoft.com/office/drawing/2014/main" id="{1129CCE4-FC4A-FE1E-4B27-C00F0354C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15555" y="5323600"/>
              <a:ext cx="668614" cy="668614"/>
            </a:xfrm>
            <a:prstGeom prst="rect">
              <a:avLst/>
            </a:prstGeom>
          </p:spPr>
        </p:pic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4FE253BE-A3F7-8509-275E-4D84A5DA50CD}"/>
                </a:ext>
              </a:extLst>
            </p:cNvPr>
            <p:cNvGrpSpPr/>
            <p:nvPr/>
          </p:nvGrpSpPr>
          <p:grpSpPr>
            <a:xfrm>
              <a:off x="5867971" y="5388834"/>
              <a:ext cx="947627" cy="737684"/>
              <a:chOff x="5322067" y="4188044"/>
              <a:chExt cx="1174635" cy="914400"/>
            </a:xfrm>
          </p:grpSpPr>
          <p:pic>
            <p:nvPicPr>
              <p:cNvPr id="129" name="Graphic 128" descr="Car with solid fill">
                <a:extLst>
                  <a:ext uri="{FF2B5EF4-FFF2-40B4-BE49-F238E27FC236}">
                    <a16:creationId xmlns:a16="http://schemas.microsoft.com/office/drawing/2014/main" id="{02A06AA8-F446-72BA-10AA-5F61639F9E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900000">
                <a:off x="5507784" y="4188044"/>
                <a:ext cx="914401" cy="914400"/>
              </a:xfrm>
              <a:prstGeom prst="rect">
                <a:avLst/>
              </a:prstGeom>
            </p:spPr>
          </p:pic>
          <p:sp>
            <p:nvSpPr>
              <p:cNvPr id="130" name="Arc 129">
                <a:extLst>
                  <a:ext uri="{FF2B5EF4-FFF2-40B4-BE49-F238E27FC236}">
                    <a16:creationId xmlns:a16="http://schemas.microsoft.com/office/drawing/2014/main" id="{20EB3241-2574-80AC-1F88-4E52AD55D573}"/>
                  </a:ext>
                </a:extLst>
              </p:cNvPr>
              <p:cNvSpPr/>
              <p:nvPr/>
            </p:nvSpPr>
            <p:spPr>
              <a:xfrm rot="1751108">
                <a:off x="6156324" y="4629150"/>
                <a:ext cx="250825" cy="250825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0D094A7E-AB96-0B90-2D11-340CAF97AD14}"/>
                  </a:ext>
                </a:extLst>
              </p:cNvPr>
              <p:cNvSpPr/>
              <p:nvPr/>
            </p:nvSpPr>
            <p:spPr>
              <a:xfrm rot="1751108">
                <a:off x="6110606" y="4583433"/>
                <a:ext cx="342259" cy="342259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32" name="Arc 131">
                <a:extLst>
                  <a:ext uri="{FF2B5EF4-FFF2-40B4-BE49-F238E27FC236}">
                    <a16:creationId xmlns:a16="http://schemas.microsoft.com/office/drawing/2014/main" id="{800FCC97-8B3D-6338-481C-E79723916EF1}"/>
                  </a:ext>
                </a:extLst>
              </p:cNvPr>
              <p:cNvSpPr/>
              <p:nvPr/>
            </p:nvSpPr>
            <p:spPr>
              <a:xfrm rot="1751108">
                <a:off x="6085818" y="4547553"/>
                <a:ext cx="410884" cy="410884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pic>
            <p:nvPicPr>
              <p:cNvPr id="133" name="Graphic 132" descr="Chevron arrows outline">
                <a:extLst>
                  <a:ext uri="{FF2B5EF4-FFF2-40B4-BE49-F238E27FC236}">
                    <a16:creationId xmlns:a16="http://schemas.microsoft.com/office/drawing/2014/main" id="{6D2CFAE0-E9C3-5C22-53DA-C89FDAB219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322067" y="4327699"/>
                <a:ext cx="244089" cy="425296"/>
              </a:xfrm>
              <a:prstGeom prst="rect">
                <a:avLst/>
              </a:prstGeom>
            </p:spPr>
          </p:pic>
        </p:grp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7792906E-053E-E5F7-115A-FEDFF2CBE464}"/>
                </a:ext>
              </a:extLst>
            </p:cNvPr>
            <p:cNvSpPr txBox="1"/>
            <p:nvPr/>
          </p:nvSpPr>
          <p:spPr>
            <a:xfrm>
              <a:off x="6786729" y="5483802"/>
              <a:ext cx="2016393" cy="483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= NOT        OR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964D8172-3C6E-5472-BA34-971896030303}"/>
                  </a:ext>
                </a:extLst>
              </p:cNvPr>
              <p:cNvSpPr txBox="1"/>
              <p:nvPr/>
            </p:nvSpPr>
            <p:spPr>
              <a:xfrm>
                <a:off x="1816942" y="3562153"/>
                <a:ext cx="111812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min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964D8172-3C6E-5472-BA34-971896030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942" y="3562153"/>
                <a:ext cx="1118127" cy="307777"/>
              </a:xfrm>
              <a:prstGeom prst="rect">
                <a:avLst/>
              </a:prstGeom>
              <a:blipFill>
                <a:blip r:embed="rId22"/>
                <a:stretch>
                  <a:fillRect l="-4545" t="-8000" r="-7955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BA122C2-73D2-5718-40EE-8898948B3F90}"/>
              </a:ext>
            </a:extLst>
          </p:cNvPr>
          <p:cNvSpPr txBox="1"/>
          <p:nvPr/>
        </p:nvSpPr>
        <p:spPr>
          <a:xfrm>
            <a:off x="604189" y="6555582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Barbiero, Pietro, et al. "Entropy-based logic explanations of neural networks." 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AAAI Conference on Artificial Intelligence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PMLR, 2022.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A8001D-5AAB-B896-25E8-F3963D32C671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10679723" y="5840938"/>
            <a:ext cx="837754" cy="8377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7364AF3-21A3-577C-F827-19E756EB3F04}"/>
              </a:ext>
            </a:extLst>
          </p:cNvPr>
          <p:cNvSpPr txBox="1"/>
          <p:nvPr/>
        </p:nvSpPr>
        <p:spPr>
          <a:xfrm>
            <a:off x="604189" y="2490154"/>
            <a:ext cx="1011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Step 4</a:t>
            </a:r>
            <a:r>
              <a:rPr lang="en-GB" sz="2400" dirty="0"/>
              <a:t>: Derive 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explanation in DNF</a:t>
            </a:r>
            <a:r>
              <a:rPr lang="en-GB" sz="2400" dirty="0"/>
              <a:t> from the (empirical) truth table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EAA365-1879-07DC-6277-6B1EEBF41DE8}"/>
              </a:ext>
            </a:extLst>
          </p:cNvPr>
          <p:cNvSpPr txBox="1"/>
          <p:nvPr/>
        </p:nvSpPr>
        <p:spPr>
          <a:xfrm>
            <a:off x="604189" y="1775510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1105E1D-206D-4439-8091-964C6F895AA6}"/>
              </a:ext>
            </a:extLst>
          </p:cNvPr>
          <p:cNvCxnSpPr>
            <a:cxnSpLocks/>
          </p:cNvCxnSpPr>
          <p:nvPr/>
        </p:nvCxnSpPr>
        <p:spPr>
          <a:xfrm>
            <a:off x="4969946" y="222787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145;p19">
            <a:extLst>
              <a:ext uri="{FF2B5EF4-FFF2-40B4-BE49-F238E27FC236}">
                <a16:creationId xmlns:a16="http://schemas.microsoft.com/office/drawing/2014/main" id="{51EC79C4-252D-1C2A-1A27-70DE7B5061A2}"/>
              </a:ext>
            </a:extLst>
          </p:cNvPr>
          <p:cNvSpPr txBox="1">
            <a:spLocks/>
          </p:cNvSpPr>
          <p:nvPr/>
        </p:nvSpPr>
        <p:spPr>
          <a:xfrm>
            <a:off x="0" y="7578"/>
            <a:ext cx="12192000" cy="6858000"/>
          </a:xfrm>
          <a:prstGeom prst="rect">
            <a:avLst/>
          </a:prstGeom>
          <a:solidFill>
            <a:srgbClr val="C9D3D7">
              <a:alpha val="8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rcellus SC"/>
              <a:buNone/>
              <a:defRPr sz="2800" b="0" i="0" u="none" strike="noStrike" cap="none">
                <a:solidFill>
                  <a:srgbClr val="000000"/>
                </a:solidFill>
                <a:latin typeface="Marcellus SC"/>
                <a:ea typeface="Marcellus SC"/>
                <a:cs typeface="Marcellus SC"/>
                <a:sym typeface="Marcellus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GB" sz="2000" b="1" i="1" noProof="0" dirty="0">
              <a:solidFill>
                <a:srgbClr val="C00000"/>
              </a:solidFill>
            </a:endParaRPr>
          </a:p>
        </p:txBody>
      </p:sp>
      <p:sp>
        <p:nvSpPr>
          <p:cNvPr id="6" name="Google Shape;145;p19">
            <a:extLst>
              <a:ext uri="{FF2B5EF4-FFF2-40B4-BE49-F238E27FC236}">
                <a16:creationId xmlns:a16="http://schemas.microsoft.com/office/drawing/2014/main" id="{F68A6432-1B9D-3C95-EFCF-3F4EF7DD2ACD}"/>
              </a:ext>
            </a:extLst>
          </p:cNvPr>
          <p:cNvSpPr txBox="1">
            <a:spLocks/>
          </p:cNvSpPr>
          <p:nvPr/>
        </p:nvSpPr>
        <p:spPr>
          <a:xfrm>
            <a:off x="415598" y="3294305"/>
            <a:ext cx="11360800" cy="234107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rcellus SC"/>
              <a:buNone/>
              <a:defRPr sz="2800" b="0" i="0" u="none" strike="noStrike" cap="none">
                <a:solidFill>
                  <a:srgbClr val="000000"/>
                </a:solidFill>
                <a:latin typeface="Marcellus SC"/>
                <a:ea typeface="Marcellus SC"/>
                <a:cs typeface="Marcellus SC"/>
                <a:sym typeface="Marcellus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4000" b="1" i="1" noProof="0" dirty="0">
                <a:solidFill>
                  <a:srgbClr val="C00000"/>
                </a:solidFill>
                <a:latin typeface="+mn-lt"/>
              </a:rPr>
              <a:t>What if we know the logic program, </a:t>
            </a:r>
          </a:p>
          <a:p>
            <a:pPr algn="ctr"/>
            <a:r>
              <a:rPr lang="en-GB" sz="4000" b="1" i="1" noProof="0" dirty="0">
                <a:solidFill>
                  <a:srgbClr val="C00000"/>
                </a:solidFill>
                <a:latin typeface="+mn-lt"/>
              </a:rPr>
              <a:t>but we don’t have concept supervisions?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35940E-75F5-3844-EFE9-FA013E518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Logic-explained networks (lens)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8338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9" grpId="0"/>
      <p:bldP spid="120" grpId="0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FCB95-F234-74C4-733B-7EAF3C5E2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AA0010-A24C-7B44-A88B-4DD6AD4F5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226</a:t>
            </a:fld>
            <a:endParaRPr lang="en-US"/>
          </a:p>
        </p:txBody>
      </p:sp>
      <p:pic>
        <p:nvPicPr>
          <p:cNvPr id="5" name="Picture 4" descr="Timeline&#10;&#10;Description automatically generated with low confidence">
            <a:extLst>
              <a:ext uri="{FF2B5EF4-FFF2-40B4-BE49-F238E27FC236}">
                <a16:creationId xmlns:a16="http://schemas.microsoft.com/office/drawing/2014/main" id="{48A52D06-5B54-03F3-A19A-CEC6605B7D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4" t="30012" r="61194" b="25535"/>
          <a:stretch/>
        </p:blipFill>
        <p:spPr>
          <a:xfrm>
            <a:off x="3334246" y="4321008"/>
            <a:ext cx="1187533" cy="112815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6F06734-21C5-4EF8-A201-110F05BF39A5}"/>
              </a:ext>
            </a:extLst>
          </p:cNvPr>
          <p:cNvCxnSpPr>
            <a:endCxn id="5" idx="1"/>
          </p:cNvCxnSpPr>
          <p:nvPr/>
        </p:nvCxnSpPr>
        <p:spPr>
          <a:xfrm>
            <a:off x="2483181" y="4882065"/>
            <a:ext cx="851065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FDE843C-5CAC-96EC-4D1F-DE7F2C3F09BE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4521779" y="4882065"/>
            <a:ext cx="777611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60509725-3062-9105-05DA-41CA025476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241" b="41027"/>
          <a:stretch/>
        </p:blipFill>
        <p:spPr>
          <a:xfrm>
            <a:off x="917793" y="3974420"/>
            <a:ext cx="1508502" cy="17764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64E2A2-DF95-8685-CE0F-A13D084D4360}"/>
              </a:ext>
            </a:extLst>
          </p:cNvPr>
          <p:cNvSpPr txBox="1"/>
          <p:nvPr/>
        </p:nvSpPr>
        <p:spPr>
          <a:xfrm>
            <a:off x="604189" y="2396398"/>
            <a:ext cx="101155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Replace task predictor with a</a:t>
            </a:r>
            <a:r>
              <a:rPr lang="en-GB" sz="2400" noProof="0" dirty="0"/>
              <a:t> </a:t>
            </a:r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pre-defined logic program</a:t>
            </a:r>
            <a:r>
              <a:rPr lang="en-GB" sz="2400" noProof="0" dirty="0"/>
              <a:t>!</a:t>
            </a:r>
          </a:p>
          <a:p>
            <a:endParaRPr lang="en-GB" sz="2400" noProof="0" dirty="0"/>
          </a:p>
          <a:p>
            <a:endParaRPr lang="en-GB" sz="2400" noProof="0" dirty="0"/>
          </a:p>
          <a:p>
            <a:endParaRPr lang="en-GB" sz="2400" noProof="0" dirty="0"/>
          </a:p>
          <a:p>
            <a:endParaRPr lang="en-GB" sz="2400" noProof="0" dirty="0"/>
          </a:p>
          <a:p>
            <a:endParaRPr lang="en-GB" sz="2400" noProof="0" dirty="0"/>
          </a:p>
          <a:p>
            <a:endParaRPr lang="en-GB" sz="2400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2A4574-8091-DC5D-A7C5-5BBBBC622C77}"/>
              </a:ext>
            </a:extLst>
          </p:cNvPr>
          <p:cNvSpPr txBox="1"/>
          <p:nvPr/>
        </p:nvSpPr>
        <p:spPr>
          <a:xfrm>
            <a:off x="604189" y="1681754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6AED14-FF34-A6F0-D70B-63D907451D55}"/>
              </a:ext>
            </a:extLst>
          </p:cNvPr>
          <p:cNvCxnSpPr>
            <a:cxnSpLocks/>
          </p:cNvCxnSpPr>
          <p:nvPr/>
        </p:nvCxnSpPr>
        <p:spPr>
          <a:xfrm>
            <a:off x="4969946" y="2134123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32C76D7-B719-A5C6-BACE-3B627BE27C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19034" y="5855659"/>
            <a:ext cx="846913" cy="8469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464A6A-F78A-3646-0A35-61A658B9475B}"/>
              </a:ext>
            </a:extLst>
          </p:cNvPr>
          <p:cNvSpPr txBox="1"/>
          <p:nvPr/>
        </p:nvSpPr>
        <p:spPr>
          <a:xfrm>
            <a:off x="582327" y="6405131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Manhaeve et al. "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Deepproblog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Neural probabilistic logic programming." </a:t>
            </a:r>
            <a:r>
              <a:rPr kumimoji="0" lang="en-GB" sz="1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2018.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6424117D-E8CD-00E9-4272-ECEED88CBE4E}"/>
              </a:ext>
            </a:extLst>
          </p:cNvPr>
          <p:cNvSpPr/>
          <p:nvPr/>
        </p:nvSpPr>
        <p:spPr>
          <a:xfrm rot="5400000">
            <a:off x="8728457" y="2800688"/>
            <a:ext cx="217201" cy="3099572"/>
          </a:xfrm>
          <a:prstGeom prst="leftBrace">
            <a:avLst>
              <a:gd name="adj1" fmla="val 0"/>
              <a:gd name="adj2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C14486-515C-40B7-BF28-EF9B09479DD0}"/>
              </a:ext>
            </a:extLst>
          </p:cNvPr>
          <p:cNvSpPr txBox="1"/>
          <p:nvPr/>
        </p:nvSpPr>
        <p:spPr>
          <a:xfrm>
            <a:off x="8121957" y="3632557"/>
            <a:ext cx="1430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Pre-defined</a:t>
            </a:r>
          </a:p>
          <a:p>
            <a:pPr algn="ctr"/>
            <a:r>
              <a:rPr lang="en-US" sz="1600" dirty="0">
                <a:solidFill>
                  <a:srgbClr val="0070C0"/>
                </a:solidFill>
              </a:rPr>
              <a:t>logic program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94C51A-7089-16DE-C09F-030DF04FA52D}"/>
              </a:ext>
            </a:extLst>
          </p:cNvPr>
          <p:cNvSpPr txBox="1"/>
          <p:nvPr/>
        </p:nvSpPr>
        <p:spPr>
          <a:xfrm>
            <a:off x="4590676" y="3812112"/>
            <a:ext cx="2464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Unsupervised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 </a:t>
            </a:r>
            <a:r>
              <a:rPr lang="en-US" sz="1600" b="1" noProof="0" dirty="0">
                <a:solidFill>
                  <a:sysClr val="windowText" lastClr="000000"/>
                </a:solidFill>
                <a:latin typeface="Grandview Display"/>
              </a:rPr>
              <a:t>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oncepts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ysClr val="windowText" lastClr="000000"/>
                </a:solidFill>
                <a:latin typeface="Grandview Display"/>
              </a:rPr>
              <a:t>(“neural predicates”)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2E1186-4169-319E-ABDF-CF704352C088}"/>
              </a:ext>
            </a:extLst>
          </p:cNvPr>
          <p:cNvGrpSpPr/>
          <p:nvPr/>
        </p:nvGrpSpPr>
        <p:grpSpPr>
          <a:xfrm>
            <a:off x="5440211" y="4396887"/>
            <a:ext cx="733494" cy="923330"/>
            <a:chOff x="2967450" y="4800877"/>
            <a:chExt cx="753485" cy="1929122"/>
          </a:xfrm>
        </p:grpSpPr>
        <p:sp>
          <p:nvSpPr>
            <p:cNvPr id="16" name="Left Bracket 15">
              <a:extLst>
                <a:ext uri="{FF2B5EF4-FFF2-40B4-BE49-F238E27FC236}">
                  <a16:creationId xmlns:a16="http://schemas.microsoft.com/office/drawing/2014/main" id="{C5189811-32EE-DB26-E05E-DB5E78A190B5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17" name="Left Bracket 16">
              <a:extLst>
                <a:ext uri="{FF2B5EF4-FFF2-40B4-BE49-F238E27FC236}">
                  <a16:creationId xmlns:a16="http://schemas.microsoft.com/office/drawing/2014/main" id="{678BBD07-CC9A-EFA0-8E19-0B3FEACB36CA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4EF8CCF-031A-451E-A586-90EDF972E8B0}"/>
                  </a:ext>
                </a:extLst>
              </p:cNvPr>
              <p:cNvSpPr txBox="1"/>
              <p:nvPr/>
            </p:nvSpPr>
            <p:spPr>
              <a:xfrm>
                <a:off x="5662526" y="4489157"/>
                <a:ext cx="2888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4EF8CCF-031A-451E-A586-90EDF972E8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2526" y="4489157"/>
                <a:ext cx="288862" cy="276999"/>
              </a:xfrm>
              <a:prstGeom prst="rect">
                <a:avLst/>
              </a:prstGeom>
              <a:blipFill>
                <a:blip r:embed="rId6"/>
                <a:stretch>
                  <a:fillRect l="-12500" r="-41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ED4F40C-0C1C-A5E4-FEA0-5560A789F9EC}"/>
                  </a:ext>
                </a:extLst>
              </p:cNvPr>
              <p:cNvSpPr txBox="1"/>
              <p:nvPr/>
            </p:nvSpPr>
            <p:spPr>
              <a:xfrm>
                <a:off x="5675794" y="4889935"/>
                <a:ext cx="2941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ED4F40C-0C1C-A5E4-FEA0-5560A789F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5794" y="4889935"/>
                <a:ext cx="294183" cy="276999"/>
              </a:xfrm>
              <a:prstGeom prst="rect">
                <a:avLst/>
              </a:prstGeom>
              <a:blipFill>
                <a:blip r:embed="rId7"/>
                <a:stretch>
                  <a:fillRect l="-12500" r="-416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C24335A-A81C-C2C6-087C-72D00288A869}"/>
              </a:ext>
            </a:extLst>
          </p:cNvPr>
          <p:cNvCxnSpPr/>
          <p:nvPr/>
        </p:nvCxnSpPr>
        <p:spPr>
          <a:xfrm>
            <a:off x="6285924" y="4870640"/>
            <a:ext cx="851065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172A9F-5BA1-1664-69B2-829CD82E88BB}"/>
              </a:ext>
            </a:extLst>
          </p:cNvPr>
          <p:cNvGrpSpPr/>
          <p:nvPr/>
        </p:nvGrpSpPr>
        <p:grpSpPr>
          <a:xfrm>
            <a:off x="7249208" y="4541970"/>
            <a:ext cx="3137636" cy="737684"/>
            <a:chOff x="7304814" y="3330223"/>
            <a:chExt cx="3137636" cy="73768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4AECCDA-1789-44C9-606F-FBB64E41D970}"/>
                </a:ext>
              </a:extLst>
            </p:cNvPr>
            <p:cNvGrpSpPr/>
            <p:nvPr/>
          </p:nvGrpSpPr>
          <p:grpSpPr>
            <a:xfrm>
              <a:off x="7304814" y="3330223"/>
              <a:ext cx="947627" cy="737684"/>
              <a:chOff x="5322067" y="4188044"/>
              <a:chExt cx="1174635" cy="914400"/>
            </a:xfrm>
          </p:grpSpPr>
          <p:pic>
            <p:nvPicPr>
              <p:cNvPr id="24" name="Graphic 23" descr="Car with solid fill">
                <a:extLst>
                  <a:ext uri="{FF2B5EF4-FFF2-40B4-BE49-F238E27FC236}">
                    <a16:creationId xmlns:a16="http://schemas.microsoft.com/office/drawing/2014/main" id="{D1084C98-A361-A400-E38F-C74602058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900000">
                <a:off x="5507784" y="4188044"/>
                <a:ext cx="914401" cy="914400"/>
              </a:xfrm>
              <a:prstGeom prst="rect">
                <a:avLst/>
              </a:prstGeom>
            </p:spPr>
          </p:pic>
          <p:sp>
            <p:nvSpPr>
              <p:cNvPr id="25" name="Arc 24">
                <a:extLst>
                  <a:ext uri="{FF2B5EF4-FFF2-40B4-BE49-F238E27FC236}">
                    <a16:creationId xmlns:a16="http://schemas.microsoft.com/office/drawing/2014/main" id="{115E7BDA-70B4-E889-056D-501A08C70357}"/>
                  </a:ext>
                </a:extLst>
              </p:cNvPr>
              <p:cNvSpPr/>
              <p:nvPr/>
            </p:nvSpPr>
            <p:spPr>
              <a:xfrm rot="1751108">
                <a:off x="6156324" y="4629150"/>
                <a:ext cx="250825" cy="250825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Arc 25">
                <a:extLst>
                  <a:ext uri="{FF2B5EF4-FFF2-40B4-BE49-F238E27FC236}">
                    <a16:creationId xmlns:a16="http://schemas.microsoft.com/office/drawing/2014/main" id="{93E32CFE-F276-3AEB-947F-D639BC126765}"/>
                  </a:ext>
                </a:extLst>
              </p:cNvPr>
              <p:cNvSpPr/>
              <p:nvPr/>
            </p:nvSpPr>
            <p:spPr>
              <a:xfrm rot="1751108">
                <a:off x="6110606" y="4583433"/>
                <a:ext cx="342259" cy="342259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Arc 26">
                <a:extLst>
                  <a:ext uri="{FF2B5EF4-FFF2-40B4-BE49-F238E27FC236}">
                    <a16:creationId xmlns:a16="http://schemas.microsoft.com/office/drawing/2014/main" id="{4732A31C-5775-2814-81C9-BDA75F4EA9B7}"/>
                  </a:ext>
                </a:extLst>
              </p:cNvPr>
              <p:cNvSpPr/>
              <p:nvPr/>
            </p:nvSpPr>
            <p:spPr>
              <a:xfrm rot="1751108">
                <a:off x="6085818" y="4547553"/>
                <a:ext cx="410884" cy="410884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Graphic 27" descr="Chevron arrows outline">
                <a:extLst>
                  <a:ext uri="{FF2B5EF4-FFF2-40B4-BE49-F238E27FC236}">
                    <a16:creationId xmlns:a16="http://schemas.microsoft.com/office/drawing/2014/main" id="{0C7DA225-431D-42CD-C3BE-8A19600F9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322067" y="4327699"/>
                <a:ext cx="244089" cy="425296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C288B74-59A4-D8DB-9361-CF41F472F2F0}"/>
                </a:ext>
              </a:extLst>
            </p:cNvPr>
            <p:cNvSpPr txBox="1"/>
            <p:nvPr/>
          </p:nvSpPr>
          <p:spPr>
            <a:xfrm>
              <a:off x="8223573" y="3425191"/>
              <a:ext cx="22188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= NOT C</a:t>
              </a:r>
              <a:r>
                <a:rPr lang="en-US" sz="2400" baseline="-25000" dirty="0"/>
                <a:t>1</a:t>
              </a:r>
              <a:r>
                <a:rPr lang="en-US" sz="2400" dirty="0"/>
                <a:t> OR C</a:t>
              </a:r>
              <a:r>
                <a:rPr lang="en-US" sz="2400" baseline="-25000" dirty="0"/>
                <a:t>2</a:t>
              </a:r>
              <a:endParaRPr lang="en-US" sz="2400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B070DFF6-B106-1277-3C44-C2DA6AB5A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Neural probabilistic logic programming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9260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EF01E-4B59-B078-8FC6-7B15AB391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84D3BF-1B26-2ADA-B7D7-61C79F4B0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227</a:t>
            </a:fld>
            <a:endParaRPr lang="en-US"/>
          </a:p>
        </p:txBody>
      </p:sp>
      <p:pic>
        <p:nvPicPr>
          <p:cNvPr id="5" name="Picture 4" descr="Timeline&#10;&#10;Description automatically generated with low confidence">
            <a:extLst>
              <a:ext uri="{FF2B5EF4-FFF2-40B4-BE49-F238E27FC236}">
                <a16:creationId xmlns:a16="http://schemas.microsoft.com/office/drawing/2014/main" id="{1FF54070-C206-E8A6-8ACC-4CEA65A226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54" t="30012" r="61194" b="25535"/>
          <a:stretch/>
        </p:blipFill>
        <p:spPr>
          <a:xfrm>
            <a:off x="3334246" y="4321008"/>
            <a:ext cx="1187533" cy="112815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1DB3032-0223-6045-6E49-059A16FB1E0D}"/>
              </a:ext>
            </a:extLst>
          </p:cNvPr>
          <p:cNvCxnSpPr>
            <a:endCxn id="5" idx="1"/>
          </p:cNvCxnSpPr>
          <p:nvPr/>
        </p:nvCxnSpPr>
        <p:spPr>
          <a:xfrm>
            <a:off x="2483181" y="4882065"/>
            <a:ext cx="851065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C9E4FFB-6A0C-0CDC-A710-2DA8D410FC14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4521779" y="4882065"/>
            <a:ext cx="777611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E3BBC3AB-E498-FF5B-947E-7AA472AF0C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241" b="41027"/>
          <a:stretch/>
        </p:blipFill>
        <p:spPr>
          <a:xfrm>
            <a:off x="917793" y="3974420"/>
            <a:ext cx="1508502" cy="17764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D4A142-1316-C0F5-B74E-CDBAADA13CC5}"/>
              </a:ext>
            </a:extLst>
          </p:cNvPr>
          <p:cNvSpPr txBox="1"/>
          <p:nvPr/>
        </p:nvSpPr>
        <p:spPr>
          <a:xfrm>
            <a:off x="604189" y="2396398"/>
            <a:ext cx="101155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Replace task predictor with a</a:t>
            </a:r>
            <a:r>
              <a:rPr lang="en-GB" sz="2400" noProof="0" dirty="0"/>
              <a:t> </a:t>
            </a:r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pre-defined logic program</a:t>
            </a:r>
            <a:r>
              <a:rPr lang="en-GB" sz="2400" noProof="0" dirty="0"/>
              <a:t>!</a:t>
            </a:r>
          </a:p>
          <a:p>
            <a:endParaRPr lang="en-GB" sz="2400" noProof="0" dirty="0"/>
          </a:p>
          <a:p>
            <a:endParaRPr lang="en-GB" sz="2400" noProof="0" dirty="0"/>
          </a:p>
          <a:p>
            <a:endParaRPr lang="en-GB" sz="2400" noProof="0" dirty="0"/>
          </a:p>
          <a:p>
            <a:endParaRPr lang="en-GB" sz="2400" noProof="0" dirty="0"/>
          </a:p>
          <a:p>
            <a:endParaRPr lang="en-GB" sz="2400" noProof="0" dirty="0"/>
          </a:p>
          <a:p>
            <a:endParaRPr lang="en-GB" sz="2400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FF1571-DC02-99FF-E919-B10CF718CB13}"/>
              </a:ext>
            </a:extLst>
          </p:cNvPr>
          <p:cNvSpPr txBox="1"/>
          <p:nvPr/>
        </p:nvSpPr>
        <p:spPr>
          <a:xfrm>
            <a:off x="604189" y="1681754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728DA4-AF5D-D15C-BB9B-DB9D0185E783}"/>
              </a:ext>
            </a:extLst>
          </p:cNvPr>
          <p:cNvCxnSpPr>
            <a:cxnSpLocks/>
          </p:cNvCxnSpPr>
          <p:nvPr/>
        </p:nvCxnSpPr>
        <p:spPr>
          <a:xfrm>
            <a:off x="4969946" y="2134123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Left Brace 2">
            <a:extLst>
              <a:ext uri="{FF2B5EF4-FFF2-40B4-BE49-F238E27FC236}">
                <a16:creationId xmlns:a16="http://schemas.microsoft.com/office/drawing/2014/main" id="{1A814B8B-C8EB-40CB-E916-C9619E9C5FB1}"/>
              </a:ext>
            </a:extLst>
          </p:cNvPr>
          <p:cNvSpPr/>
          <p:nvPr/>
        </p:nvSpPr>
        <p:spPr>
          <a:xfrm rot="5400000">
            <a:off x="8728457" y="2800688"/>
            <a:ext cx="217201" cy="3099572"/>
          </a:xfrm>
          <a:prstGeom prst="leftBrace">
            <a:avLst>
              <a:gd name="adj1" fmla="val 0"/>
              <a:gd name="adj2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FEB196-E458-4D2F-BF23-7001D6464D33}"/>
              </a:ext>
            </a:extLst>
          </p:cNvPr>
          <p:cNvSpPr txBox="1"/>
          <p:nvPr/>
        </p:nvSpPr>
        <p:spPr>
          <a:xfrm>
            <a:off x="8121957" y="3632557"/>
            <a:ext cx="1430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Pre-defined</a:t>
            </a:r>
          </a:p>
          <a:p>
            <a:pPr algn="ctr"/>
            <a:r>
              <a:rPr lang="en-US" sz="1600" dirty="0">
                <a:solidFill>
                  <a:srgbClr val="0070C0"/>
                </a:solidFill>
              </a:rPr>
              <a:t>logic program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D87549-D666-1D08-A3B3-86A288F51BEE}"/>
              </a:ext>
            </a:extLst>
          </p:cNvPr>
          <p:cNvSpPr txBox="1"/>
          <p:nvPr/>
        </p:nvSpPr>
        <p:spPr>
          <a:xfrm>
            <a:off x="4590676" y="3812112"/>
            <a:ext cx="2464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Unsupervised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 </a:t>
            </a:r>
            <a:r>
              <a:rPr lang="en-US" sz="1600" b="1" noProof="0" dirty="0">
                <a:solidFill>
                  <a:sysClr val="windowText" lastClr="000000"/>
                </a:solidFill>
                <a:latin typeface="Grandview Display"/>
              </a:rPr>
              <a:t>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oncepts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ysClr val="windowText" lastClr="000000"/>
                </a:solidFill>
                <a:latin typeface="Grandview Display"/>
              </a:rPr>
              <a:t>(“neural predicates”)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15868A-BE21-954A-0B67-DB56FEFB9E33}"/>
              </a:ext>
            </a:extLst>
          </p:cNvPr>
          <p:cNvGrpSpPr/>
          <p:nvPr/>
        </p:nvGrpSpPr>
        <p:grpSpPr>
          <a:xfrm>
            <a:off x="5440211" y="4396887"/>
            <a:ext cx="733494" cy="923330"/>
            <a:chOff x="2967450" y="4800877"/>
            <a:chExt cx="753485" cy="1929122"/>
          </a:xfrm>
        </p:grpSpPr>
        <p:sp>
          <p:nvSpPr>
            <p:cNvPr id="16" name="Left Bracket 15">
              <a:extLst>
                <a:ext uri="{FF2B5EF4-FFF2-40B4-BE49-F238E27FC236}">
                  <a16:creationId xmlns:a16="http://schemas.microsoft.com/office/drawing/2014/main" id="{EA7B3BB5-4547-BDA8-810F-45ED64BCBE89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17" name="Left Bracket 16">
              <a:extLst>
                <a:ext uri="{FF2B5EF4-FFF2-40B4-BE49-F238E27FC236}">
                  <a16:creationId xmlns:a16="http://schemas.microsoft.com/office/drawing/2014/main" id="{10DC5318-1DB8-4589-5E07-BF9ABF555D14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45EFC1-C458-B509-FFB5-A9BD762A1DB0}"/>
                  </a:ext>
                </a:extLst>
              </p:cNvPr>
              <p:cNvSpPr txBox="1"/>
              <p:nvPr/>
            </p:nvSpPr>
            <p:spPr>
              <a:xfrm>
                <a:off x="5662526" y="4489157"/>
                <a:ext cx="2888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45EFC1-C458-B509-FFB5-A9BD762A1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2526" y="4489157"/>
                <a:ext cx="288862" cy="276999"/>
              </a:xfrm>
              <a:prstGeom prst="rect">
                <a:avLst/>
              </a:prstGeom>
              <a:blipFill>
                <a:blip r:embed="rId6"/>
                <a:stretch>
                  <a:fillRect l="-12500" r="-41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82E405-FCB2-1B2A-09E3-9EF9E73A14BE}"/>
                  </a:ext>
                </a:extLst>
              </p:cNvPr>
              <p:cNvSpPr txBox="1"/>
              <p:nvPr/>
            </p:nvSpPr>
            <p:spPr>
              <a:xfrm>
                <a:off x="5675794" y="4889935"/>
                <a:ext cx="2941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82E405-FCB2-1B2A-09E3-9EF9E73A1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5794" y="4889935"/>
                <a:ext cx="294183" cy="276999"/>
              </a:xfrm>
              <a:prstGeom prst="rect">
                <a:avLst/>
              </a:prstGeom>
              <a:blipFill>
                <a:blip r:embed="rId7"/>
                <a:stretch>
                  <a:fillRect l="-12500" r="-416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3B6CAE3-8EFA-99A0-ABD6-6000397E8288}"/>
              </a:ext>
            </a:extLst>
          </p:cNvPr>
          <p:cNvCxnSpPr/>
          <p:nvPr/>
        </p:nvCxnSpPr>
        <p:spPr>
          <a:xfrm>
            <a:off x="6285924" y="4870640"/>
            <a:ext cx="851065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DE9D23-E9A7-44E4-C5F9-6C49A336F74C}"/>
              </a:ext>
            </a:extLst>
          </p:cNvPr>
          <p:cNvGrpSpPr/>
          <p:nvPr/>
        </p:nvGrpSpPr>
        <p:grpSpPr>
          <a:xfrm>
            <a:off x="7249208" y="4541970"/>
            <a:ext cx="3137636" cy="737684"/>
            <a:chOff x="7304814" y="3330223"/>
            <a:chExt cx="3137636" cy="73768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D1327B1-D57C-044B-7F4E-7F025E2E3B5A}"/>
                </a:ext>
              </a:extLst>
            </p:cNvPr>
            <p:cNvGrpSpPr/>
            <p:nvPr/>
          </p:nvGrpSpPr>
          <p:grpSpPr>
            <a:xfrm>
              <a:off x="7304814" y="3330223"/>
              <a:ext cx="947627" cy="737684"/>
              <a:chOff x="5322067" y="4188044"/>
              <a:chExt cx="1174635" cy="914400"/>
            </a:xfrm>
          </p:grpSpPr>
          <p:pic>
            <p:nvPicPr>
              <p:cNvPr id="24" name="Graphic 23" descr="Car with solid fill">
                <a:extLst>
                  <a:ext uri="{FF2B5EF4-FFF2-40B4-BE49-F238E27FC236}">
                    <a16:creationId xmlns:a16="http://schemas.microsoft.com/office/drawing/2014/main" id="{C7183B07-CCC2-80F0-8C40-06B0BCFEA4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900000">
                <a:off x="5507784" y="4188044"/>
                <a:ext cx="914401" cy="914400"/>
              </a:xfrm>
              <a:prstGeom prst="rect">
                <a:avLst/>
              </a:prstGeom>
            </p:spPr>
          </p:pic>
          <p:sp>
            <p:nvSpPr>
              <p:cNvPr id="25" name="Arc 24">
                <a:extLst>
                  <a:ext uri="{FF2B5EF4-FFF2-40B4-BE49-F238E27FC236}">
                    <a16:creationId xmlns:a16="http://schemas.microsoft.com/office/drawing/2014/main" id="{A51F7A94-1D7C-6F61-626C-7FCF5970E84F}"/>
                  </a:ext>
                </a:extLst>
              </p:cNvPr>
              <p:cNvSpPr/>
              <p:nvPr/>
            </p:nvSpPr>
            <p:spPr>
              <a:xfrm rot="1751108">
                <a:off x="6156324" y="4629150"/>
                <a:ext cx="250825" cy="250825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Arc 25">
                <a:extLst>
                  <a:ext uri="{FF2B5EF4-FFF2-40B4-BE49-F238E27FC236}">
                    <a16:creationId xmlns:a16="http://schemas.microsoft.com/office/drawing/2014/main" id="{3C3E84F2-7CF6-21DB-BA2E-360CC7324DB9}"/>
                  </a:ext>
                </a:extLst>
              </p:cNvPr>
              <p:cNvSpPr/>
              <p:nvPr/>
            </p:nvSpPr>
            <p:spPr>
              <a:xfrm rot="1751108">
                <a:off x="6110606" y="4583433"/>
                <a:ext cx="342259" cy="342259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Arc 26">
                <a:extLst>
                  <a:ext uri="{FF2B5EF4-FFF2-40B4-BE49-F238E27FC236}">
                    <a16:creationId xmlns:a16="http://schemas.microsoft.com/office/drawing/2014/main" id="{5C41253E-F7C5-8D52-B7C2-5827BC0C4758}"/>
                  </a:ext>
                </a:extLst>
              </p:cNvPr>
              <p:cNvSpPr/>
              <p:nvPr/>
            </p:nvSpPr>
            <p:spPr>
              <a:xfrm rot="1751108">
                <a:off x="6085818" y="4547553"/>
                <a:ext cx="410884" cy="410884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Graphic 27" descr="Chevron arrows outline">
                <a:extLst>
                  <a:ext uri="{FF2B5EF4-FFF2-40B4-BE49-F238E27FC236}">
                    <a16:creationId xmlns:a16="http://schemas.microsoft.com/office/drawing/2014/main" id="{6157174E-613E-948F-A918-C7E0B29E7D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322067" y="4327699"/>
                <a:ext cx="244089" cy="425296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F57F690-03C0-2544-A78B-2DF446490D4B}"/>
                </a:ext>
              </a:extLst>
            </p:cNvPr>
            <p:cNvSpPr txBox="1"/>
            <p:nvPr/>
          </p:nvSpPr>
          <p:spPr>
            <a:xfrm>
              <a:off x="8223573" y="3425191"/>
              <a:ext cx="22188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= NOT C</a:t>
              </a:r>
              <a:r>
                <a:rPr lang="en-US" sz="2400" baseline="-25000" dirty="0"/>
                <a:t>1</a:t>
              </a:r>
              <a:r>
                <a:rPr lang="en-US" sz="2400" dirty="0"/>
                <a:t> OR C</a:t>
              </a:r>
              <a:r>
                <a:rPr lang="en-US" sz="2400" baseline="-25000" dirty="0"/>
                <a:t>2</a:t>
              </a:r>
              <a:endParaRPr lang="en-US" sz="2400" dirty="0"/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FB7ECA65-9BB3-1F63-1074-3C01DB9C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Neural probabilistic logic programming</a:t>
            </a:r>
            <a:endParaRPr lang="en-GB" noProof="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42C5188-0D39-63BD-3442-879A503CEE8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719034" y="5855659"/>
            <a:ext cx="846913" cy="84691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245ECB0-A5A2-E0B7-9AA5-9E8E5A9C69A5}"/>
              </a:ext>
            </a:extLst>
          </p:cNvPr>
          <p:cNvSpPr txBox="1"/>
          <p:nvPr/>
        </p:nvSpPr>
        <p:spPr>
          <a:xfrm>
            <a:off x="582327" y="6405131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Manhaeve et al. "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Deepproblog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Neural probabilistic logic programming." </a:t>
            </a:r>
            <a:r>
              <a:rPr kumimoji="0" lang="en-GB" sz="1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2018.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30" name="Google Shape;145;p19">
            <a:extLst>
              <a:ext uri="{FF2B5EF4-FFF2-40B4-BE49-F238E27FC236}">
                <a16:creationId xmlns:a16="http://schemas.microsoft.com/office/drawing/2014/main" id="{8FC6102D-8423-7B3E-0417-53833B621CE1}"/>
              </a:ext>
            </a:extLst>
          </p:cNvPr>
          <p:cNvSpPr txBox="1">
            <a:spLocks/>
          </p:cNvSpPr>
          <p:nvPr/>
        </p:nvSpPr>
        <p:spPr>
          <a:xfrm>
            <a:off x="0" y="7578"/>
            <a:ext cx="12192000" cy="6858000"/>
          </a:xfrm>
          <a:prstGeom prst="rect">
            <a:avLst/>
          </a:prstGeom>
          <a:solidFill>
            <a:srgbClr val="C9D3D7">
              <a:alpha val="8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rcellus SC"/>
              <a:buNone/>
              <a:defRPr sz="2800" b="0" i="0" u="none" strike="noStrike" cap="none">
                <a:solidFill>
                  <a:srgbClr val="000000"/>
                </a:solidFill>
                <a:latin typeface="Marcellus SC"/>
                <a:ea typeface="Marcellus SC"/>
                <a:cs typeface="Marcellus SC"/>
                <a:sym typeface="Marcellus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GB" sz="2000" b="1" i="1" noProof="0" dirty="0">
              <a:solidFill>
                <a:srgbClr val="C00000"/>
              </a:solidFill>
            </a:endParaRPr>
          </a:p>
        </p:txBody>
      </p:sp>
      <p:sp>
        <p:nvSpPr>
          <p:cNvPr id="31" name="Google Shape;145;p19">
            <a:extLst>
              <a:ext uri="{FF2B5EF4-FFF2-40B4-BE49-F238E27FC236}">
                <a16:creationId xmlns:a16="http://schemas.microsoft.com/office/drawing/2014/main" id="{DD9F7E8C-D0F9-0249-7D37-34292244991A}"/>
              </a:ext>
            </a:extLst>
          </p:cNvPr>
          <p:cNvSpPr txBox="1">
            <a:spLocks/>
          </p:cNvSpPr>
          <p:nvPr/>
        </p:nvSpPr>
        <p:spPr>
          <a:xfrm>
            <a:off x="415598" y="3294305"/>
            <a:ext cx="11360800" cy="234107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rcellus SC"/>
              <a:buNone/>
              <a:defRPr sz="2800" b="0" i="0" u="none" strike="noStrike" cap="none">
                <a:solidFill>
                  <a:srgbClr val="000000"/>
                </a:solidFill>
                <a:latin typeface="Marcellus SC"/>
                <a:ea typeface="Marcellus SC"/>
                <a:cs typeface="Marcellus SC"/>
                <a:sym typeface="Marcellus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4000" b="1" i="1" noProof="0" dirty="0">
                <a:solidFill>
                  <a:srgbClr val="C00000"/>
                </a:solidFill>
                <a:latin typeface="+mn-lt"/>
              </a:rPr>
              <a:t>Are symbolic classification heads sufficient </a:t>
            </a:r>
          </a:p>
          <a:p>
            <a:pPr algn="ctr"/>
            <a:r>
              <a:rPr lang="en-GB" sz="4000" b="1" i="1" noProof="0" dirty="0">
                <a:solidFill>
                  <a:srgbClr val="C00000"/>
                </a:solidFill>
                <a:latin typeface="+mn-lt"/>
              </a:rPr>
              <a:t>for a model to be interpretable?</a:t>
            </a:r>
          </a:p>
        </p:txBody>
      </p:sp>
    </p:spTree>
    <p:extLst>
      <p:ext uri="{BB962C8B-B14F-4D97-AF65-F5344CB8AC3E}">
        <p14:creationId xmlns:p14="http://schemas.microsoft.com/office/powerpoint/2010/main" val="193440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6B304-62C8-6CA4-5F0F-534F543B5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imeline&#10;&#10;Description automatically generated with low confidence">
            <a:extLst>
              <a:ext uri="{FF2B5EF4-FFF2-40B4-BE49-F238E27FC236}">
                <a16:creationId xmlns:a16="http://schemas.microsoft.com/office/drawing/2014/main" id="{E1C1F9E4-4F37-A03D-6F28-6FE7DE56C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4" t="30012" r="61194" b="25535"/>
          <a:stretch/>
        </p:blipFill>
        <p:spPr>
          <a:xfrm>
            <a:off x="1256916" y="3591914"/>
            <a:ext cx="1187533" cy="11281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4A4985-C552-A344-B08D-8A9CCDA18B15}"/>
                  </a:ext>
                </a:extLst>
              </p:cNvPr>
              <p:cNvSpPr txBox="1"/>
              <p:nvPr/>
            </p:nvSpPr>
            <p:spPr>
              <a:xfrm>
                <a:off x="2672355" y="3846535"/>
                <a:ext cx="742190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4A4985-C552-A344-B08D-8A9CCDA18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2355" y="3846535"/>
                <a:ext cx="742190" cy="615553"/>
              </a:xfrm>
              <a:prstGeom prst="rect">
                <a:avLst/>
              </a:prstGeom>
              <a:blipFill>
                <a:blip r:embed="rId3"/>
                <a:stretch>
                  <a:fillRect l="-10169" r="-10169"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Graphic 18" descr="Close with solid fill">
            <a:extLst>
              <a:ext uri="{FF2B5EF4-FFF2-40B4-BE49-F238E27FC236}">
                <a16:creationId xmlns:a16="http://schemas.microsoft.com/office/drawing/2014/main" id="{B1ED42A0-338B-3934-98E6-8C18A5B84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5656" y="3319285"/>
            <a:ext cx="1670051" cy="167005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5F6179F-5A4C-EE92-8BD4-0519D21679EB}"/>
              </a:ext>
            </a:extLst>
          </p:cNvPr>
          <p:cNvGrpSpPr/>
          <p:nvPr/>
        </p:nvGrpSpPr>
        <p:grpSpPr>
          <a:xfrm>
            <a:off x="3524421" y="3785468"/>
            <a:ext cx="3137636" cy="737684"/>
            <a:chOff x="7304814" y="3330223"/>
            <a:chExt cx="3137636" cy="73768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9EA68CA-0E11-A183-8214-57EABD0C95CD}"/>
                </a:ext>
              </a:extLst>
            </p:cNvPr>
            <p:cNvGrpSpPr/>
            <p:nvPr/>
          </p:nvGrpSpPr>
          <p:grpSpPr>
            <a:xfrm>
              <a:off x="7304814" y="3330223"/>
              <a:ext cx="947627" cy="737684"/>
              <a:chOff x="5322067" y="4188044"/>
              <a:chExt cx="1174635" cy="914400"/>
            </a:xfrm>
          </p:grpSpPr>
          <p:pic>
            <p:nvPicPr>
              <p:cNvPr id="23" name="Graphic 22" descr="Car with solid fill">
                <a:extLst>
                  <a:ext uri="{FF2B5EF4-FFF2-40B4-BE49-F238E27FC236}">
                    <a16:creationId xmlns:a16="http://schemas.microsoft.com/office/drawing/2014/main" id="{3409480A-DF9A-0AC5-955A-96E11446D5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900000">
                <a:off x="5507784" y="4188044"/>
                <a:ext cx="914401" cy="914400"/>
              </a:xfrm>
              <a:prstGeom prst="rect">
                <a:avLst/>
              </a:prstGeom>
            </p:spPr>
          </p:pic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807EDD0E-F594-41F1-1A02-39919D504FC9}"/>
                  </a:ext>
                </a:extLst>
              </p:cNvPr>
              <p:cNvSpPr/>
              <p:nvPr/>
            </p:nvSpPr>
            <p:spPr>
              <a:xfrm rot="1751108">
                <a:off x="6156324" y="4629150"/>
                <a:ext cx="250825" cy="250825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Arc 24">
                <a:extLst>
                  <a:ext uri="{FF2B5EF4-FFF2-40B4-BE49-F238E27FC236}">
                    <a16:creationId xmlns:a16="http://schemas.microsoft.com/office/drawing/2014/main" id="{7A2D7B82-6C71-CC88-03B7-DD59D1A46122}"/>
                  </a:ext>
                </a:extLst>
              </p:cNvPr>
              <p:cNvSpPr/>
              <p:nvPr/>
            </p:nvSpPr>
            <p:spPr>
              <a:xfrm rot="1751108">
                <a:off x="6110606" y="4583433"/>
                <a:ext cx="342259" cy="342259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Arc 25">
                <a:extLst>
                  <a:ext uri="{FF2B5EF4-FFF2-40B4-BE49-F238E27FC236}">
                    <a16:creationId xmlns:a16="http://schemas.microsoft.com/office/drawing/2014/main" id="{50713D44-BB04-5E45-3252-80A46A5E71B6}"/>
                  </a:ext>
                </a:extLst>
              </p:cNvPr>
              <p:cNvSpPr/>
              <p:nvPr/>
            </p:nvSpPr>
            <p:spPr>
              <a:xfrm rot="1751108">
                <a:off x="6085818" y="4547553"/>
                <a:ext cx="410884" cy="410884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Graphic 26" descr="Chevron arrows outline">
                <a:extLst>
                  <a:ext uri="{FF2B5EF4-FFF2-40B4-BE49-F238E27FC236}">
                    <a16:creationId xmlns:a16="http://schemas.microsoft.com/office/drawing/2014/main" id="{1C805501-8956-269C-30BA-D8B620ABF7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322067" y="4327699"/>
                <a:ext cx="244089" cy="425296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1150F4A-46B4-F9C2-D72B-4AA3987BF2B7}"/>
                </a:ext>
              </a:extLst>
            </p:cNvPr>
            <p:cNvSpPr txBox="1"/>
            <p:nvPr/>
          </p:nvSpPr>
          <p:spPr>
            <a:xfrm>
              <a:off x="8223573" y="3425191"/>
              <a:ext cx="22188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= NOT C</a:t>
              </a:r>
              <a:r>
                <a:rPr lang="en-US" sz="2400" baseline="-25000" dirty="0"/>
                <a:t>1</a:t>
              </a:r>
              <a:r>
                <a:rPr lang="en-US" sz="2400" dirty="0"/>
                <a:t> OR C</a:t>
              </a:r>
              <a:r>
                <a:rPr lang="en-US" sz="2400" baseline="-25000" dirty="0"/>
                <a:t>2</a:t>
              </a:r>
              <a:endParaRPr lang="en-US" sz="2400" dirty="0"/>
            </a:p>
          </p:txBody>
        </p: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D813967F-A3FB-8AB6-CF3D-263C95808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Semantic &amp; functional opacity</a:t>
            </a:r>
            <a:endParaRPr lang="en-GB" noProof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AB7C01-D95C-26A7-9732-9F27897C8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03813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4470D-6C9C-EE91-35CA-2C5541A3D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imeline&#10;&#10;Description automatically generated with low confidence">
            <a:extLst>
              <a:ext uri="{FF2B5EF4-FFF2-40B4-BE49-F238E27FC236}">
                <a16:creationId xmlns:a16="http://schemas.microsoft.com/office/drawing/2014/main" id="{E1E2E40E-8748-52C1-1A81-F6E77EE036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4" t="30012" r="61194" b="25535"/>
          <a:stretch/>
        </p:blipFill>
        <p:spPr>
          <a:xfrm>
            <a:off x="1256916" y="3591914"/>
            <a:ext cx="1187533" cy="11281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72C920-9101-971A-DE06-038F6A13B11F}"/>
                  </a:ext>
                </a:extLst>
              </p:cNvPr>
              <p:cNvSpPr txBox="1"/>
              <p:nvPr/>
            </p:nvSpPr>
            <p:spPr>
              <a:xfrm>
                <a:off x="2672355" y="3846535"/>
                <a:ext cx="742190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72C920-9101-971A-DE06-038F6A13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2355" y="3846535"/>
                <a:ext cx="742190" cy="615553"/>
              </a:xfrm>
              <a:prstGeom prst="rect">
                <a:avLst/>
              </a:prstGeom>
              <a:blipFill>
                <a:blip r:embed="rId3"/>
                <a:stretch>
                  <a:fillRect l="-10169" r="-10169"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Graphic 18" descr="Close with solid fill">
            <a:extLst>
              <a:ext uri="{FF2B5EF4-FFF2-40B4-BE49-F238E27FC236}">
                <a16:creationId xmlns:a16="http://schemas.microsoft.com/office/drawing/2014/main" id="{D36D3B3D-4560-6C21-F13E-FF5C731B3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5656" y="3319285"/>
            <a:ext cx="1670051" cy="167005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B31D031-ADA7-F5AE-0BFA-AF6B12839E62}"/>
              </a:ext>
            </a:extLst>
          </p:cNvPr>
          <p:cNvGrpSpPr/>
          <p:nvPr/>
        </p:nvGrpSpPr>
        <p:grpSpPr>
          <a:xfrm>
            <a:off x="3524421" y="3785468"/>
            <a:ext cx="3137636" cy="737684"/>
            <a:chOff x="7304814" y="3330223"/>
            <a:chExt cx="3137636" cy="73768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5B1F415-2518-650D-1BF5-88CC6CA76B4C}"/>
                </a:ext>
              </a:extLst>
            </p:cNvPr>
            <p:cNvGrpSpPr/>
            <p:nvPr/>
          </p:nvGrpSpPr>
          <p:grpSpPr>
            <a:xfrm>
              <a:off x="7304814" y="3330223"/>
              <a:ext cx="947627" cy="737684"/>
              <a:chOff x="5322067" y="4188044"/>
              <a:chExt cx="1174635" cy="914400"/>
            </a:xfrm>
          </p:grpSpPr>
          <p:pic>
            <p:nvPicPr>
              <p:cNvPr id="23" name="Graphic 22" descr="Car with solid fill">
                <a:extLst>
                  <a:ext uri="{FF2B5EF4-FFF2-40B4-BE49-F238E27FC236}">
                    <a16:creationId xmlns:a16="http://schemas.microsoft.com/office/drawing/2014/main" id="{DD1D6F91-C12D-F703-D5AB-87009F7A64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900000">
                <a:off x="5507784" y="4188044"/>
                <a:ext cx="914401" cy="914400"/>
              </a:xfrm>
              <a:prstGeom prst="rect">
                <a:avLst/>
              </a:prstGeom>
            </p:spPr>
          </p:pic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1EB2CBA5-F5FF-0CD2-46C1-12313008C017}"/>
                  </a:ext>
                </a:extLst>
              </p:cNvPr>
              <p:cNvSpPr/>
              <p:nvPr/>
            </p:nvSpPr>
            <p:spPr>
              <a:xfrm rot="1751108">
                <a:off x="6156324" y="4629150"/>
                <a:ext cx="250825" cy="250825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Arc 24">
                <a:extLst>
                  <a:ext uri="{FF2B5EF4-FFF2-40B4-BE49-F238E27FC236}">
                    <a16:creationId xmlns:a16="http://schemas.microsoft.com/office/drawing/2014/main" id="{E1C1C7A2-2464-CC5D-83B6-59F70535D8A8}"/>
                  </a:ext>
                </a:extLst>
              </p:cNvPr>
              <p:cNvSpPr/>
              <p:nvPr/>
            </p:nvSpPr>
            <p:spPr>
              <a:xfrm rot="1751108">
                <a:off x="6110606" y="4583433"/>
                <a:ext cx="342259" cy="342259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Arc 25">
                <a:extLst>
                  <a:ext uri="{FF2B5EF4-FFF2-40B4-BE49-F238E27FC236}">
                    <a16:creationId xmlns:a16="http://schemas.microsoft.com/office/drawing/2014/main" id="{3EBDE583-D4D8-8AAF-96A9-3CDABEEF48A8}"/>
                  </a:ext>
                </a:extLst>
              </p:cNvPr>
              <p:cNvSpPr/>
              <p:nvPr/>
            </p:nvSpPr>
            <p:spPr>
              <a:xfrm rot="1751108">
                <a:off x="6085818" y="4547553"/>
                <a:ext cx="410884" cy="410884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Graphic 26" descr="Chevron arrows outline">
                <a:extLst>
                  <a:ext uri="{FF2B5EF4-FFF2-40B4-BE49-F238E27FC236}">
                    <a16:creationId xmlns:a16="http://schemas.microsoft.com/office/drawing/2014/main" id="{0607AC80-ACC0-E84E-279D-02D7527412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322067" y="4327699"/>
                <a:ext cx="244089" cy="425296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7ABB85D-7D54-6355-8B43-7D33F5CC896B}"/>
                </a:ext>
              </a:extLst>
            </p:cNvPr>
            <p:cNvSpPr txBox="1"/>
            <p:nvPr/>
          </p:nvSpPr>
          <p:spPr>
            <a:xfrm>
              <a:off x="8223573" y="3425191"/>
              <a:ext cx="22188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= NOT C</a:t>
              </a:r>
              <a:r>
                <a:rPr lang="en-US" sz="2400" baseline="-25000" dirty="0"/>
                <a:t>1</a:t>
              </a:r>
              <a:r>
                <a:rPr lang="en-US" sz="2400" dirty="0"/>
                <a:t> OR C</a:t>
              </a:r>
              <a:r>
                <a:rPr lang="en-US" sz="2400" baseline="-25000" dirty="0"/>
                <a:t>2</a:t>
              </a:r>
              <a:endParaRPr lang="en-US" sz="24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504F38D-216B-DE5F-2507-BA7A459033DC}"/>
              </a:ext>
            </a:extLst>
          </p:cNvPr>
          <p:cNvSpPr txBox="1"/>
          <p:nvPr/>
        </p:nvSpPr>
        <p:spPr>
          <a:xfrm>
            <a:off x="7972547" y="3159023"/>
            <a:ext cx="787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</a:t>
            </a:r>
            <a:r>
              <a:rPr lang="en-US" sz="3200" baseline="-25000" dirty="0"/>
              <a:t>1</a:t>
            </a:r>
            <a:r>
              <a:rPr lang="en-US" sz="3200" dirty="0"/>
              <a:t>: </a:t>
            </a:r>
          </a:p>
        </p:txBody>
      </p:sp>
      <p:pic>
        <p:nvPicPr>
          <p:cNvPr id="3" name="Graphic 2" descr="Walk with solid fill">
            <a:extLst>
              <a:ext uri="{FF2B5EF4-FFF2-40B4-BE49-F238E27FC236}">
                <a16:creationId xmlns:a16="http://schemas.microsoft.com/office/drawing/2014/main" id="{C047DA67-909B-3441-15D6-7775C147A0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46509" y="2999288"/>
            <a:ext cx="914400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E6C68D-03AF-BD56-B7C7-C6543400C742}"/>
              </a:ext>
            </a:extLst>
          </p:cNvPr>
          <p:cNvSpPr txBox="1"/>
          <p:nvPr/>
        </p:nvSpPr>
        <p:spPr>
          <a:xfrm>
            <a:off x="7972546" y="4404561"/>
            <a:ext cx="787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</a:t>
            </a:r>
            <a:r>
              <a:rPr lang="en-US" sz="3200" baseline="-25000" dirty="0"/>
              <a:t>1</a:t>
            </a:r>
            <a:r>
              <a:rPr lang="en-US" sz="3200" dirty="0"/>
              <a:t>: </a:t>
            </a:r>
          </a:p>
        </p:txBody>
      </p:sp>
      <p:pic>
        <p:nvPicPr>
          <p:cNvPr id="7" name="Graphic 6" descr="Apple with solid fill">
            <a:extLst>
              <a:ext uri="{FF2B5EF4-FFF2-40B4-BE49-F238E27FC236}">
                <a16:creationId xmlns:a16="http://schemas.microsoft.com/office/drawing/2014/main" id="{D0FB3200-4DA9-A4ED-7806-68460C4B06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46509" y="4148848"/>
            <a:ext cx="914400" cy="914400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CD2395A2-AECC-F239-B3C0-700675E81796}"/>
              </a:ext>
            </a:extLst>
          </p:cNvPr>
          <p:cNvSpPr/>
          <p:nvPr/>
        </p:nvSpPr>
        <p:spPr>
          <a:xfrm rot="19959469">
            <a:off x="6900154" y="3369479"/>
            <a:ext cx="977900" cy="64932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8296319B-AB4E-FFB1-27DE-8BA9CEC3622D}"/>
              </a:ext>
            </a:extLst>
          </p:cNvPr>
          <p:cNvSpPr/>
          <p:nvPr/>
        </p:nvSpPr>
        <p:spPr>
          <a:xfrm rot="1640531" flipV="1">
            <a:off x="6900154" y="4134469"/>
            <a:ext cx="977900" cy="64932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Shield Tick outline">
            <a:extLst>
              <a:ext uri="{FF2B5EF4-FFF2-40B4-BE49-F238E27FC236}">
                <a16:creationId xmlns:a16="http://schemas.microsoft.com/office/drawing/2014/main" id="{B6C65717-7123-A6FF-AB56-A9213846B4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331452" y="4020727"/>
            <a:ext cx="699344" cy="699344"/>
          </a:xfrm>
          <a:prstGeom prst="rect">
            <a:avLst/>
          </a:prstGeom>
        </p:spPr>
      </p:pic>
      <p:pic>
        <p:nvPicPr>
          <p:cNvPr id="28" name="Graphic 27" descr="Danger outline">
            <a:extLst>
              <a:ext uri="{FF2B5EF4-FFF2-40B4-BE49-F238E27FC236}">
                <a16:creationId xmlns:a16="http://schemas.microsoft.com/office/drawing/2014/main" id="{5727CD7A-CBC4-B825-B1BF-E42A0B389B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388761" y="2888810"/>
            <a:ext cx="584725" cy="58472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ACAEB65-19A6-5880-81A8-738C3AB03CAB}"/>
              </a:ext>
            </a:extLst>
          </p:cNvPr>
          <p:cNvSpPr/>
          <p:nvPr/>
        </p:nvSpPr>
        <p:spPr>
          <a:xfrm>
            <a:off x="7789653" y="2096563"/>
            <a:ext cx="2529268" cy="69934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Semantic opacity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7E84A3-3C43-827F-B2D3-3BFC9C68C418}"/>
              </a:ext>
            </a:extLst>
          </p:cNvPr>
          <p:cNvSpPr txBox="1"/>
          <p:nvPr/>
        </p:nvSpPr>
        <p:spPr>
          <a:xfrm>
            <a:off x="10061898" y="4111268"/>
            <a:ext cx="941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Safe!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CDA44D-CA08-5EE2-5F1D-6FEA0CB6C7F7}"/>
              </a:ext>
            </a:extLst>
          </p:cNvPr>
          <p:cNvSpPr txBox="1"/>
          <p:nvPr/>
        </p:nvSpPr>
        <p:spPr>
          <a:xfrm>
            <a:off x="10030796" y="3030138"/>
            <a:ext cx="1083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Danger!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D7A619-A33F-C2F7-3AA7-A6649AFD89EF}"/>
              </a:ext>
            </a:extLst>
          </p:cNvPr>
          <p:cNvSpPr txBox="1"/>
          <p:nvPr/>
        </p:nvSpPr>
        <p:spPr>
          <a:xfrm>
            <a:off x="652370" y="5630993"/>
            <a:ext cx="11432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noProof="0" dirty="0"/>
              <a:t>A symbolic classification head alone </a:t>
            </a:r>
            <a:r>
              <a:rPr lang="en-GB" sz="2400" b="1" noProof="0" dirty="0">
                <a:solidFill>
                  <a:srgbClr val="C00000"/>
                </a:solidFill>
              </a:rPr>
              <a:t>does not guarantee semantic transparency</a:t>
            </a:r>
            <a:endParaRPr lang="en-GB" sz="2400" noProof="0" dirty="0"/>
          </a:p>
          <a:p>
            <a:r>
              <a:rPr lang="en-GB" sz="2400" dirty="0"/>
              <a:t>(… as well as </a:t>
            </a:r>
            <a:r>
              <a:rPr lang="en-US" sz="2400" dirty="0"/>
              <a:t>Logistic Regression, Additive Models, Decision Trees, </a:t>
            </a:r>
            <a:r>
              <a:rPr lang="en-US" sz="2400" dirty="0" err="1"/>
              <a:t>etc</a:t>
            </a:r>
            <a:r>
              <a:rPr lang="en-US" sz="2400" dirty="0"/>
              <a:t>…)!</a:t>
            </a:r>
            <a:endParaRPr lang="en-GB" sz="2400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A489008-FE9E-A8B1-7AD2-D794F6190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Semantic &amp; functional opacity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41C8E-E02C-0BD5-0D68-0465573AE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8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1AF34-B4F9-CB0F-9B99-7327ABAB5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CDF37-5A88-4C90-F321-EFEB79E65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The flip side of the coin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40539-2D73-23D6-5967-5E021D8B7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800" b="1" noProof="0" dirty="0">
                <a:solidFill>
                  <a:srgbClr val="C00000"/>
                </a:solidFill>
              </a:rPr>
              <a:t>Blindly using black-box models </a:t>
            </a:r>
            <a:r>
              <a:rPr lang="en-GB" sz="2800" noProof="0" dirty="0"/>
              <a:t>can lead to all sorts of </a:t>
            </a:r>
            <a:r>
              <a:rPr lang="en-GB" sz="2800" b="1" noProof="0" dirty="0">
                <a:solidFill>
                  <a:srgbClr val="C00000"/>
                </a:solidFill>
              </a:rPr>
              <a:t>problems</a:t>
            </a:r>
            <a:r>
              <a:rPr lang="en-GB" sz="2800" noProof="0" dirty="0"/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D8B2D2-498C-0446-38A1-ADC3861FB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548" y="2464966"/>
            <a:ext cx="3746500" cy="146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8DE074-495A-A99F-29EC-E8433A22F4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206" y="4324195"/>
            <a:ext cx="4238880" cy="875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8632B1-11E6-5175-A2B6-522025E79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6985" y="4319085"/>
            <a:ext cx="5656018" cy="8803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A149EC-1876-85DA-9B40-3E1AD185373D}"/>
              </a:ext>
            </a:extLst>
          </p:cNvPr>
          <p:cNvSpPr txBox="1"/>
          <p:nvPr/>
        </p:nvSpPr>
        <p:spPr>
          <a:xfrm>
            <a:off x="652371" y="5945422"/>
            <a:ext cx="10620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Kashmir Hill, “Wrongfully Accused by an Algorithm.” The New York Times (2020).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[2] 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Rachel Goodman, “Why Amazon’s Automated Hiring Tool Discriminated Against Women.” ACLU (2018).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[3] 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Will Douglas Heaven, “Predictive policing algorithms are racist. They need to be dismantled.” MIT Technology Review (2020).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F5F29-6F0A-8578-35EB-E0A2FC64A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4140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0909B-EC4D-FA41-DF61-097E0B3F7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230</a:t>
            </a:fld>
            <a:endParaRPr lang="en-US"/>
          </a:p>
        </p:txBody>
      </p:sp>
      <p:pic>
        <p:nvPicPr>
          <p:cNvPr id="41" name="Picture 40" descr="Timeline&#10;&#10;Description automatically generated with low confidence">
            <a:extLst>
              <a:ext uri="{FF2B5EF4-FFF2-40B4-BE49-F238E27FC236}">
                <a16:creationId xmlns:a16="http://schemas.microsoft.com/office/drawing/2014/main" id="{C9EFFC21-8837-29D5-7391-884A0C433C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4" t="30012" r="61194" b="25535"/>
          <a:stretch/>
        </p:blipFill>
        <p:spPr>
          <a:xfrm>
            <a:off x="5211866" y="2909758"/>
            <a:ext cx="1187533" cy="1128157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FF9B689-1944-CDA4-BA42-D7B6F99C4DC9}"/>
              </a:ext>
            </a:extLst>
          </p:cNvPr>
          <p:cNvCxnSpPr>
            <a:endCxn id="41" idx="1"/>
          </p:cNvCxnSpPr>
          <p:nvPr/>
        </p:nvCxnSpPr>
        <p:spPr>
          <a:xfrm>
            <a:off x="4360801" y="3470815"/>
            <a:ext cx="851065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E829E51-616B-BE6E-44F3-4A2B8055F7C1}"/>
              </a:ext>
            </a:extLst>
          </p:cNvPr>
          <p:cNvCxnSpPr>
            <a:cxnSpLocks/>
            <a:stCxn id="41" idx="3"/>
          </p:cNvCxnSpPr>
          <p:nvPr/>
        </p:nvCxnSpPr>
        <p:spPr>
          <a:xfrm flipV="1">
            <a:off x="6399399" y="3470815"/>
            <a:ext cx="777611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DB5E0B2B-A439-0FA7-BE71-B51DD4EBEC64}"/>
              </a:ext>
            </a:extLst>
          </p:cNvPr>
          <p:cNvSpPr txBox="1"/>
          <p:nvPr/>
        </p:nvSpPr>
        <p:spPr>
          <a:xfrm>
            <a:off x="6822403" y="2232061"/>
            <a:ext cx="1616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70C0"/>
                </a:solidFill>
                <a:latin typeface="+mj-lt"/>
              </a:rPr>
              <a:t>Semantic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transparency</a:t>
            </a:r>
          </a:p>
        </p:txBody>
      </p:sp>
      <p:sp>
        <p:nvSpPr>
          <p:cNvPr id="54" name="Left Brace 53">
            <a:extLst>
              <a:ext uri="{FF2B5EF4-FFF2-40B4-BE49-F238E27FC236}">
                <a16:creationId xmlns:a16="http://schemas.microsoft.com/office/drawing/2014/main" id="{71DF9B23-C885-D38A-BFE2-3313678CE74D}"/>
              </a:ext>
            </a:extLst>
          </p:cNvPr>
          <p:cNvSpPr/>
          <p:nvPr/>
        </p:nvSpPr>
        <p:spPr>
          <a:xfrm rot="5400000">
            <a:off x="9490328" y="2125576"/>
            <a:ext cx="247284" cy="1187533"/>
          </a:xfrm>
          <a:prstGeom prst="leftBrace">
            <a:avLst>
              <a:gd name="adj1" fmla="val 0"/>
              <a:gd name="adj2" fmla="val 50000"/>
            </a:avLst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273E728-FF46-1833-68D1-C5D5D90DC6D3}"/>
              </a:ext>
            </a:extLst>
          </p:cNvPr>
          <p:cNvSpPr txBox="1"/>
          <p:nvPr/>
        </p:nvSpPr>
        <p:spPr>
          <a:xfrm>
            <a:off x="8963855" y="1930860"/>
            <a:ext cx="130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Functional opacity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70DD535F-88E5-4951-A5BE-7CBEC6EDE08E}"/>
              </a:ext>
            </a:extLst>
          </p:cNvPr>
          <p:cNvSpPr/>
          <p:nvPr/>
        </p:nvSpPr>
        <p:spPr>
          <a:xfrm>
            <a:off x="172720" y="2723697"/>
            <a:ext cx="2714009" cy="155774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Concept-based learning</a:t>
            </a:r>
          </a:p>
        </p:txBody>
      </p:sp>
      <p:pic>
        <p:nvPicPr>
          <p:cNvPr id="58" name="Picture 57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48A6E532-4428-DD1D-5429-DAF88D6EDC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241" b="41027"/>
          <a:stretch/>
        </p:blipFill>
        <p:spPr>
          <a:xfrm>
            <a:off x="3003544" y="2700498"/>
            <a:ext cx="1310801" cy="1543656"/>
          </a:xfrm>
          <a:prstGeom prst="rect">
            <a:avLst/>
          </a:prstGeom>
        </p:spPr>
      </p:pic>
      <p:pic>
        <p:nvPicPr>
          <p:cNvPr id="60" name="Picture 59" descr="Timeline&#10;&#10;Description automatically generated with low confidence">
            <a:extLst>
              <a:ext uri="{FF2B5EF4-FFF2-40B4-BE49-F238E27FC236}">
                <a16:creationId xmlns:a16="http://schemas.microsoft.com/office/drawing/2014/main" id="{225B2CE7-33B1-4575-896E-D4BD0D2DC2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4" t="30012" r="61194" b="25535"/>
          <a:stretch/>
        </p:blipFill>
        <p:spPr>
          <a:xfrm>
            <a:off x="8947242" y="2909758"/>
            <a:ext cx="1187533" cy="1128157"/>
          </a:xfrm>
          <a:prstGeom prst="rect">
            <a:avLst/>
          </a:prstGeom>
        </p:spPr>
      </p:pic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A85B2AE-2B06-9982-74FA-2B91F961993C}"/>
              </a:ext>
            </a:extLst>
          </p:cNvPr>
          <p:cNvCxnSpPr>
            <a:endCxn id="60" idx="1"/>
          </p:cNvCxnSpPr>
          <p:nvPr/>
        </p:nvCxnSpPr>
        <p:spPr>
          <a:xfrm>
            <a:off x="8096177" y="3470815"/>
            <a:ext cx="851065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8DA6490-E8E0-9F90-073C-79868090C83D}"/>
              </a:ext>
            </a:extLst>
          </p:cNvPr>
          <p:cNvCxnSpPr>
            <a:cxnSpLocks/>
            <a:stCxn id="60" idx="3"/>
          </p:cNvCxnSpPr>
          <p:nvPr/>
        </p:nvCxnSpPr>
        <p:spPr>
          <a:xfrm flipV="1">
            <a:off x="10134775" y="3470815"/>
            <a:ext cx="777611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Graphic 62" descr="Siren with solid fill">
            <a:extLst>
              <a:ext uri="{FF2B5EF4-FFF2-40B4-BE49-F238E27FC236}">
                <a16:creationId xmlns:a16="http://schemas.microsoft.com/office/drawing/2014/main" id="{35851FED-E1FF-0471-50EE-785B2D6EF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61468" y="3416195"/>
            <a:ext cx="538018" cy="538018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C3994690-3C41-5328-F315-A111CE564312}"/>
              </a:ext>
            </a:extLst>
          </p:cNvPr>
          <p:cNvGrpSpPr/>
          <p:nvPr/>
        </p:nvGrpSpPr>
        <p:grpSpPr>
          <a:xfrm>
            <a:off x="7368867" y="2942833"/>
            <a:ext cx="523221" cy="523221"/>
            <a:chOff x="4697224" y="5270961"/>
            <a:chExt cx="914400" cy="914400"/>
          </a:xfrm>
        </p:grpSpPr>
        <p:pic>
          <p:nvPicPr>
            <p:cNvPr id="65" name="Graphic 64" descr="Traffic light outline">
              <a:extLst>
                <a:ext uri="{FF2B5EF4-FFF2-40B4-BE49-F238E27FC236}">
                  <a16:creationId xmlns:a16="http://schemas.microsoft.com/office/drawing/2014/main" id="{A943355D-D908-BEA0-21AD-D3398E3AB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58B26B3-C960-9D44-CB4B-DD722E75B258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F84A3E7-827F-9477-E5D2-0EDE5BE62DED}"/>
              </a:ext>
            </a:extLst>
          </p:cNvPr>
          <p:cNvGrpSpPr/>
          <p:nvPr/>
        </p:nvGrpSpPr>
        <p:grpSpPr>
          <a:xfrm>
            <a:off x="7250464" y="2997062"/>
            <a:ext cx="733494" cy="923330"/>
            <a:chOff x="2967450" y="4800877"/>
            <a:chExt cx="753485" cy="1929122"/>
          </a:xfrm>
        </p:grpSpPr>
        <p:sp>
          <p:nvSpPr>
            <p:cNvPr id="68" name="Left Bracket 67">
              <a:extLst>
                <a:ext uri="{FF2B5EF4-FFF2-40B4-BE49-F238E27FC236}">
                  <a16:creationId xmlns:a16="http://schemas.microsoft.com/office/drawing/2014/main" id="{F1C643DD-EDC1-156A-0B4B-DB592C316125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69" name="Left Bracket 68">
              <a:extLst>
                <a:ext uri="{FF2B5EF4-FFF2-40B4-BE49-F238E27FC236}">
                  <a16:creationId xmlns:a16="http://schemas.microsoft.com/office/drawing/2014/main" id="{828EBC7D-FAA0-78FA-1B53-E7B217D7EC1F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A64CDB9-4109-5F96-973B-482973D00507}"/>
              </a:ext>
            </a:extLst>
          </p:cNvPr>
          <p:cNvGrpSpPr/>
          <p:nvPr/>
        </p:nvGrpSpPr>
        <p:grpSpPr>
          <a:xfrm>
            <a:off x="10980489" y="3218085"/>
            <a:ext cx="762533" cy="593597"/>
            <a:chOff x="5322067" y="4188044"/>
            <a:chExt cx="1174635" cy="914400"/>
          </a:xfrm>
        </p:grpSpPr>
        <p:pic>
          <p:nvPicPr>
            <p:cNvPr id="71" name="Graphic 70" descr="Car with solid fill">
              <a:extLst>
                <a:ext uri="{FF2B5EF4-FFF2-40B4-BE49-F238E27FC236}">
                  <a16:creationId xmlns:a16="http://schemas.microsoft.com/office/drawing/2014/main" id="{CC81EC54-5D86-8864-1CB9-25B4701D9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72" name="Arc 71">
              <a:extLst>
                <a:ext uri="{FF2B5EF4-FFF2-40B4-BE49-F238E27FC236}">
                  <a16:creationId xmlns:a16="http://schemas.microsoft.com/office/drawing/2014/main" id="{24B1EB69-6D11-DA8E-507D-A66C4C6FC7DC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Arc 72">
              <a:extLst>
                <a:ext uri="{FF2B5EF4-FFF2-40B4-BE49-F238E27FC236}">
                  <a16:creationId xmlns:a16="http://schemas.microsoft.com/office/drawing/2014/main" id="{20258EEC-E880-3AB5-6539-10251F2A336E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Arc 73">
              <a:extLst>
                <a:ext uri="{FF2B5EF4-FFF2-40B4-BE49-F238E27FC236}">
                  <a16:creationId xmlns:a16="http://schemas.microsoft.com/office/drawing/2014/main" id="{C91DABDC-4319-4A87-FFA7-102F126434D3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5" name="Graphic 74" descr="Chevron arrows outline">
              <a:extLst>
                <a:ext uri="{FF2B5EF4-FFF2-40B4-BE49-F238E27FC236}">
                  <a16:creationId xmlns:a16="http://schemas.microsoft.com/office/drawing/2014/main" id="{E427649D-5BF8-74ED-DA33-3764AE034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40E55EFD-AB90-DA3D-4FE1-A688199E8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Semantic &amp; functional opacity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7682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A4A94-819B-19B4-8266-886EFFD76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889BA-97F4-CC60-25C9-028378418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231</a:t>
            </a:fld>
            <a:endParaRPr lang="en-US"/>
          </a:p>
        </p:txBody>
      </p:sp>
      <p:pic>
        <p:nvPicPr>
          <p:cNvPr id="14" name="Picture 13" descr="Timeline&#10;&#10;Description automatically generated with low confidence">
            <a:extLst>
              <a:ext uri="{FF2B5EF4-FFF2-40B4-BE49-F238E27FC236}">
                <a16:creationId xmlns:a16="http://schemas.microsoft.com/office/drawing/2014/main" id="{4C45AF20-095A-ECEF-750E-F7EEC9896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4" t="30012" r="61194" b="25535"/>
          <a:stretch/>
        </p:blipFill>
        <p:spPr>
          <a:xfrm>
            <a:off x="5210847" y="4999653"/>
            <a:ext cx="1187533" cy="112815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C7C4F95-AA65-C08D-2A0D-364E5AAD8716}"/>
              </a:ext>
            </a:extLst>
          </p:cNvPr>
          <p:cNvCxnSpPr>
            <a:endCxn id="14" idx="1"/>
          </p:cNvCxnSpPr>
          <p:nvPr/>
        </p:nvCxnSpPr>
        <p:spPr>
          <a:xfrm>
            <a:off x="4359782" y="5560710"/>
            <a:ext cx="851065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BFF64DC-2C0E-9A62-7687-6A19C1E1AF8D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6398380" y="5560710"/>
            <a:ext cx="777611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F4C2C47-B6E3-07DB-2F6C-0EB4B09FAC96}"/>
              </a:ext>
            </a:extLst>
          </p:cNvPr>
          <p:cNvSpPr txBox="1"/>
          <p:nvPr/>
        </p:nvSpPr>
        <p:spPr>
          <a:xfrm>
            <a:off x="7053235" y="4387551"/>
            <a:ext cx="1154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Semantic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</a:rPr>
              <a:t>opacity</a:t>
            </a: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D45F93F6-DC43-EF66-383D-7D58307971A6}"/>
              </a:ext>
            </a:extLst>
          </p:cNvPr>
          <p:cNvSpPr/>
          <p:nvPr/>
        </p:nvSpPr>
        <p:spPr>
          <a:xfrm rot="5400000">
            <a:off x="10403061" y="3541476"/>
            <a:ext cx="211985" cy="3112551"/>
          </a:xfrm>
          <a:prstGeom prst="leftBrace">
            <a:avLst>
              <a:gd name="adj1" fmla="val 0"/>
              <a:gd name="adj2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74BB0B-E5C8-456D-0406-14B6C6EA18D7}"/>
              </a:ext>
            </a:extLst>
          </p:cNvPr>
          <p:cNvSpPr txBox="1"/>
          <p:nvPr/>
        </p:nvSpPr>
        <p:spPr>
          <a:xfrm>
            <a:off x="9147195" y="4556712"/>
            <a:ext cx="2714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j-lt"/>
              </a:rPr>
              <a:t>Functional transparency</a:t>
            </a:r>
          </a:p>
        </p:txBody>
      </p:sp>
      <p:pic>
        <p:nvPicPr>
          <p:cNvPr id="41" name="Picture 40" descr="Timeline&#10;&#10;Description automatically generated with low confidence">
            <a:extLst>
              <a:ext uri="{FF2B5EF4-FFF2-40B4-BE49-F238E27FC236}">
                <a16:creationId xmlns:a16="http://schemas.microsoft.com/office/drawing/2014/main" id="{0E500FFC-9137-759A-49CD-CFEBE74E6F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4" t="30012" r="61194" b="25535"/>
          <a:stretch/>
        </p:blipFill>
        <p:spPr>
          <a:xfrm>
            <a:off x="5211866" y="2909758"/>
            <a:ext cx="1187533" cy="1128157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FA76D40-9E39-AE02-8F81-3BB1748EAB26}"/>
              </a:ext>
            </a:extLst>
          </p:cNvPr>
          <p:cNvCxnSpPr>
            <a:endCxn id="41" idx="1"/>
          </p:cNvCxnSpPr>
          <p:nvPr/>
        </p:nvCxnSpPr>
        <p:spPr>
          <a:xfrm>
            <a:off x="4360801" y="3470815"/>
            <a:ext cx="851065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436A871-0501-489E-F440-EAF8CA72E791}"/>
              </a:ext>
            </a:extLst>
          </p:cNvPr>
          <p:cNvCxnSpPr>
            <a:cxnSpLocks/>
            <a:stCxn id="41" idx="3"/>
          </p:cNvCxnSpPr>
          <p:nvPr/>
        </p:nvCxnSpPr>
        <p:spPr>
          <a:xfrm flipV="1">
            <a:off x="6399399" y="3470815"/>
            <a:ext cx="777611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57F30A4D-5F12-9382-B36B-F3508E08926E}"/>
              </a:ext>
            </a:extLst>
          </p:cNvPr>
          <p:cNvSpPr txBox="1"/>
          <p:nvPr/>
        </p:nvSpPr>
        <p:spPr>
          <a:xfrm>
            <a:off x="6822403" y="2232061"/>
            <a:ext cx="1616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70C0"/>
                </a:solidFill>
                <a:latin typeface="+mj-lt"/>
              </a:rPr>
              <a:t>Semantic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transparency</a:t>
            </a:r>
          </a:p>
        </p:txBody>
      </p:sp>
      <p:sp>
        <p:nvSpPr>
          <p:cNvPr id="54" name="Left Brace 53">
            <a:extLst>
              <a:ext uri="{FF2B5EF4-FFF2-40B4-BE49-F238E27FC236}">
                <a16:creationId xmlns:a16="http://schemas.microsoft.com/office/drawing/2014/main" id="{2049FFA3-AEFB-980B-042C-585970D8F1DC}"/>
              </a:ext>
            </a:extLst>
          </p:cNvPr>
          <p:cNvSpPr/>
          <p:nvPr/>
        </p:nvSpPr>
        <p:spPr>
          <a:xfrm rot="5400000">
            <a:off x="9490328" y="2125576"/>
            <a:ext cx="247284" cy="1187533"/>
          </a:xfrm>
          <a:prstGeom prst="leftBrace">
            <a:avLst>
              <a:gd name="adj1" fmla="val 0"/>
              <a:gd name="adj2" fmla="val 50000"/>
            </a:avLst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4C290E5-296D-94D2-D486-6D954F249C75}"/>
              </a:ext>
            </a:extLst>
          </p:cNvPr>
          <p:cNvSpPr txBox="1"/>
          <p:nvPr/>
        </p:nvSpPr>
        <p:spPr>
          <a:xfrm>
            <a:off x="8963855" y="1930860"/>
            <a:ext cx="130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Functional opacity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39D82949-8C1D-1D92-E332-112094530FCF}"/>
              </a:ext>
            </a:extLst>
          </p:cNvPr>
          <p:cNvSpPr/>
          <p:nvPr/>
        </p:nvSpPr>
        <p:spPr>
          <a:xfrm>
            <a:off x="172720" y="2723697"/>
            <a:ext cx="2714009" cy="155774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Concept-based learning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A7F5231A-C268-F218-739B-D1353A2668DC}"/>
              </a:ext>
            </a:extLst>
          </p:cNvPr>
          <p:cNvSpPr/>
          <p:nvPr/>
        </p:nvSpPr>
        <p:spPr>
          <a:xfrm>
            <a:off x="172720" y="4774789"/>
            <a:ext cx="2714009" cy="155774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Symbolic reasoning</a:t>
            </a:r>
          </a:p>
        </p:txBody>
      </p:sp>
      <p:pic>
        <p:nvPicPr>
          <p:cNvPr id="58" name="Picture 57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33920788-D31D-3308-40D5-2B00E04E88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241" b="41027"/>
          <a:stretch/>
        </p:blipFill>
        <p:spPr>
          <a:xfrm>
            <a:off x="3003544" y="2700498"/>
            <a:ext cx="1310801" cy="1543656"/>
          </a:xfrm>
          <a:prstGeom prst="rect">
            <a:avLst/>
          </a:prstGeom>
        </p:spPr>
      </p:pic>
      <p:pic>
        <p:nvPicPr>
          <p:cNvPr id="59" name="Picture 58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8D1E74AF-077A-49F9-7713-D4C9E5BFBA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241" b="41027"/>
          <a:stretch/>
        </p:blipFill>
        <p:spPr>
          <a:xfrm>
            <a:off x="3003544" y="4797596"/>
            <a:ext cx="1310801" cy="1543656"/>
          </a:xfrm>
          <a:prstGeom prst="rect">
            <a:avLst/>
          </a:prstGeom>
        </p:spPr>
      </p:pic>
      <p:pic>
        <p:nvPicPr>
          <p:cNvPr id="60" name="Picture 59" descr="Timeline&#10;&#10;Description automatically generated with low confidence">
            <a:extLst>
              <a:ext uri="{FF2B5EF4-FFF2-40B4-BE49-F238E27FC236}">
                <a16:creationId xmlns:a16="http://schemas.microsoft.com/office/drawing/2014/main" id="{AE1A2B62-BC91-72C7-9A58-A73617675D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4" t="30012" r="61194" b="25535"/>
          <a:stretch/>
        </p:blipFill>
        <p:spPr>
          <a:xfrm>
            <a:off x="8947242" y="2909758"/>
            <a:ext cx="1187533" cy="1128157"/>
          </a:xfrm>
          <a:prstGeom prst="rect">
            <a:avLst/>
          </a:prstGeom>
        </p:spPr>
      </p:pic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433C4A2-7196-C30D-0C6B-0CC1909D6561}"/>
              </a:ext>
            </a:extLst>
          </p:cNvPr>
          <p:cNvCxnSpPr>
            <a:endCxn id="60" idx="1"/>
          </p:cNvCxnSpPr>
          <p:nvPr/>
        </p:nvCxnSpPr>
        <p:spPr>
          <a:xfrm>
            <a:off x="8096177" y="3470815"/>
            <a:ext cx="851065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DBA5D15-8F10-4725-6BC0-C76229B92BCE}"/>
              </a:ext>
            </a:extLst>
          </p:cNvPr>
          <p:cNvCxnSpPr>
            <a:cxnSpLocks/>
            <a:stCxn id="60" idx="3"/>
          </p:cNvCxnSpPr>
          <p:nvPr/>
        </p:nvCxnSpPr>
        <p:spPr>
          <a:xfrm flipV="1">
            <a:off x="10134775" y="3470815"/>
            <a:ext cx="777611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Graphic 62" descr="Siren with solid fill">
            <a:extLst>
              <a:ext uri="{FF2B5EF4-FFF2-40B4-BE49-F238E27FC236}">
                <a16:creationId xmlns:a16="http://schemas.microsoft.com/office/drawing/2014/main" id="{33D0DA73-8181-FA0C-5502-17B8AD5C28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61468" y="3416195"/>
            <a:ext cx="538018" cy="538018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F88843F1-8D82-4D13-46E8-7DA306A7F5FA}"/>
              </a:ext>
            </a:extLst>
          </p:cNvPr>
          <p:cNvGrpSpPr/>
          <p:nvPr/>
        </p:nvGrpSpPr>
        <p:grpSpPr>
          <a:xfrm>
            <a:off x="7368867" y="2942833"/>
            <a:ext cx="523221" cy="523221"/>
            <a:chOff x="4697224" y="5270961"/>
            <a:chExt cx="914400" cy="914400"/>
          </a:xfrm>
        </p:grpSpPr>
        <p:pic>
          <p:nvPicPr>
            <p:cNvPr id="65" name="Graphic 64" descr="Traffic light outline">
              <a:extLst>
                <a:ext uri="{FF2B5EF4-FFF2-40B4-BE49-F238E27FC236}">
                  <a16:creationId xmlns:a16="http://schemas.microsoft.com/office/drawing/2014/main" id="{9AE3A2BF-5438-BD6F-0A73-6EA50467B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5C7AF71-5CFB-0265-9B2A-F9AC621E3325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598122B-76FD-14F0-C8D0-D1BC922127C7}"/>
              </a:ext>
            </a:extLst>
          </p:cNvPr>
          <p:cNvGrpSpPr/>
          <p:nvPr/>
        </p:nvGrpSpPr>
        <p:grpSpPr>
          <a:xfrm>
            <a:off x="7250464" y="2997062"/>
            <a:ext cx="733494" cy="923330"/>
            <a:chOff x="2967450" y="4800877"/>
            <a:chExt cx="753485" cy="1929122"/>
          </a:xfrm>
        </p:grpSpPr>
        <p:sp>
          <p:nvSpPr>
            <p:cNvPr id="68" name="Left Bracket 67">
              <a:extLst>
                <a:ext uri="{FF2B5EF4-FFF2-40B4-BE49-F238E27FC236}">
                  <a16:creationId xmlns:a16="http://schemas.microsoft.com/office/drawing/2014/main" id="{F57489AB-9241-98F3-B619-EC41097CFC7D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69" name="Left Bracket 68">
              <a:extLst>
                <a:ext uri="{FF2B5EF4-FFF2-40B4-BE49-F238E27FC236}">
                  <a16:creationId xmlns:a16="http://schemas.microsoft.com/office/drawing/2014/main" id="{3DBC1CC6-EB6F-CC9C-E237-9C1EF22C5490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B12BE3F-F23B-D909-8884-B3823860BD0F}"/>
              </a:ext>
            </a:extLst>
          </p:cNvPr>
          <p:cNvGrpSpPr/>
          <p:nvPr/>
        </p:nvGrpSpPr>
        <p:grpSpPr>
          <a:xfrm>
            <a:off x="10980489" y="3218085"/>
            <a:ext cx="762533" cy="593597"/>
            <a:chOff x="5322067" y="4188044"/>
            <a:chExt cx="1174635" cy="914400"/>
          </a:xfrm>
        </p:grpSpPr>
        <p:pic>
          <p:nvPicPr>
            <p:cNvPr id="71" name="Graphic 70" descr="Car with solid fill">
              <a:extLst>
                <a:ext uri="{FF2B5EF4-FFF2-40B4-BE49-F238E27FC236}">
                  <a16:creationId xmlns:a16="http://schemas.microsoft.com/office/drawing/2014/main" id="{A2339A1E-ECB2-2081-FA2F-57D7142D2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72" name="Arc 71">
              <a:extLst>
                <a:ext uri="{FF2B5EF4-FFF2-40B4-BE49-F238E27FC236}">
                  <a16:creationId xmlns:a16="http://schemas.microsoft.com/office/drawing/2014/main" id="{00578FCC-6536-F68B-28B8-26D99569693E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Arc 72">
              <a:extLst>
                <a:ext uri="{FF2B5EF4-FFF2-40B4-BE49-F238E27FC236}">
                  <a16:creationId xmlns:a16="http://schemas.microsoft.com/office/drawing/2014/main" id="{417458CC-3E9A-0178-1CE6-2466D904AB88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Arc 73">
              <a:extLst>
                <a:ext uri="{FF2B5EF4-FFF2-40B4-BE49-F238E27FC236}">
                  <a16:creationId xmlns:a16="http://schemas.microsoft.com/office/drawing/2014/main" id="{53299A1D-C941-4B51-A79C-778DA2DB38E5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5" name="Graphic 74" descr="Chevron arrows outline">
              <a:extLst>
                <a:ext uri="{FF2B5EF4-FFF2-40B4-BE49-F238E27FC236}">
                  <a16:creationId xmlns:a16="http://schemas.microsoft.com/office/drawing/2014/main" id="{D627B108-8000-A504-06B2-746D7985A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F8F945F-204C-7D0E-A200-5CEC6EECF692}"/>
              </a:ext>
            </a:extLst>
          </p:cNvPr>
          <p:cNvGrpSpPr/>
          <p:nvPr/>
        </p:nvGrpSpPr>
        <p:grpSpPr>
          <a:xfrm>
            <a:off x="7249445" y="5098823"/>
            <a:ext cx="733494" cy="923330"/>
            <a:chOff x="2967450" y="4800877"/>
            <a:chExt cx="753485" cy="1929122"/>
          </a:xfrm>
        </p:grpSpPr>
        <p:sp>
          <p:nvSpPr>
            <p:cNvPr id="77" name="Left Bracket 76">
              <a:extLst>
                <a:ext uri="{FF2B5EF4-FFF2-40B4-BE49-F238E27FC236}">
                  <a16:creationId xmlns:a16="http://schemas.microsoft.com/office/drawing/2014/main" id="{90BD04DA-B6FC-9378-48CE-C8E01D92F2E2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78" name="Left Bracket 77">
              <a:extLst>
                <a:ext uri="{FF2B5EF4-FFF2-40B4-BE49-F238E27FC236}">
                  <a16:creationId xmlns:a16="http://schemas.microsoft.com/office/drawing/2014/main" id="{351F0D3C-C95F-393D-6FA6-6D1D29D44AE8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A577DA0-F200-A79D-6AEA-E887681DEB81}"/>
                  </a:ext>
                </a:extLst>
              </p:cNvPr>
              <p:cNvSpPr txBox="1"/>
              <p:nvPr/>
            </p:nvSpPr>
            <p:spPr>
              <a:xfrm>
                <a:off x="7471760" y="5191093"/>
                <a:ext cx="2888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A577DA0-F200-A79D-6AEA-E887681DE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1760" y="5191093"/>
                <a:ext cx="288862" cy="276999"/>
              </a:xfrm>
              <a:prstGeom prst="rect">
                <a:avLst/>
              </a:prstGeom>
              <a:blipFill>
                <a:blip r:embed="rId12"/>
                <a:stretch>
                  <a:fillRect l="-166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FA81112F-845D-4670-7C06-A5105FB7E272}"/>
                  </a:ext>
                </a:extLst>
              </p:cNvPr>
              <p:cNvSpPr txBox="1"/>
              <p:nvPr/>
            </p:nvSpPr>
            <p:spPr>
              <a:xfrm>
                <a:off x="7485028" y="5591871"/>
                <a:ext cx="2941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FA81112F-845D-4670-7C06-A5105FB7E2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5028" y="5591871"/>
                <a:ext cx="294183" cy="276999"/>
              </a:xfrm>
              <a:prstGeom prst="rect">
                <a:avLst/>
              </a:prstGeom>
              <a:blipFill>
                <a:blip r:embed="rId13"/>
                <a:stretch>
                  <a:fillRect l="-16667" r="-41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215F38CB-3234-9974-5F82-D7B31B4DA8F6}"/>
              </a:ext>
            </a:extLst>
          </p:cNvPr>
          <p:cNvCxnSpPr/>
          <p:nvPr/>
        </p:nvCxnSpPr>
        <p:spPr>
          <a:xfrm>
            <a:off x="8095158" y="5572576"/>
            <a:ext cx="851065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D836613-DB8D-8185-19CF-E4A43564EFF0}"/>
              </a:ext>
            </a:extLst>
          </p:cNvPr>
          <p:cNvGrpSpPr/>
          <p:nvPr/>
        </p:nvGrpSpPr>
        <p:grpSpPr>
          <a:xfrm>
            <a:off x="9058442" y="5243906"/>
            <a:ext cx="3137636" cy="737684"/>
            <a:chOff x="7304814" y="3330223"/>
            <a:chExt cx="3137636" cy="737684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36112DF-38BD-6B3E-34BF-A63E5BC450B8}"/>
                </a:ext>
              </a:extLst>
            </p:cNvPr>
            <p:cNvGrpSpPr/>
            <p:nvPr/>
          </p:nvGrpSpPr>
          <p:grpSpPr>
            <a:xfrm>
              <a:off x="7304814" y="3330223"/>
              <a:ext cx="947627" cy="737684"/>
              <a:chOff x="5322067" y="4188044"/>
              <a:chExt cx="1174635" cy="914400"/>
            </a:xfrm>
          </p:grpSpPr>
          <p:pic>
            <p:nvPicPr>
              <p:cNvPr id="85" name="Graphic 84" descr="Car with solid fill">
                <a:extLst>
                  <a:ext uri="{FF2B5EF4-FFF2-40B4-BE49-F238E27FC236}">
                    <a16:creationId xmlns:a16="http://schemas.microsoft.com/office/drawing/2014/main" id="{50182AB3-D1E6-FE28-14FB-0FD011822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900000">
                <a:off x="5507784" y="4188044"/>
                <a:ext cx="914401" cy="914400"/>
              </a:xfrm>
              <a:prstGeom prst="rect">
                <a:avLst/>
              </a:prstGeom>
            </p:spPr>
          </p:pic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58A047EC-A591-CEB7-B7A1-8A1471167FFE}"/>
                  </a:ext>
                </a:extLst>
              </p:cNvPr>
              <p:cNvSpPr/>
              <p:nvPr/>
            </p:nvSpPr>
            <p:spPr>
              <a:xfrm rot="1751108">
                <a:off x="6156324" y="4629150"/>
                <a:ext cx="250825" cy="250825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Arc 86">
                <a:extLst>
                  <a:ext uri="{FF2B5EF4-FFF2-40B4-BE49-F238E27FC236}">
                    <a16:creationId xmlns:a16="http://schemas.microsoft.com/office/drawing/2014/main" id="{E9DD266F-D839-DD6A-72A8-B4D6F5511201}"/>
                  </a:ext>
                </a:extLst>
              </p:cNvPr>
              <p:cNvSpPr/>
              <p:nvPr/>
            </p:nvSpPr>
            <p:spPr>
              <a:xfrm rot="1751108">
                <a:off x="6110606" y="4583433"/>
                <a:ext cx="342259" cy="342259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Arc 87">
                <a:extLst>
                  <a:ext uri="{FF2B5EF4-FFF2-40B4-BE49-F238E27FC236}">
                    <a16:creationId xmlns:a16="http://schemas.microsoft.com/office/drawing/2014/main" id="{54C2E8EE-0AE8-6713-A2F6-3FD59FDF0DB3}"/>
                  </a:ext>
                </a:extLst>
              </p:cNvPr>
              <p:cNvSpPr/>
              <p:nvPr/>
            </p:nvSpPr>
            <p:spPr>
              <a:xfrm rot="1751108">
                <a:off x="6085818" y="4547553"/>
                <a:ext cx="410884" cy="410884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9" name="Graphic 88" descr="Chevron arrows outline">
                <a:extLst>
                  <a:ext uri="{FF2B5EF4-FFF2-40B4-BE49-F238E27FC236}">
                    <a16:creationId xmlns:a16="http://schemas.microsoft.com/office/drawing/2014/main" id="{46C5999E-5479-33D2-2E1C-C2E3579EB3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322067" y="4327699"/>
                <a:ext cx="244089" cy="425296"/>
              </a:xfrm>
              <a:prstGeom prst="rect">
                <a:avLst/>
              </a:prstGeom>
            </p:spPr>
          </p:pic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2F20CA4C-8828-A6C8-1652-AEA46DA2F386}"/>
                </a:ext>
              </a:extLst>
            </p:cNvPr>
            <p:cNvSpPr txBox="1"/>
            <p:nvPr/>
          </p:nvSpPr>
          <p:spPr>
            <a:xfrm>
              <a:off x="8223573" y="3425191"/>
              <a:ext cx="22188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= NOT C</a:t>
              </a:r>
              <a:r>
                <a:rPr lang="en-US" sz="2400" baseline="-25000" dirty="0"/>
                <a:t>1</a:t>
              </a:r>
              <a:r>
                <a:rPr lang="en-US" sz="2400" dirty="0"/>
                <a:t> OR C</a:t>
              </a:r>
              <a:r>
                <a:rPr lang="en-US" sz="2400" baseline="-25000" dirty="0"/>
                <a:t>2</a:t>
              </a:r>
              <a:endParaRPr lang="en-US" sz="2400" dirty="0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E06B6965-64F0-639B-F5B4-E674BC44D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Semantic &amp; functional opacity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2745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3" grpId="0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0D846-0C39-7D6D-2477-D38A2FF5C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0297A-66F4-2658-612C-6781AD06D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232</a:t>
            </a:fld>
            <a:endParaRPr lang="en-US"/>
          </a:p>
        </p:txBody>
      </p:sp>
      <p:pic>
        <p:nvPicPr>
          <p:cNvPr id="14" name="Picture 13" descr="Timeline&#10;&#10;Description automatically generated with low confidence">
            <a:extLst>
              <a:ext uri="{FF2B5EF4-FFF2-40B4-BE49-F238E27FC236}">
                <a16:creationId xmlns:a16="http://schemas.microsoft.com/office/drawing/2014/main" id="{B571E077-DA17-846E-05E2-F6657B31F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4" t="30012" r="61194" b="25535"/>
          <a:stretch/>
        </p:blipFill>
        <p:spPr>
          <a:xfrm>
            <a:off x="5210847" y="4999653"/>
            <a:ext cx="1187533" cy="112815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860615E-1020-36F7-3BFA-F2261EBD114D}"/>
              </a:ext>
            </a:extLst>
          </p:cNvPr>
          <p:cNvCxnSpPr>
            <a:endCxn id="14" idx="1"/>
          </p:cNvCxnSpPr>
          <p:nvPr/>
        </p:nvCxnSpPr>
        <p:spPr>
          <a:xfrm>
            <a:off x="4359782" y="5560710"/>
            <a:ext cx="851065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2F1369F-0F7E-F003-6530-5D6CD8867AA9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6398380" y="5560710"/>
            <a:ext cx="777611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D930E45-CA7D-87C5-9878-7D07C77A3CB7}"/>
              </a:ext>
            </a:extLst>
          </p:cNvPr>
          <p:cNvSpPr txBox="1"/>
          <p:nvPr/>
        </p:nvSpPr>
        <p:spPr>
          <a:xfrm>
            <a:off x="7053235" y="4387551"/>
            <a:ext cx="1154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Semantic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</a:rPr>
              <a:t>opacity</a:t>
            </a: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CE0E8BF5-4011-AE76-3FFD-7ADBBB6F2070}"/>
              </a:ext>
            </a:extLst>
          </p:cNvPr>
          <p:cNvSpPr/>
          <p:nvPr/>
        </p:nvSpPr>
        <p:spPr>
          <a:xfrm rot="5400000">
            <a:off x="10403061" y="3541476"/>
            <a:ext cx="211985" cy="3112551"/>
          </a:xfrm>
          <a:prstGeom prst="leftBrace">
            <a:avLst>
              <a:gd name="adj1" fmla="val 0"/>
              <a:gd name="adj2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322368-E836-A3EA-CAD3-924B0BB390A0}"/>
              </a:ext>
            </a:extLst>
          </p:cNvPr>
          <p:cNvSpPr txBox="1"/>
          <p:nvPr/>
        </p:nvSpPr>
        <p:spPr>
          <a:xfrm>
            <a:off x="9147195" y="4556712"/>
            <a:ext cx="2714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j-lt"/>
              </a:rPr>
              <a:t>Functional transparency</a:t>
            </a:r>
          </a:p>
        </p:txBody>
      </p:sp>
      <p:pic>
        <p:nvPicPr>
          <p:cNvPr id="41" name="Picture 40" descr="Timeline&#10;&#10;Description automatically generated with low confidence">
            <a:extLst>
              <a:ext uri="{FF2B5EF4-FFF2-40B4-BE49-F238E27FC236}">
                <a16:creationId xmlns:a16="http://schemas.microsoft.com/office/drawing/2014/main" id="{94457B94-D6DF-8523-486B-A92A5076F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4" t="30012" r="61194" b="25535"/>
          <a:stretch/>
        </p:blipFill>
        <p:spPr>
          <a:xfrm>
            <a:off x="5211866" y="2909758"/>
            <a:ext cx="1187533" cy="1128157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523EF1F-6CB8-0A77-BB6B-9A4E94B2E5E9}"/>
              </a:ext>
            </a:extLst>
          </p:cNvPr>
          <p:cNvCxnSpPr>
            <a:endCxn id="41" idx="1"/>
          </p:cNvCxnSpPr>
          <p:nvPr/>
        </p:nvCxnSpPr>
        <p:spPr>
          <a:xfrm>
            <a:off x="4360801" y="3470815"/>
            <a:ext cx="851065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4D279FB-5913-95DD-3473-13032604E929}"/>
              </a:ext>
            </a:extLst>
          </p:cNvPr>
          <p:cNvCxnSpPr>
            <a:cxnSpLocks/>
            <a:stCxn id="41" idx="3"/>
          </p:cNvCxnSpPr>
          <p:nvPr/>
        </p:nvCxnSpPr>
        <p:spPr>
          <a:xfrm flipV="1">
            <a:off x="6399399" y="3470815"/>
            <a:ext cx="777611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823C6B9A-5049-18FB-2B45-1F3591FD0688}"/>
              </a:ext>
            </a:extLst>
          </p:cNvPr>
          <p:cNvSpPr txBox="1"/>
          <p:nvPr/>
        </p:nvSpPr>
        <p:spPr>
          <a:xfrm>
            <a:off x="6822403" y="2232061"/>
            <a:ext cx="1616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70C0"/>
                </a:solidFill>
                <a:latin typeface="+mj-lt"/>
              </a:rPr>
              <a:t>Semantic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transparency</a:t>
            </a:r>
          </a:p>
        </p:txBody>
      </p:sp>
      <p:sp>
        <p:nvSpPr>
          <p:cNvPr id="54" name="Left Brace 53">
            <a:extLst>
              <a:ext uri="{FF2B5EF4-FFF2-40B4-BE49-F238E27FC236}">
                <a16:creationId xmlns:a16="http://schemas.microsoft.com/office/drawing/2014/main" id="{C746EBF2-EC8C-B1FA-E85F-B0994983A706}"/>
              </a:ext>
            </a:extLst>
          </p:cNvPr>
          <p:cNvSpPr/>
          <p:nvPr/>
        </p:nvSpPr>
        <p:spPr>
          <a:xfrm rot="5400000">
            <a:off x="9490328" y="2125576"/>
            <a:ext cx="247284" cy="1187533"/>
          </a:xfrm>
          <a:prstGeom prst="leftBrace">
            <a:avLst>
              <a:gd name="adj1" fmla="val 0"/>
              <a:gd name="adj2" fmla="val 50000"/>
            </a:avLst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F6A7062-9365-BF31-7109-FF1BC5D1ECCC}"/>
              </a:ext>
            </a:extLst>
          </p:cNvPr>
          <p:cNvSpPr txBox="1"/>
          <p:nvPr/>
        </p:nvSpPr>
        <p:spPr>
          <a:xfrm>
            <a:off x="8963855" y="1930860"/>
            <a:ext cx="130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Functional opacity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63BA8BF5-CAD1-147B-E4EF-28EF32BD7E94}"/>
              </a:ext>
            </a:extLst>
          </p:cNvPr>
          <p:cNvSpPr/>
          <p:nvPr/>
        </p:nvSpPr>
        <p:spPr>
          <a:xfrm>
            <a:off x="172720" y="2723697"/>
            <a:ext cx="2714009" cy="155774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Concept-based learning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3C9C3CC7-6C2D-8E6B-93BC-B02325D5B89D}"/>
              </a:ext>
            </a:extLst>
          </p:cNvPr>
          <p:cNvSpPr/>
          <p:nvPr/>
        </p:nvSpPr>
        <p:spPr>
          <a:xfrm>
            <a:off x="172720" y="4774789"/>
            <a:ext cx="2714009" cy="155774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Symbolic reasoning</a:t>
            </a:r>
          </a:p>
        </p:txBody>
      </p:sp>
      <p:pic>
        <p:nvPicPr>
          <p:cNvPr id="58" name="Picture 57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9ADAEB32-0420-245E-E288-E52CD4822F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241" b="41027"/>
          <a:stretch/>
        </p:blipFill>
        <p:spPr>
          <a:xfrm>
            <a:off x="3003544" y="2700498"/>
            <a:ext cx="1310801" cy="1543656"/>
          </a:xfrm>
          <a:prstGeom prst="rect">
            <a:avLst/>
          </a:prstGeom>
        </p:spPr>
      </p:pic>
      <p:pic>
        <p:nvPicPr>
          <p:cNvPr id="59" name="Picture 58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50E92D10-8C98-C23F-9F4B-AEC3ABA571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241" b="41027"/>
          <a:stretch/>
        </p:blipFill>
        <p:spPr>
          <a:xfrm>
            <a:off x="3003544" y="4797596"/>
            <a:ext cx="1310801" cy="1543656"/>
          </a:xfrm>
          <a:prstGeom prst="rect">
            <a:avLst/>
          </a:prstGeom>
        </p:spPr>
      </p:pic>
      <p:pic>
        <p:nvPicPr>
          <p:cNvPr id="60" name="Picture 59" descr="Timeline&#10;&#10;Description automatically generated with low confidence">
            <a:extLst>
              <a:ext uri="{FF2B5EF4-FFF2-40B4-BE49-F238E27FC236}">
                <a16:creationId xmlns:a16="http://schemas.microsoft.com/office/drawing/2014/main" id="{3C3D29AB-86D5-E208-15B1-F7CD1CF87D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4" t="30012" r="61194" b="25535"/>
          <a:stretch/>
        </p:blipFill>
        <p:spPr>
          <a:xfrm>
            <a:off x="8947242" y="2909758"/>
            <a:ext cx="1187533" cy="1128157"/>
          </a:xfrm>
          <a:prstGeom prst="rect">
            <a:avLst/>
          </a:prstGeom>
        </p:spPr>
      </p:pic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EA6A9E5-2739-56E9-F05E-C6B0A571CB2D}"/>
              </a:ext>
            </a:extLst>
          </p:cNvPr>
          <p:cNvCxnSpPr>
            <a:endCxn id="60" idx="1"/>
          </p:cNvCxnSpPr>
          <p:nvPr/>
        </p:nvCxnSpPr>
        <p:spPr>
          <a:xfrm>
            <a:off x="8096177" y="3470815"/>
            <a:ext cx="851065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347E45A-F8C9-8E10-DD00-239029477404}"/>
              </a:ext>
            </a:extLst>
          </p:cNvPr>
          <p:cNvCxnSpPr>
            <a:cxnSpLocks/>
            <a:stCxn id="60" idx="3"/>
          </p:cNvCxnSpPr>
          <p:nvPr/>
        </p:nvCxnSpPr>
        <p:spPr>
          <a:xfrm flipV="1">
            <a:off x="10134775" y="3470815"/>
            <a:ext cx="777611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Graphic 62" descr="Siren with solid fill">
            <a:extLst>
              <a:ext uri="{FF2B5EF4-FFF2-40B4-BE49-F238E27FC236}">
                <a16:creationId xmlns:a16="http://schemas.microsoft.com/office/drawing/2014/main" id="{D1B2C0BD-BFB9-91B0-39AF-C14252746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61468" y="3416195"/>
            <a:ext cx="538018" cy="538018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EE792E79-E520-6F8E-9CF7-7744A3FDAB9C}"/>
              </a:ext>
            </a:extLst>
          </p:cNvPr>
          <p:cNvGrpSpPr/>
          <p:nvPr/>
        </p:nvGrpSpPr>
        <p:grpSpPr>
          <a:xfrm>
            <a:off x="7368867" y="2942833"/>
            <a:ext cx="523221" cy="523221"/>
            <a:chOff x="4697224" y="5270961"/>
            <a:chExt cx="914400" cy="914400"/>
          </a:xfrm>
        </p:grpSpPr>
        <p:pic>
          <p:nvPicPr>
            <p:cNvPr id="65" name="Graphic 64" descr="Traffic light outline">
              <a:extLst>
                <a:ext uri="{FF2B5EF4-FFF2-40B4-BE49-F238E27FC236}">
                  <a16:creationId xmlns:a16="http://schemas.microsoft.com/office/drawing/2014/main" id="{6450E7AC-15B3-9AB0-1512-EFFA4F838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6F13221-4038-DA39-1B65-24C81D386AA6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9105CA5-F25C-0008-8D5F-E123595DB82F}"/>
              </a:ext>
            </a:extLst>
          </p:cNvPr>
          <p:cNvGrpSpPr/>
          <p:nvPr/>
        </p:nvGrpSpPr>
        <p:grpSpPr>
          <a:xfrm>
            <a:off x="7250464" y="2997062"/>
            <a:ext cx="733494" cy="923330"/>
            <a:chOff x="2967450" y="4800877"/>
            <a:chExt cx="753485" cy="1929122"/>
          </a:xfrm>
        </p:grpSpPr>
        <p:sp>
          <p:nvSpPr>
            <p:cNvPr id="68" name="Left Bracket 67">
              <a:extLst>
                <a:ext uri="{FF2B5EF4-FFF2-40B4-BE49-F238E27FC236}">
                  <a16:creationId xmlns:a16="http://schemas.microsoft.com/office/drawing/2014/main" id="{5C5AFC57-0D82-B5F3-0E05-C57830F164AD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69" name="Left Bracket 68">
              <a:extLst>
                <a:ext uri="{FF2B5EF4-FFF2-40B4-BE49-F238E27FC236}">
                  <a16:creationId xmlns:a16="http://schemas.microsoft.com/office/drawing/2014/main" id="{E7B5AC8D-01C7-3C36-42C9-F1A35134F053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F9B42C4-F07D-6ACC-3951-7A5B2E579487}"/>
              </a:ext>
            </a:extLst>
          </p:cNvPr>
          <p:cNvGrpSpPr/>
          <p:nvPr/>
        </p:nvGrpSpPr>
        <p:grpSpPr>
          <a:xfrm>
            <a:off x="10980489" y="3218085"/>
            <a:ext cx="762533" cy="593597"/>
            <a:chOff x="5322067" y="4188044"/>
            <a:chExt cx="1174635" cy="914400"/>
          </a:xfrm>
        </p:grpSpPr>
        <p:pic>
          <p:nvPicPr>
            <p:cNvPr id="71" name="Graphic 70" descr="Car with solid fill">
              <a:extLst>
                <a:ext uri="{FF2B5EF4-FFF2-40B4-BE49-F238E27FC236}">
                  <a16:creationId xmlns:a16="http://schemas.microsoft.com/office/drawing/2014/main" id="{83710939-2126-6F1D-9593-0D665715B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72" name="Arc 71">
              <a:extLst>
                <a:ext uri="{FF2B5EF4-FFF2-40B4-BE49-F238E27FC236}">
                  <a16:creationId xmlns:a16="http://schemas.microsoft.com/office/drawing/2014/main" id="{22F9EE42-E690-05B1-A12C-321D5C4EF16A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Arc 72">
              <a:extLst>
                <a:ext uri="{FF2B5EF4-FFF2-40B4-BE49-F238E27FC236}">
                  <a16:creationId xmlns:a16="http://schemas.microsoft.com/office/drawing/2014/main" id="{B3CB10AD-B870-D7DA-D633-08C3EC3DF8F0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Arc 73">
              <a:extLst>
                <a:ext uri="{FF2B5EF4-FFF2-40B4-BE49-F238E27FC236}">
                  <a16:creationId xmlns:a16="http://schemas.microsoft.com/office/drawing/2014/main" id="{6F21D10D-0D4A-C68A-6026-0E859E0BE50D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5" name="Graphic 74" descr="Chevron arrows outline">
              <a:extLst>
                <a:ext uri="{FF2B5EF4-FFF2-40B4-BE49-F238E27FC236}">
                  <a16:creationId xmlns:a16="http://schemas.microsoft.com/office/drawing/2014/main" id="{418CDC54-BFD0-C26E-E830-C000416E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DE34A60-2E32-7C66-9FE8-0CE9A67C6D1C}"/>
              </a:ext>
            </a:extLst>
          </p:cNvPr>
          <p:cNvGrpSpPr/>
          <p:nvPr/>
        </p:nvGrpSpPr>
        <p:grpSpPr>
          <a:xfrm>
            <a:off x="7249445" y="5098823"/>
            <a:ext cx="733494" cy="923330"/>
            <a:chOff x="2967450" y="4800877"/>
            <a:chExt cx="753485" cy="1929122"/>
          </a:xfrm>
        </p:grpSpPr>
        <p:sp>
          <p:nvSpPr>
            <p:cNvPr id="77" name="Left Bracket 76">
              <a:extLst>
                <a:ext uri="{FF2B5EF4-FFF2-40B4-BE49-F238E27FC236}">
                  <a16:creationId xmlns:a16="http://schemas.microsoft.com/office/drawing/2014/main" id="{B3D4E193-F261-2303-56C9-6396380CB4AF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78" name="Left Bracket 77">
              <a:extLst>
                <a:ext uri="{FF2B5EF4-FFF2-40B4-BE49-F238E27FC236}">
                  <a16:creationId xmlns:a16="http://schemas.microsoft.com/office/drawing/2014/main" id="{4BAF75C2-71E8-AE4D-B8D1-36C4F207F550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23390183-F085-7F0F-33F1-E1AC237AABF0}"/>
                  </a:ext>
                </a:extLst>
              </p:cNvPr>
              <p:cNvSpPr txBox="1"/>
              <p:nvPr/>
            </p:nvSpPr>
            <p:spPr>
              <a:xfrm>
                <a:off x="7471760" y="5191093"/>
                <a:ext cx="2888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23390183-F085-7F0F-33F1-E1AC237AAB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1760" y="5191093"/>
                <a:ext cx="288862" cy="276999"/>
              </a:xfrm>
              <a:prstGeom prst="rect">
                <a:avLst/>
              </a:prstGeom>
              <a:blipFill>
                <a:blip r:embed="rId12"/>
                <a:stretch>
                  <a:fillRect l="-166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8FFD143F-70D6-3423-7347-AF741BB61A6E}"/>
                  </a:ext>
                </a:extLst>
              </p:cNvPr>
              <p:cNvSpPr txBox="1"/>
              <p:nvPr/>
            </p:nvSpPr>
            <p:spPr>
              <a:xfrm>
                <a:off x="7485028" y="5591871"/>
                <a:ext cx="2941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8FFD143F-70D6-3423-7347-AF741BB61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5028" y="5591871"/>
                <a:ext cx="294183" cy="276999"/>
              </a:xfrm>
              <a:prstGeom prst="rect">
                <a:avLst/>
              </a:prstGeom>
              <a:blipFill>
                <a:blip r:embed="rId13"/>
                <a:stretch>
                  <a:fillRect l="-16667" r="-41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484E48D-F1AA-B71D-FBFD-09A9FA71C897}"/>
              </a:ext>
            </a:extLst>
          </p:cNvPr>
          <p:cNvCxnSpPr/>
          <p:nvPr/>
        </p:nvCxnSpPr>
        <p:spPr>
          <a:xfrm>
            <a:off x="8095158" y="5572576"/>
            <a:ext cx="851065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1FC0006-6B7D-13AA-11F3-1ED407C7ADBB}"/>
              </a:ext>
            </a:extLst>
          </p:cNvPr>
          <p:cNvGrpSpPr/>
          <p:nvPr/>
        </p:nvGrpSpPr>
        <p:grpSpPr>
          <a:xfrm>
            <a:off x="9058442" y="5243906"/>
            <a:ext cx="3137636" cy="737684"/>
            <a:chOff x="7304814" y="3330223"/>
            <a:chExt cx="3137636" cy="737684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FCD3B4EE-EEA4-F223-D70E-067C10C8D7A5}"/>
                </a:ext>
              </a:extLst>
            </p:cNvPr>
            <p:cNvGrpSpPr/>
            <p:nvPr/>
          </p:nvGrpSpPr>
          <p:grpSpPr>
            <a:xfrm>
              <a:off x="7304814" y="3330223"/>
              <a:ext cx="947627" cy="737684"/>
              <a:chOff x="5322067" y="4188044"/>
              <a:chExt cx="1174635" cy="914400"/>
            </a:xfrm>
          </p:grpSpPr>
          <p:pic>
            <p:nvPicPr>
              <p:cNvPr id="85" name="Graphic 84" descr="Car with solid fill">
                <a:extLst>
                  <a:ext uri="{FF2B5EF4-FFF2-40B4-BE49-F238E27FC236}">
                    <a16:creationId xmlns:a16="http://schemas.microsoft.com/office/drawing/2014/main" id="{37AF1E4D-65DF-FC6B-77E9-E18212F623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900000">
                <a:off x="5507784" y="4188044"/>
                <a:ext cx="914401" cy="914400"/>
              </a:xfrm>
              <a:prstGeom prst="rect">
                <a:avLst/>
              </a:prstGeom>
            </p:spPr>
          </p:pic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715EFBC5-D6AB-421F-3F13-AF570B71FFFD}"/>
                  </a:ext>
                </a:extLst>
              </p:cNvPr>
              <p:cNvSpPr/>
              <p:nvPr/>
            </p:nvSpPr>
            <p:spPr>
              <a:xfrm rot="1751108">
                <a:off x="6156324" y="4629150"/>
                <a:ext cx="250825" cy="250825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Arc 86">
                <a:extLst>
                  <a:ext uri="{FF2B5EF4-FFF2-40B4-BE49-F238E27FC236}">
                    <a16:creationId xmlns:a16="http://schemas.microsoft.com/office/drawing/2014/main" id="{27B20940-9A0B-39B5-46A5-7D70E71C3058}"/>
                  </a:ext>
                </a:extLst>
              </p:cNvPr>
              <p:cNvSpPr/>
              <p:nvPr/>
            </p:nvSpPr>
            <p:spPr>
              <a:xfrm rot="1751108">
                <a:off x="6110606" y="4583433"/>
                <a:ext cx="342259" cy="342259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Arc 87">
                <a:extLst>
                  <a:ext uri="{FF2B5EF4-FFF2-40B4-BE49-F238E27FC236}">
                    <a16:creationId xmlns:a16="http://schemas.microsoft.com/office/drawing/2014/main" id="{00181A58-63A2-FC96-4A3B-C1250EBB28FE}"/>
                  </a:ext>
                </a:extLst>
              </p:cNvPr>
              <p:cNvSpPr/>
              <p:nvPr/>
            </p:nvSpPr>
            <p:spPr>
              <a:xfrm rot="1751108">
                <a:off x="6085818" y="4547553"/>
                <a:ext cx="410884" cy="410884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9" name="Graphic 88" descr="Chevron arrows outline">
                <a:extLst>
                  <a:ext uri="{FF2B5EF4-FFF2-40B4-BE49-F238E27FC236}">
                    <a16:creationId xmlns:a16="http://schemas.microsoft.com/office/drawing/2014/main" id="{8565FE1D-32A4-84FC-EF2E-A80F712320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322067" y="4327699"/>
                <a:ext cx="244089" cy="425296"/>
              </a:xfrm>
              <a:prstGeom prst="rect">
                <a:avLst/>
              </a:prstGeom>
            </p:spPr>
          </p:pic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6C1DE55-CC6B-68E1-39C4-E8D8A32B204C}"/>
                </a:ext>
              </a:extLst>
            </p:cNvPr>
            <p:cNvSpPr txBox="1"/>
            <p:nvPr/>
          </p:nvSpPr>
          <p:spPr>
            <a:xfrm>
              <a:off x="8223573" y="3425191"/>
              <a:ext cx="22188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= NOT C</a:t>
              </a:r>
              <a:r>
                <a:rPr lang="en-US" sz="2400" baseline="-25000" dirty="0"/>
                <a:t>1</a:t>
              </a:r>
              <a:r>
                <a:rPr lang="en-US" sz="2400" dirty="0"/>
                <a:t> OR C</a:t>
              </a:r>
              <a:r>
                <a:rPr lang="en-US" sz="2400" baseline="-25000" dirty="0"/>
                <a:t>2</a:t>
              </a:r>
              <a:endParaRPr lang="en-US" sz="2400" dirty="0"/>
            </a:p>
          </p:txBody>
        </p:sp>
      </p:grpSp>
      <p:sp>
        <p:nvSpPr>
          <p:cNvPr id="5" name="Google Shape;145;p19">
            <a:extLst>
              <a:ext uri="{FF2B5EF4-FFF2-40B4-BE49-F238E27FC236}">
                <a16:creationId xmlns:a16="http://schemas.microsoft.com/office/drawing/2014/main" id="{0C94033C-04C4-8D0F-CED1-71DD661C5805}"/>
              </a:ext>
            </a:extLst>
          </p:cNvPr>
          <p:cNvSpPr txBox="1">
            <a:spLocks/>
          </p:cNvSpPr>
          <p:nvPr/>
        </p:nvSpPr>
        <p:spPr>
          <a:xfrm>
            <a:off x="0" y="7578"/>
            <a:ext cx="12192000" cy="6858000"/>
          </a:xfrm>
          <a:prstGeom prst="rect">
            <a:avLst/>
          </a:prstGeom>
          <a:solidFill>
            <a:srgbClr val="C9D3D7">
              <a:alpha val="8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rcellus SC"/>
              <a:buNone/>
              <a:defRPr sz="2800" b="0" i="0" u="none" strike="noStrike" cap="none">
                <a:solidFill>
                  <a:srgbClr val="000000"/>
                </a:solidFill>
                <a:latin typeface="Marcellus SC"/>
                <a:ea typeface="Marcellus SC"/>
                <a:cs typeface="Marcellus SC"/>
                <a:sym typeface="Marcellus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GB" sz="2000" b="1" i="1" noProof="0" dirty="0">
              <a:solidFill>
                <a:srgbClr val="C00000"/>
              </a:solidFill>
            </a:endParaRPr>
          </a:p>
        </p:txBody>
      </p:sp>
      <p:sp>
        <p:nvSpPr>
          <p:cNvPr id="6" name="Google Shape;145;p19">
            <a:extLst>
              <a:ext uri="{FF2B5EF4-FFF2-40B4-BE49-F238E27FC236}">
                <a16:creationId xmlns:a16="http://schemas.microsoft.com/office/drawing/2014/main" id="{745630CC-39DA-FBE6-A11E-041C1CC2CF73}"/>
              </a:ext>
            </a:extLst>
          </p:cNvPr>
          <p:cNvSpPr txBox="1">
            <a:spLocks/>
          </p:cNvSpPr>
          <p:nvPr/>
        </p:nvSpPr>
        <p:spPr>
          <a:xfrm>
            <a:off x="415598" y="3294305"/>
            <a:ext cx="11360800" cy="234107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rcellus SC"/>
              <a:buNone/>
              <a:defRPr sz="2800" b="0" i="0" u="none" strike="noStrike" cap="none">
                <a:solidFill>
                  <a:srgbClr val="000000"/>
                </a:solidFill>
                <a:latin typeface="Marcellus SC"/>
                <a:ea typeface="Marcellus SC"/>
                <a:cs typeface="Marcellus SC"/>
                <a:sym typeface="Marcellus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4000" b="1" i="1" noProof="0" dirty="0">
                <a:solidFill>
                  <a:srgbClr val="C00000"/>
                </a:solidFill>
                <a:latin typeface="+mn-lt"/>
              </a:rPr>
              <a:t>Can we combine concept-based learning </a:t>
            </a:r>
          </a:p>
          <a:p>
            <a:pPr algn="ctr"/>
            <a:r>
              <a:rPr lang="en-GB" sz="4000" b="1" i="1" noProof="0" dirty="0">
                <a:solidFill>
                  <a:srgbClr val="C00000"/>
                </a:solidFill>
                <a:latin typeface="+mn-lt"/>
              </a:rPr>
              <a:t>with symbolic reasoning?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EC8FDD3-6D29-0A3F-466E-7B5E6E095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Semantic &amp; functional opacity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7016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3" grpId="0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B1D27-7B63-6782-8A05-9D0DCF188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2B9E4A-006B-98A6-BBA5-34D94E10A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233</a:t>
            </a:fld>
            <a:endParaRPr lang="en-US"/>
          </a:p>
        </p:txBody>
      </p:sp>
      <p:pic>
        <p:nvPicPr>
          <p:cNvPr id="7" name="Picture 6" descr="Timeline&#10;&#10;Description automatically generated with low confidence">
            <a:extLst>
              <a:ext uri="{FF2B5EF4-FFF2-40B4-BE49-F238E27FC236}">
                <a16:creationId xmlns:a16="http://schemas.microsoft.com/office/drawing/2014/main" id="{788038A1-1575-3320-B1AB-0D91F9CC4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4" t="30012" r="61194" b="25535"/>
          <a:stretch/>
        </p:blipFill>
        <p:spPr>
          <a:xfrm>
            <a:off x="3815111" y="4089302"/>
            <a:ext cx="926678" cy="88034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C890A8-B060-187E-DED0-623DE82F2BD5}"/>
              </a:ext>
            </a:extLst>
          </p:cNvPr>
          <p:cNvCxnSpPr>
            <a:endCxn id="7" idx="1"/>
          </p:cNvCxnSpPr>
          <p:nvPr/>
        </p:nvCxnSpPr>
        <p:spPr>
          <a:xfrm>
            <a:off x="3150992" y="4527116"/>
            <a:ext cx="664119" cy="2358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2045620-A62B-0E9C-971C-859F0C3E9D56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741789" y="4527116"/>
            <a:ext cx="606800" cy="2358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2D7BA1A-65FC-3E02-9B67-60540E0B669C}"/>
              </a:ext>
            </a:extLst>
          </p:cNvPr>
          <p:cNvCxnSpPr>
            <a:cxnSpLocks/>
            <a:stCxn id="7" idx="2"/>
            <a:endCxn id="19" idx="1"/>
          </p:cNvCxnSpPr>
          <p:nvPr/>
        </p:nvCxnSpPr>
        <p:spPr>
          <a:xfrm rot="16200000" flipH="1">
            <a:off x="4207223" y="5040872"/>
            <a:ext cx="566578" cy="424124"/>
          </a:xfrm>
          <a:prstGeom prst="bentConnector2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5293A55-F48C-FBD6-BD71-0DC7BFFEE7E2}"/>
              </a:ext>
            </a:extLst>
          </p:cNvPr>
          <p:cNvSpPr txBox="1"/>
          <p:nvPr/>
        </p:nvSpPr>
        <p:spPr>
          <a:xfrm>
            <a:off x="4702574" y="5305391"/>
            <a:ext cx="1994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NOT C</a:t>
            </a:r>
            <a:r>
              <a:rPr lang="en-US" sz="2400" baseline="-25000" dirty="0"/>
              <a:t>1</a:t>
            </a:r>
            <a:r>
              <a:rPr lang="en-US" sz="2400" dirty="0"/>
              <a:t> OR C</a:t>
            </a:r>
            <a:r>
              <a:rPr lang="en-US" sz="2400" baseline="-25000" dirty="0"/>
              <a:t>2</a:t>
            </a:r>
            <a:endParaRPr lang="en-US" sz="2400" dirty="0"/>
          </a:p>
        </p:txBody>
      </p:sp>
      <p:pic>
        <p:nvPicPr>
          <p:cNvPr id="38" name="Picture 37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E63B2E22-0001-DC2B-2C27-035AAAA539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241" b="41027"/>
          <a:stretch/>
        </p:blipFill>
        <p:spPr>
          <a:xfrm>
            <a:off x="2079749" y="3924828"/>
            <a:ext cx="1022869" cy="120457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6D14C83-0A9F-F4A3-15EE-5C71DF296F9B}"/>
              </a:ext>
            </a:extLst>
          </p:cNvPr>
          <p:cNvSpPr txBox="1"/>
          <p:nvPr/>
        </p:nvSpPr>
        <p:spPr>
          <a:xfrm>
            <a:off x="4926903" y="3690590"/>
            <a:ext cx="1507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0070C0"/>
                </a:solidFill>
                <a:latin typeface="+mj-lt"/>
              </a:rPr>
              <a:t>C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oncepts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1" dirty="0">
                <a:solidFill>
                  <a:srgbClr val="0070C0"/>
                </a:solidFill>
                <a:latin typeface="+mj-lt"/>
              </a:rPr>
              <a:t>semantic transparency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9" name="Graphic 48" descr="Siren with solid fill">
            <a:extLst>
              <a:ext uri="{FF2B5EF4-FFF2-40B4-BE49-F238E27FC236}">
                <a16:creationId xmlns:a16="http://schemas.microsoft.com/office/drawing/2014/main" id="{17BFAE73-A57E-A828-4637-0E05FEBB2A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70559" y="4508953"/>
            <a:ext cx="419836" cy="419836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5067D18C-703F-4A7A-09BC-1E2EF608E098}"/>
              </a:ext>
            </a:extLst>
          </p:cNvPr>
          <p:cNvGrpSpPr/>
          <p:nvPr/>
        </p:nvGrpSpPr>
        <p:grpSpPr>
          <a:xfrm>
            <a:off x="5476333" y="4139571"/>
            <a:ext cx="408290" cy="408289"/>
            <a:chOff x="4697224" y="5270961"/>
            <a:chExt cx="914400" cy="914400"/>
          </a:xfrm>
        </p:grpSpPr>
        <p:pic>
          <p:nvPicPr>
            <p:cNvPr id="51" name="Graphic 50" descr="Traffic light outline">
              <a:extLst>
                <a:ext uri="{FF2B5EF4-FFF2-40B4-BE49-F238E27FC236}">
                  <a16:creationId xmlns:a16="http://schemas.microsoft.com/office/drawing/2014/main" id="{E24A41AA-B8FC-BC35-D2A9-37DE1249D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1FD3902-428F-5062-4C4F-E11D7D672AD7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8CE5B6D-FF42-77E1-9AC5-0D87494EB510}"/>
              </a:ext>
            </a:extLst>
          </p:cNvPr>
          <p:cNvGrpSpPr/>
          <p:nvPr/>
        </p:nvGrpSpPr>
        <p:grpSpPr>
          <a:xfrm>
            <a:off x="5383938" y="4181888"/>
            <a:ext cx="572374" cy="720510"/>
            <a:chOff x="2967450" y="4800877"/>
            <a:chExt cx="753485" cy="1929122"/>
          </a:xfrm>
        </p:grpSpPr>
        <p:sp>
          <p:nvSpPr>
            <p:cNvPr id="54" name="Left Bracket 53">
              <a:extLst>
                <a:ext uri="{FF2B5EF4-FFF2-40B4-BE49-F238E27FC236}">
                  <a16:creationId xmlns:a16="http://schemas.microsoft.com/office/drawing/2014/main" id="{E54A7A36-BDD3-CAC0-F518-F67BFB2E1625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55" name="Left Bracket 54">
              <a:extLst>
                <a:ext uri="{FF2B5EF4-FFF2-40B4-BE49-F238E27FC236}">
                  <a16:creationId xmlns:a16="http://schemas.microsoft.com/office/drawing/2014/main" id="{37BEDFFC-61F1-4CBA-8BDF-E164B27F7591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1A0DD170-7B29-DF14-79AB-F893CAD43E8C}"/>
              </a:ext>
            </a:extLst>
          </p:cNvPr>
          <p:cNvSpPr txBox="1"/>
          <p:nvPr/>
        </p:nvSpPr>
        <p:spPr>
          <a:xfrm>
            <a:off x="4696421" y="5786793"/>
            <a:ext cx="2037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0070C0"/>
                </a:solidFill>
                <a:latin typeface="+mj-lt"/>
              </a:rPr>
              <a:t>Logic rule / linear map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1" dirty="0">
                <a:solidFill>
                  <a:srgbClr val="0070C0"/>
                </a:solidFill>
                <a:latin typeface="+mj-lt"/>
              </a:rPr>
              <a:t>functional transparency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00D00-6976-1D30-DCA0-8CCCA73F018A}"/>
              </a:ext>
            </a:extLst>
          </p:cNvPr>
          <p:cNvSpPr txBox="1"/>
          <p:nvPr/>
        </p:nvSpPr>
        <p:spPr>
          <a:xfrm>
            <a:off x="406478" y="2381325"/>
            <a:ext cx="120120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accent2">
                    <a:lumMod val="75000"/>
                  </a:schemeClr>
                </a:solidFill>
              </a:rPr>
              <a:t>Step 1</a:t>
            </a:r>
            <a:r>
              <a:rPr lang="en-GB" sz="2200" dirty="0"/>
              <a:t>: DNN generates both</a:t>
            </a:r>
            <a:r>
              <a:rPr lang="en-GB" sz="2200" noProof="0" dirty="0"/>
              <a:t> concept activations &amp; rule parameters</a:t>
            </a:r>
            <a:r>
              <a:rPr lang="en-GB" sz="2200" i="1" noProof="0" dirty="0"/>
              <a:t> </a:t>
            </a:r>
            <a:r>
              <a:rPr lang="en-GB" sz="2200" b="1" i="1" noProof="0" dirty="0">
                <a:solidFill>
                  <a:schemeClr val="accent2">
                    <a:lumMod val="75000"/>
                  </a:schemeClr>
                </a:solidFill>
              </a:rPr>
              <a:t>(neural generation)</a:t>
            </a:r>
            <a:endParaRPr lang="en-GB" sz="2200" b="1" i="1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5DAACD-AD64-7EA1-799E-BBA8B7A769A3}"/>
              </a:ext>
            </a:extLst>
          </p:cNvPr>
          <p:cNvSpPr txBox="1"/>
          <p:nvPr/>
        </p:nvSpPr>
        <p:spPr>
          <a:xfrm>
            <a:off x="604189" y="1691395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52F679-ECCC-881A-8B8C-07D2922F302F}"/>
              </a:ext>
            </a:extLst>
          </p:cNvPr>
          <p:cNvCxnSpPr>
            <a:cxnSpLocks/>
          </p:cNvCxnSpPr>
          <p:nvPr/>
        </p:nvCxnSpPr>
        <p:spPr>
          <a:xfrm>
            <a:off x="4969946" y="2143764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B820282-3182-37E9-FD9E-BDAD285DFF3F}"/>
              </a:ext>
            </a:extLst>
          </p:cNvPr>
          <p:cNvSpPr txBox="1"/>
          <p:nvPr/>
        </p:nvSpPr>
        <p:spPr>
          <a:xfrm>
            <a:off x="9319127" y="6372029"/>
            <a:ext cx="779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ICML23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26D807-43A5-59A0-8BD9-4823B335AEC4}"/>
              </a:ext>
            </a:extLst>
          </p:cNvPr>
          <p:cNvSpPr txBox="1"/>
          <p:nvPr/>
        </p:nvSpPr>
        <p:spPr>
          <a:xfrm>
            <a:off x="10434390" y="6372028"/>
            <a:ext cx="1037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NeurIPS24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30F06F9-2377-516F-4A8E-C5D3F6BE702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260553" y="5479569"/>
            <a:ext cx="896530" cy="8965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836E71D-4EBB-A5A6-C1FB-83E99DD29AF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504857" y="5479569"/>
            <a:ext cx="896530" cy="8965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EB29F51-23ED-F04F-5A1B-22ABB77C5F31}"/>
              </a:ext>
            </a:extLst>
          </p:cNvPr>
          <p:cNvSpPr txBox="1"/>
          <p:nvPr/>
        </p:nvSpPr>
        <p:spPr>
          <a:xfrm>
            <a:off x="600094" y="6315045"/>
            <a:ext cx="8192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Barbiero et al. "Interpretable neural-symbolic concept reasoning." International Conference on Machine Learning. PMLR, 2023.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[2]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Debot et al. "Interpretable concept-based memory reasoning." 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2024.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9FA7E70-D08E-3AE7-2F27-8023D25B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Neural-symbolic concept reasoning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35346912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89AA5-8021-11D7-51A5-3E8363900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6031B3-9CEC-7841-E36D-A94B36E11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234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7EB28F-6BE1-7648-6D64-941E44C85F45}"/>
              </a:ext>
            </a:extLst>
          </p:cNvPr>
          <p:cNvGrpSpPr/>
          <p:nvPr/>
        </p:nvGrpSpPr>
        <p:grpSpPr>
          <a:xfrm>
            <a:off x="2079749" y="3575461"/>
            <a:ext cx="7006917" cy="2672997"/>
            <a:chOff x="919943" y="2564096"/>
            <a:chExt cx="8979323" cy="3425433"/>
          </a:xfrm>
        </p:grpSpPr>
        <p:pic>
          <p:nvPicPr>
            <p:cNvPr id="7" name="Picture 6" descr="Timeline&#10;&#10;Description automatically generated with low confidence">
              <a:extLst>
                <a:ext uri="{FF2B5EF4-FFF2-40B4-BE49-F238E27FC236}">
                  <a16:creationId xmlns:a16="http://schemas.microsoft.com/office/drawing/2014/main" id="{5C43FBC6-322A-F661-4DCC-75C69703DB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754" t="30012" r="61194" b="25535"/>
            <a:stretch/>
          </p:blipFill>
          <p:spPr>
            <a:xfrm>
              <a:off x="3143799" y="3222581"/>
              <a:ext cx="1187533" cy="1128157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D486223-2821-5458-0881-6560215D3021}"/>
                </a:ext>
              </a:extLst>
            </p:cNvPr>
            <p:cNvCxnSpPr>
              <a:endCxn id="7" idx="1"/>
            </p:cNvCxnSpPr>
            <p:nvPr/>
          </p:nvCxnSpPr>
          <p:spPr>
            <a:xfrm>
              <a:off x="2292734" y="3783638"/>
              <a:ext cx="851065" cy="3022"/>
            </a:xfrm>
            <a:prstGeom prst="straightConnector1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9A4B0BB-341E-C28A-4C01-5EB256F1252B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V="1">
              <a:off x="4331332" y="3783638"/>
              <a:ext cx="777611" cy="3022"/>
            </a:xfrm>
            <a:prstGeom prst="straightConnector1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06F04CE-2E4D-C249-BCAF-EEEF4FB37044}"/>
                </a:ext>
              </a:extLst>
            </p:cNvPr>
            <p:cNvCxnSpPr>
              <a:cxnSpLocks/>
              <a:stCxn id="7" idx="2"/>
              <a:endCxn id="19" idx="1"/>
            </p:cNvCxnSpPr>
            <p:nvPr/>
          </p:nvCxnSpPr>
          <p:spPr>
            <a:xfrm rot="16200000" flipH="1">
              <a:off x="3646288" y="4442014"/>
              <a:ext cx="726067" cy="543512"/>
            </a:xfrm>
            <a:prstGeom prst="bentConnector2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FB637FA-CEDC-1339-2FF7-45C556C68795}"/>
                </a:ext>
              </a:extLst>
            </p:cNvPr>
            <p:cNvSpPr txBox="1"/>
            <p:nvPr/>
          </p:nvSpPr>
          <p:spPr>
            <a:xfrm>
              <a:off x="4281078" y="4780993"/>
              <a:ext cx="2555885" cy="5916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NOT C</a:t>
              </a:r>
              <a:r>
                <a:rPr lang="en-US" sz="2400" baseline="-25000" dirty="0"/>
                <a:t>1</a:t>
              </a:r>
              <a:r>
                <a:rPr lang="en-US" sz="2400" dirty="0"/>
                <a:t> OR C</a:t>
              </a:r>
              <a:r>
                <a:rPr lang="en-US" sz="2400" baseline="-25000" dirty="0"/>
                <a:t>2</a:t>
              </a:r>
              <a:endParaRPr lang="en-US" sz="2400" dirty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73CEE3C-536D-1D8B-0A1C-101526A352B4}"/>
                </a:ext>
              </a:extLst>
            </p:cNvPr>
            <p:cNvGrpSpPr/>
            <p:nvPr/>
          </p:nvGrpSpPr>
          <p:grpSpPr>
            <a:xfrm>
              <a:off x="6874210" y="3205413"/>
              <a:ext cx="1156447" cy="1157258"/>
              <a:chOff x="6884894" y="2967334"/>
              <a:chExt cx="1156447" cy="1157258"/>
            </a:xfrm>
          </p:grpSpPr>
          <p:sp>
            <p:nvSpPr>
              <p:cNvPr id="25" name="Cube 24">
                <a:extLst>
                  <a:ext uri="{FF2B5EF4-FFF2-40B4-BE49-F238E27FC236}">
                    <a16:creationId xmlns:a16="http://schemas.microsoft.com/office/drawing/2014/main" id="{5184AE6E-089A-8327-53B1-B1EB9AEF3D12}"/>
                  </a:ext>
                </a:extLst>
              </p:cNvPr>
              <p:cNvSpPr/>
              <p:nvPr/>
            </p:nvSpPr>
            <p:spPr>
              <a:xfrm>
                <a:off x="6884894" y="2967334"/>
                <a:ext cx="1156447" cy="1156447"/>
              </a:xfrm>
              <a:prstGeom prst="cube">
                <a:avLst>
                  <a:gd name="adj" fmla="val 15698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Graphic 21" descr="Gears outline">
                <a:extLst>
                  <a:ext uri="{FF2B5EF4-FFF2-40B4-BE49-F238E27FC236}">
                    <a16:creationId xmlns:a16="http://schemas.microsoft.com/office/drawing/2014/main" id="{6D3F7DA9-E5E4-53D5-B2DB-2377785750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355546">
                <a:off x="7030216" y="3155913"/>
                <a:ext cx="688906" cy="688906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7924649-8879-4981-145A-7DAC6998D2AE}"/>
                  </a:ext>
                </a:extLst>
              </p:cNvPr>
              <p:cNvSpPr txBox="1"/>
              <p:nvPr/>
            </p:nvSpPr>
            <p:spPr>
              <a:xfrm>
                <a:off x="7048299" y="3730177"/>
                <a:ext cx="705015" cy="394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exec</a:t>
                </a:r>
              </a:p>
            </p:txBody>
          </p:sp>
        </p:grp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814A3AB-AC9A-B482-8A42-25E7C3AB7CF3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 flipV="1">
              <a:off x="6836963" y="4444542"/>
              <a:ext cx="561962" cy="632261"/>
            </a:xfrm>
            <a:prstGeom prst="bentConnector2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D3B598B-ABB9-803F-4CB8-F67B2AB4A6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9566" y="3789062"/>
              <a:ext cx="777611" cy="3022"/>
            </a:xfrm>
            <a:prstGeom prst="straightConnector1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009EB5D-106B-EBFB-B6CB-11C921C905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1525" y="3790573"/>
              <a:ext cx="777611" cy="3022"/>
            </a:xfrm>
            <a:prstGeom prst="straightConnector1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37" descr="A view from the windshield of a car driving on a road with a ambulance and a crosswalk&#10;&#10;AI-generated content may be incorrect.">
              <a:extLst>
                <a:ext uri="{FF2B5EF4-FFF2-40B4-BE49-F238E27FC236}">
                  <a16:creationId xmlns:a16="http://schemas.microsoft.com/office/drawing/2014/main" id="{9846CC1E-38B2-245B-0612-D79E64A0D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0241" b="41027"/>
            <a:stretch/>
          </p:blipFill>
          <p:spPr>
            <a:xfrm>
              <a:off x="919943" y="3011808"/>
              <a:ext cx="1310801" cy="1543656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6EEE908-BCB6-6186-AE15-616DFD20EB2D}"/>
                </a:ext>
              </a:extLst>
            </p:cNvPr>
            <p:cNvSpPr txBox="1"/>
            <p:nvPr/>
          </p:nvSpPr>
          <p:spPr>
            <a:xfrm>
              <a:off x="4568554" y="2711633"/>
              <a:ext cx="1931396" cy="5916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dirty="0">
                  <a:solidFill>
                    <a:srgbClr val="0070C0"/>
                  </a:solidFill>
                  <a:latin typeface="+mj-lt"/>
                </a:rPr>
                <a:t>C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</a:rPr>
                <a:t>oncepts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b="1" i="1" dirty="0">
                  <a:solidFill>
                    <a:srgbClr val="0070C0"/>
                  </a:solidFill>
                  <a:latin typeface="+mj-lt"/>
                </a:rPr>
                <a:t>semantic transparency</a:t>
              </a:r>
              <a:endPara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endParaRPr>
            </a:p>
          </p:txBody>
        </p:sp>
        <p:pic>
          <p:nvPicPr>
            <p:cNvPr id="49" name="Graphic 48" descr="Siren with solid fill">
              <a:extLst>
                <a:ext uri="{FF2B5EF4-FFF2-40B4-BE49-F238E27FC236}">
                  <a16:creationId xmlns:a16="http://schemas.microsoft.com/office/drawing/2014/main" id="{5E1E739A-8846-D23D-F72D-E592AECCE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65246" y="3760362"/>
              <a:ext cx="538018" cy="538018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AF7AA37-B942-B414-8BC1-5B0B4A977C9D}"/>
                </a:ext>
              </a:extLst>
            </p:cNvPr>
            <p:cNvGrpSpPr/>
            <p:nvPr/>
          </p:nvGrpSpPr>
          <p:grpSpPr>
            <a:xfrm>
              <a:off x="5272645" y="3287000"/>
              <a:ext cx="523221" cy="523221"/>
              <a:chOff x="4697224" y="5270961"/>
              <a:chExt cx="914400" cy="914400"/>
            </a:xfrm>
          </p:grpSpPr>
          <p:pic>
            <p:nvPicPr>
              <p:cNvPr id="51" name="Graphic 50" descr="Traffic light outline">
                <a:extLst>
                  <a:ext uri="{FF2B5EF4-FFF2-40B4-BE49-F238E27FC236}">
                    <a16:creationId xmlns:a16="http://schemas.microsoft.com/office/drawing/2014/main" id="{6711DE20-85A3-C91D-8FD3-32AE66B03F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697224" y="5270961"/>
                <a:ext cx="914400" cy="914400"/>
              </a:xfrm>
              <a:prstGeom prst="rect">
                <a:avLst/>
              </a:prstGeom>
            </p:spPr>
          </p:pic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FFC304B4-D4C9-0380-DBDF-2A9C4FB54689}"/>
                  </a:ext>
                </a:extLst>
              </p:cNvPr>
              <p:cNvSpPr/>
              <p:nvPr/>
            </p:nvSpPr>
            <p:spPr>
              <a:xfrm>
                <a:off x="5076947" y="5857240"/>
                <a:ext cx="155446" cy="155446"/>
              </a:xfrm>
              <a:prstGeom prst="ellips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BF51170-A958-65D5-8E75-E304F472544D}"/>
                </a:ext>
              </a:extLst>
            </p:cNvPr>
            <p:cNvGrpSpPr/>
            <p:nvPr/>
          </p:nvGrpSpPr>
          <p:grpSpPr>
            <a:xfrm>
              <a:off x="5154242" y="3341229"/>
              <a:ext cx="733494" cy="923330"/>
              <a:chOff x="2967450" y="4800877"/>
              <a:chExt cx="753485" cy="1929122"/>
            </a:xfrm>
          </p:grpSpPr>
          <p:sp>
            <p:nvSpPr>
              <p:cNvPr id="54" name="Left Bracket 53">
                <a:extLst>
                  <a:ext uri="{FF2B5EF4-FFF2-40B4-BE49-F238E27FC236}">
                    <a16:creationId xmlns:a16="http://schemas.microsoft.com/office/drawing/2014/main" id="{E5F87326-ABE6-DAAC-3417-BAB17EA04571}"/>
                  </a:ext>
                </a:extLst>
              </p:cNvPr>
              <p:cNvSpPr/>
              <p:nvPr/>
            </p:nvSpPr>
            <p:spPr>
              <a:xfrm>
                <a:off x="2967450" y="4800877"/>
                <a:ext cx="130629" cy="1929122"/>
              </a:xfrm>
              <a:prstGeom prst="lef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  <p:sp>
            <p:nvSpPr>
              <p:cNvPr id="55" name="Left Bracket 54">
                <a:extLst>
                  <a:ext uri="{FF2B5EF4-FFF2-40B4-BE49-F238E27FC236}">
                    <a16:creationId xmlns:a16="http://schemas.microsoft.com/office/drawing/2014/main" id="{608DBDDB-75B7-4BE4-3CC3-FF5DCAFE7405}"/>
                  </a:ext>
                </a:extLst>
              </p:cNvPr>
              <p:cNvSpPr/>
              <p:nvPr/>
            </p:nvSpPr>
            <p:spPr>
              <a:xfrm rot="10800000">
                <a:off x="3590306" y="4800877"/>
                <a:ext cx="130629" cy="1929122"/>
              </a:xfrm>
              <a:prstGeom prst="lef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A102469-AE82-16FA-0F5B-2ABA3D2193B9}"/>
                </a:ext>
              </a:extLst>
            </p:cNvPr>
            <p:cNvSpPr txBox="1"/>
            <p:nvPr/>
          </p:nvSpPr>
          <p:spPr>
            <a:xfrm>
              <a:off x="4273193" y="5397908"/>
              <a:ext cx="2611348" cy="5916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dirty="0">
                  <a:solidFill>
                    <a:srgbClr val="0070C0"/>
                  </a:solidFill>
                  <a:latin typeface="+mj-lt"/>
                </a:rPr>
                <a:t>Logic rule / linear map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b="1" i="1" dirty="0">
                  <a:solidFill>
                    <a:srgbClr val="0070C0"/>
                  </a:solidFill>
                  <a:latin typeface="+mj-lt"/>
                </a:rPr>
                <a:t>functional transparency</a:t>
              </a:r>
              <a:endPara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667802D-1BB4-97E4-E84C-00A091212B80}"/>
                </a:ext>
              </a:extLst>
            </p:cNvPr>
            <p:cNvGrpSpPr/>
            <p:nvPr/>
          </p:nvGrpSpPr>
          <p:grpSpPr>
            <a:xfrm>
              <a:off x="9136733" y="3493774"/>
              <a:ext cx="762533" cy="593597"/>
              <a:chOff x="5322067" y="4188044"/>
              <a:chExt cx="1174635" cy="914400"/>
            </a:xfrm>
          </p:grpSpPr>
          <p:pic>
            <p:nvPicPr>
              <p:cNvPr id="67" name="Graphic 66" descr="Car with solid fill">
                <a:extLst>
                  <a:ext uri="{FF2B5EF4-FFF2-40B4-BE49-F238E27FC236}">
                    <a16:creationId xmlns:a16="http://schemas.microsoft.com/office/drawing/2014/main" id="{DFB5069B-A81F-5405-1509-82630604A5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900000">
                <a:off x="5507785" y="418804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68" name="Arc 67">
                <a:extLst>
                  <a:ext uri="{FF2B5EF4-FFF2-40B4-BE49-F238E27FC236}">
                    <a16:creationId xmlns:a16="http://schemas.microsoft.com/office/drawing/2014/main" id="{FAF94942-31C0-5DD9-D374-2C002B030187}"/>
                  </a:ext>
                </a:extLst>
              </p:cNvPr>
              <p:cNvSpPr/>
              <p:nvPr/>
            </p:nvSpPr>
            <p:spPr>
              <a:xfrm rot="1751108">
                <a:off x="6156324" y="4629150"/>
                <a:ext cx="250825" cy="250825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Arc 68">
                <a:extLst>
                  <a:ext uri="{FF2B5EF4-FFF2-40B4-BE49-F238E27FC236}">
                    <a16:creationId xmlns:a16="http://schemas.microsoft.com/office/drawing/2014/main" id="{31B16886-11F7-832B-0534-28B2623946BA}"/>
                  </a:ext>
                </a:extLst>
              </p:cNvPr>
              <p:cNvSpPr/>
              <p:nvPr/>
            </p:nvSpPr>
            <p:spPr>
              <a:xfrm rot="1751108">
                <a:off x="6110606" y="4583433"/>
                <a:ext cx="342259" cy="342259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Arc 69">
                <a:extLst>
                  <a:ext uri="{FF2B5EF4-FFF2-40B4-BE49-F238E27FC236}">
                    <a16:creationId xmlns:a16="http://schemas.microsoft.com/office/drawing/2014/main" id="{8371B92C-C483-79AC-E922-0BF3C6E37D3A}"/>
                  </a:ext>
                </a:extLst>
              </p:cNvPr>
              <p:cNvSpPr/>
              <p:nvPr/>
            </p:nvSpPr>
            <p:spPr>
              <a:xfrm rot="1751108">
                <a:off x="6085818" y="4547553"/>
                <a:ext cx="410884" cy="410884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1" name="Graphic 70" descr="Chevron arrows outline">
                <a:extLst>
                  <a:ext uri="{FF2B5EF4-FFF2-40B4-BE49-F238E27FC236}">
                    <a16:creationId xmlns:a16="http://schemas.microsoft.com/office/drawing/2014/main" id="{742767F9-427D-3EAE-EEB4-A9E266EF8C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322067" y="4327699"/>
                <a:ext cx="244089" cy="425296"/>
              </a:xfrm>
              <a:prstGeom prst="rect">
                <a:avLst/>
              </a:prstGeom>
            </p:spPr>
          </p:pic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E308B4CE-AEB7-A615-7C93-C82DAFDB7E17}"/>
                </a:ext>
              </a:extLst>
            </p:cNvPr>
            <p:cNvSpPr txBox="1"/>
            <p:nvPr/>
          </p:nvSpPr>
          <p:spPr>
            <a:xfrm>
              <a:off x="6650330" y="2564096"/>
              <a:ext cx="1672561" cy="670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noProof="0" dirty="0">
                  <a:solidFill>
                    <a:srgbClr val="0070C0"/>
                  </a:solidFill>
                  <a:latin typeface="+mj-lt"/>
                </a:rPr>
                <a:t>Interpretable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noProof="0" dirty="0">
                  <a:solidFill>
                    <a:srgbClr val="0070C0"/>
                  </a:solidFill>
                  <a:latin typeface="+mj-lt"/>
                </a:rPr>
                <a:t>execution</a:t>
              </a:r>
              <a:endPara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57A319D-77E5-58EA-0553-710059DE46EA}"/>
              </a:ext>
            </a:extLst>
          </p:cNvPr>
          <p:cNvSpPr txBox="1"/>
          <p:nvPr/>
        </p:nvSpPr>
        <p:spPr>
          <a:xfrm>
            <a:off x="406478" y="2381325"/>
            <a:ext cx="120120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accent2">
                    <a:lumMod val="75000"/>
                  </a:schemeClr>
                </a:solidFill>
              </a:rPr>
              <a:t>Step 1</a:t>
            </a:r>
            <a:r>
              <a:rPr lang="en-GB" sz="2200" dirty="0"/>
              <a:t>: DNN generates both</a:t>
            </a:r>
            <a:r>
              <a:rPr lang="en-GB" sz="2200" noProof="0" dirty="0"/>
              <a:t> concept activations &amp; rule parameters</a:t>
            </a:r>
            <a:r>
              <a:rPr lang="en-GB" sz="2200" i="1" noProof="0" dirty="0"/>
              <a:t> </a:t>
            </a:r>
            <a:r>
              <a:rPr lang="en-GB" sz="2200" b="1" i="1" noProof="0" dirty="0">
                <a:solidFill>
                  <a:schemeClr val="accent2">
                    <a:lumMod val="75000"/>
                  </a:schemeClr>
                </a:solidFill>
              </a:rPr>
              <a:t>(neural generation)</a:t>
            </a:r>
          </a:p>
          <a:p>
            <a:r>
              <a:rPr lang="en-GB" sz="2200" b="1" dirty="0">
                <a:solidFill>
                  <a:schemeClr val="accent2">
                    <a:lumMod val="75000"/>
                  </a:schemeClr>
                </a:solidFill>
              </a:rPr>
              <a:t>Step 2</a:t>
            </a:r>
            <a:r>
              <a:rPr lang="en-GB" sz="2200" dirty="0"/>
              <a:t>: Symbolic engine executes the rule using concept activations</a:t>
            </a:r>
            <a:r>
              <a:rPr lang="en-GB" sz="2200" b="1" i="1" dirty="0">
                <a:solidFill>
                  <a:schemeClr val="accent2">
                    <a:lumMod val="75000"/>
                  </a:schemeClr>
                </a:solidFill>
              </a:rPr>
              <a:t> (interpretable execution)</a:t>
            </a:r>
            <a:r>
              <a:rPr lang="en-GB" sz="2200" b="1" i="1" dirty="0"/>
              <a:t> </a:t>
            </a:r>
            <a:endParaRPr lang="en-GB" sz="2200" b="1" i="1" noProof="0" dirty="0"/>
          </a:p>
          <a:p>
            <a:endParaRPr lang="en-GB" sz="2200" noProof="0" dirty="0"/>
          </a:p>
          <a:p>
            <a:endParaRPr lang="en-GB" sz="2200" noProof="0" dirty="0"/>
          </a:p>
          <a:p>
            <a:endParaRPr lang="en-GB" sz="2200" noProof="0" dirty="0"/>
          </a:p>
          <a:p>
            <a:endParaRPr lang="en-GB" sz="2200" noProof="0" dirty="0"/>
          </a:p>
          <a:p>
            <a:endParaRPr lang="en-GB" sz="2200" noProof="0" dirty="0"/>
          </a:p>
          <a:p>
            <a:endParaRPr lang="en-GB" sz="2200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A446D8-FC76-9E53-9278-9C0EA69880D0}"/>
              </a:ext>
            </a:extLst>
          </p:cNvPr>
          <p:cNvSpPr txBox="1"/>
          <p:nvPr/>
        </p:nvSpPr>
        <p:spPr>
          <a:xfrm>
            <a:off x="604189" y="1691395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20DD7E-35FE-C2AF-F15E-5010EE2FBA83}"/>
              </a:ext>
            </a:extLst>
          </p:cNvPr>
          <p:cNvCxnSpPr>
            <a:cxnSpLocks/>
          </p:cNvCxnSpPr>
          <p:nvPr/>
        </p:nvCxnSpPr>
        <p:spPr>
          <a:xfrm>
            <a:off x="4969946" y="2143764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34B8C3F-F4FD-63CB-6AAB-014BB006B0C0}"/>
              </a:ext>
            </a:extLst>
          </p:cNvPr>
          <p:cNvSpPr txBox="1"/>
          <p:nvPr/>
        </p:nvSpPr>
        <p:spPr>
          <a:xfrm>
            <a:off x="9319127" y="6372029"/>
            <a:ext cx="779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ICML23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B830E8-FF90-78BB-926F-54C12303982E}"/>
              </a:ext>
            </a:extLst>
          </p:cNvPr>
          <p:cNvSpPr txBox="1"/>
          <p:nvPr/>
        </p:nvSpPr>
        <p:spPr>
          <a:xfrm>
            <a:off x="10434390" y="6372028"/>
            <a:ext cx="1037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NeurIPS24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72B58B1-7FD3-031C-8FB7-26AB9F2B98D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9260553" y="5479569"/>
            <a:ext cx="896530" cy="8965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29DBF9-4F19-AB4E-7485-AD93D9CF3E48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504857" y="5479569"/>
            <a:ext cx="896530" cy="89653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C0E35C8B-5368-13E6-CD0D-074E2AF71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Neural-symbolic concept reasoning</a:t>
            </a:r>
            <a:endParaRPr lang="en-GB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29F196-0141-7D31-18E5-B43D73DCC8F5}"/>
              </a:ext>
            </a:extLst>
          </p:cNvPr>
          <p:cNvSpPr txBox="1"/>
          <p:nvPr/>
        </p:nvSpPr>
        <p:spPr>
          <a:xfrm>
            <a:off x="600094" y="6315045"/>
            <a:ext cx="8192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Barbiero et al. "Interpretable neural-symbolic concept reasoning." International Conference on Machine Learning. PMLR, 2023.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[2]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Debot et al. "Interpretable concept-based memory reasoning." 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2024.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055532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FE663-2CBE-19DC-B799-37E2A6018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E15B2-3D0C-D600-57E8-A514962FB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235</a:t>
            </a:fld>
            <a:endParaRPr lang="en-US"/>
          </a:p>
        </p:txBody>
      </p:sp>
      <p:pic>
        <p:nvPicPr>
          <p:cNvPr id="7" name="Picture 6" descr="Timeline&#10;&#10;Description automatically generated with low confidence">
            <a:extLst>
              <a:ext uri="{FF2B5EF4-FFF2-40B4-BE49-F238E27FC236}">
                <a16:creationId xmlns:a16="http://schemas.microsoft.com/office/drawing/2014/main" id="{54B64224-5186-2279-518A-B655E1219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4" t="30012" r="61194" b="25535"/>
          <a:stretch/>
        </p:blipFill>
        <p:spPr>
          <a:xfrm>
            <a:off x="2182537" y="4006262"/>
            <a:ext cx="563365" cy="53519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4A0F77F-0624-B1C2-1AA7-F5DF8F555E4D}"/>
              </a:ext>
            </a:extLst>
          </p:cNvPr>
          <p:cNvCxnSpPr>
            <a:cxnSpLocks/>
            <a:stCxn id="38" idx="3"/>
            <a:endCxn id="7" idx="1"/>
          </p:cNvCxnSpPr>
          <p:nvPr/>
        </p:nvCxnSpPr>
        <p:spPr>
          <a:xfrm flipV="1">
            <a:off x="1845090" y="4273861"/>
            <a:ext cx="337447" cy="595218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20F0414-BB31-F9D3-20BB-FC078094172D}"/>
              </a:ext>
            </a:extLst>
          </p:cNvPr>
          <p:cNvCxnSpPr>
            <a:cxnSpLocks/>
            <a:stCxn id="7" idx="3"/>
            <a:endCxn id="54" idx="1"/>
          </p:cNvCxnSpPr>
          <p:nvPr/>
        </p:nvCxnSpPr>
        <p:spPr>
          <a:xfrm flipV="1">
            <a:off x="2745902" y="4268010"/>
            <a:ext cx="3075156" cy="5851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624CA250-D0B1-9D44-039C-BE8D61D110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241" b="41027"/>
          <a:stretch/>
        </p:blipFill>
        <p:spPr>
          <a:xfrm>
            <a:off x="876043" y="4298483"/>
            <a:ext cx="969047" cy="1141191"/>
          </a:xfrm>
          <a:prstGeom prst="rect">
            <a:avLst/>
          </a:prstGeom>
        </p:spPr>
      </p:pic>
      <p:pic>
        <p:nvPicPr>
          <p:cNvPr id="49" name="Graphic 48" descr="Siren with solid fill">
            <a:extLst>
              <a:ext uri="{FF2B5EF4-FFF2-40B4-BE49-F238E27FC236}">
                <a16:creationId xmlns:a16="http://schemas.microsoft.com/office/drawing/2014/main" id="{D9179FE9-615D-143A-3CD1-F7EE4B237F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3122" y="4091373"/>
            <a:ext cx="300340" cy="30034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DAECBF6C-15FE-0207-E3D8-01D827B8FEFF}"/>
              </a:ext>
            </a:extLst>
          </p:cNvPr>
          <p:cNvGrpSpPr/>
          <p:nvPr/>
        </p:nvGrpSpPr>
        <p:grpSpPr>
          <a:xfrm>
            <a:off x="5821062" y="3838078"/>
            <a:ext cx="813546" cy="859863"/>
            <a:chOff x="2967450" y="4800877"/>
            <a:chExt cx="1325625" cy="1929122"/>
          </a:xfrm>
        </p:grpSpPr>
        <p:sp>
          <p:nvSpPr>
            <p:cNvPr id="54" name="Left Bracket 53">
              <a:extLst>
                <a:ext uri="{FF2B5EF4-FFF2-40B4-BE49-F238E27FC236}">
                  <a16:creationId xmlns:a16="http://schemas.microsoft.com/office/drawing/2014/main" id="{365E968B-FC46-6242-015F-4EDD16222F19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55" name="Left Bracket 54">
              <a:extLst>
                <a:ext uri="{FF2B5EF4-FFF2-40B4-BE49-F238E27FC236}">
                  <a16:creationId xmlns:a16="http://schemas.microsoft.com/office/drawing/2014/main" id="{93A7BB0A-18AE-662F-2331-3A6067E2DB31}"/>
                </a:ext>
              </a:extLst>
            </p:cNvPr>
            <p:cNvSpPr/>
            <p:nvPr/>
          </p:nvSpPr>
          <p:spPr>
            <a:xfrm rot="10800000">
              <a:off x="416244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8F1F4B8-4B67-36BF-F2E7-074CD7EF6AD5}"/>
              </a:ext>
            </a:extLst>
          </p:cNvPr>
          <p:cNvSpPr txBox="1"/>
          <p:nvPr/>
        </p:nvSpPr>
        <p:spPr>
          <a:xfrm>
            <a:off x="604189" y="6391989"/>
            <a:ext cx="8192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Debot et al. "Interpretable concept-based memory reasoning." NeurIPS 2024.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9F6BDF-8F5E-BB83-36DA-DE141C55FF2D}"/>
              </a:ext>
            </a:extLst>
          </p:cNvPr>
          <p:cNvSpPr txBox="1"/>
          <p:nvPr/>
        </p:nvSpPr>
        <p:spPr>
          <a:xfrm>
            <a:off x="604189" y="2382077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Step 1</a:t>
            </a:r>
            <a:r>
              <a:rPr lang="en-GB" sz="2400" dirty="0"/>
              <a:t>: DNN predicts </a:t>
            </a:r>
            <a:r>
              <a:rPr lang="en-GB" sz="2400" noProof="0" dirty="0"/>
              <a:t>concept activations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A1E251-5679-3977-9EDA-E61AAC0456C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691281" y="5752164"/>
            <a:ext cx="896530" cy="8965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B7EC998-695F-5D6F-E64D-5ADBFC62D45D}"/>
                  </a:ext>
                </a:extLst>
              </p:cNvPr>
              <p:cNvSpPr txBox="1"/>
              <p:nvPr/>
            </p:nvSpPr>
            <p:spPr>
              <a:xfrm>
                <a:off x="2131284" y="3758426"/>
                <a:ext cx="665870" cy="254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∣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B7EC998-695F-5D6F-E64D-5ADBFC62D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284" y="3758426"/>
                <a:ext cx="665870" cy="254424"/>
              </a:xfrm>
              <a:prstGeom prst="rect">
                <a:avLst/>
              </a:prstGeom>
              <a:blipFill>
                <a:blip r:embed="rId8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6" name="Graphic 125" descr="Apple with solid fill">
            <a:extLst>
              <a:ext uri="{FF2B5EF4-FFF2-40B4-BE49-F238E27FC236}">
                <a16:creationId xmlns:a16="http://schemas.microsoft.com/office/drawing/2014/main" id="{F65EA78B-D70B-B250-68D7-93F2037A74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22367" y="4415023"/>
            <a:ext cx="259149" cy="259149"/>
          </a:xfrm>
          <a:prstGeom prst="rect">
            <a:avLst/>
          </a:prstGeom>
        </p:spPr>
      </p:pic>
      <p:pic>
        <p:nvPicPr>
          <p:cNvPr id="138" name="Graphic 137" descr="Crash with solid fill">
            <a:extLst>
              <a:ext uri="{FF2B5EF4-FFF2-40B4-BE49-F238E27FC236}">
                <a16:creationId xmlns:a16="http://schemas.microsoft.com/office/drawing/2014/main" id="{ED8BF633-07DB-C9A9-6E8E-1C25F49909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91298" y="3791872"/>
            <a:ext cx="321938" cy="321938"/>
          </a:xfrm>
          <a:prstGeom prst="rect">
            <a:avLst/>
          </a:prstGeom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20A48664-F54E-25DA-E9F1-89D21EE15354}"/>
              </a:ext>
            </a:extLst>
          </p:cNvPr>
          <p:cNvSpPr txBox="1"/>
          <p:nvPr/>
        </p:nvSpPr>
        <p:spPr>
          <a:xfrm>
            <a:off x="6169346" y="3847838"/>
            <a:ext cx="470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= 0.2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334BE611-8ED2-FE11-CCF5-19555FDD53DB}"/>
              </a:ext>
            </a:extLst>
          </p:cNvPr>
          <p:cNvSpPr txBox="1"/>
          <p:nvPr/>
        </p:nvSpPr>
        <p:spPr>
          <a:xfrm>
            <a:off x="6169104" y="4126902"/>
            <a:ext cx="470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= 0.9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D6FBAD91-CFAD-8D71-D464-81A3B0073892}"/>
              </a:ext>
            </a:extLst>
          </p:cNvPr>
          <p:cNvSpPr txBox="1"/>
          <p:nvPr/>
        </p:nvSpPr>
        <p:spPr>
          <a:xfrm>
            <a:off x="6167212" y="4422699"/>
            <a:ext cx="470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= 0.1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5467DBA2-ECCD-0D3F-04A7-C505CA469D8B}"/>
              </a:ext>
            </a:extLst>
          </p:cNvPr>
          <p:cNvSpPr txBox="1"/>
          <p:nvPr/>
        </p:nvSpPr>
        <p:spPr>
          <a:xfrm>
            <a:off x="5551361" y="3364719"/>
            <a:ext cx="137409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0070C0"/>
                </a:solidFill>
                <a:latin typeface="+mj-lt"/>
              </a:rPr>
              <a:t>C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oncepts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1" dirty="0">
                <a:solidFill>
                  <a:srgbClr val="0070C0"/>
                </a:solidFill>
                <a:latin typeface="+mj-lt"/>
              </a:rPr>
              <a:t>semantic transparency</a:t>
            </a:r>
            <a:endParaRPr kumimoji="0" lang="en-US" sz="105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0C596A3-6F15-59E1-D01B-979476162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Concept-based memory reasoning</a:t>
            </a:r>
            <a:endParaRPr lang="en-GB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64ACC2-B6BE-3BFC-9979-21DCC4443A36}"/>
              </a:ext>
            </a:extLst>
          </p:cNvPr>
          <p:cNvSpPr txBox="1"/>
          <p:nvPr/>
        </p:nvSpPr>
        <p:spPr>
          <a:xfrm>
            <a:off x="604189" y="1691395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D5B618-DF76-6A1C-F7D5-60D4ED7522E0}"/>
              </a:ext>
            </a:extLst>
          </p:cNvPr>
          <p:cNvCxnSpPr>
            <a:cxnSpLocks/>
          </p:cNvCxnSpPr>
          <p:nvPr/>
        </p:nvCxnSpPr>
        <p:spPr>
          <a:xfrm>
            <a:off x="4969946" y="2143764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569951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24ECD-55A2-9FA2-AF60-61965E431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0F375-E77B-7CD6-AB45-D73CADAE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236</a:t>
            </a:fld>
            <a:endParaRPr lang="en-US"/>
          </a:p>
        </p:txBody>
      </p:sp>
      <p:pic>
        <p:nvPicPr>
          <p:cNvPr id="7" name="Picture 6" descr="Timeline&#10;&#10;Description automatically generated with low confidence">
            <a:extLst>
              <a:ext uri="{FF2B5EF4-FFF2-40B4-BE49-F238E27FC236}">
                <a16:creationId xmlns:a16="http://schemas.microsoft.com/office/drawing/2014/main" id="{06EC5523-0F4B-1F51-831A-81D500D9A5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4" t="30012" r="61194" b="25535"/>
          <a:stretch/>
        </p:blipFill>
        <p:spPr>
          <a:xfrm>
            <a:off x="2182537" y="4006262"/>
            <a:ext cx="563365" cy="53519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BD280D7-9975-3E0E-9B47-926B2614A588}"/>
              </a:ext>
            </a:extLst>
          </p:cNvPr>
          <p:cNvCxnSpPr>
            <a:cxnSpLocks/>
            <a:stCxn id="38" idx="3"/>
            <a:endCxn id="7" idx="1"/>
          </p:cNvCxnSpPr>
          <p:nvPr/>
        </p:nvCxnSpPr>
        <p:spPr>
          <a:xfrm flipV="1">
            <a:off x="1845090" y="4273861"/>
            <a:ext cx="337447" cy="595218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B87AE75-5B37-01C6-3AC0-B6540176EBBA}"/>
              </a:ext>
            </a:extLst>
          </p:cNvPr>
          <p:cNvCxnSpPr>
            <a:cxnSpLocks/>
            <a:stCxn id="7" idx="3"/>
            <a:endCxn id="54" idx="1"/>
          </p:cNvCxnSpPr>
          <p:nvPr/>
        </p:nvCxnSpPr>
        <p:spPr>
          <a:xfrm flipV="1">
            <a:off x="2745902" y="4268010"/>
            <a:ext cx="3075156" cy="5851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2DE69270-D5E3-905C-B027-380C0369E5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241" b="41027"/>
          <a:stretch/>
        </p:blipFill>
        <p:spPr>
          <a:xfrm>
            <a:off x="876043" y="4298483"/>
            <a:ext cx="969047" cy="114119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86F91AC-DDAB-7D3E-9B95-F59A6F2B94C2}"/>
              </a:ext>
            </a:extLst>
          </p:cNvPr>
          <p:cNvSpPr txBox="1"/>
          <p:nvPr/>
        </p:nvSpPr>
        <p:spPr>
          <a:xfrm>
            <a:off x="5551361" y="3364719"/>
            <a:ext cx="137409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0070C0"/>
                </a:solidFill>
                <a:latin typeface="+mj-lt"/>
              </a:rPr>
              <a:t>C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oncepts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1" dirty="0">
                <a:solidFill>
                  <a:srgbClr val="0070C0"/>
                </a:solidFill>
                <a:latin typeface="+mj-lt"/>
              </a:rPr>
              <a:t>semantic transparency</a:t>
            </a:r>
            <a:endParaRPr kumimoji="0" lang="en-US" sz="105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9" name="Graphic 48" descr="Siren with solid fill">
            <a:extLst>
              <a:ext uri="{FF2B5EF4-FFF2-40B4-BE49-F238E27FC236}">
                <a16:creationId xmlns:a16="http://schemas.microsoft.com/office/drawing/2014/main" id="{B7529651-4B19-EEC1-8EB5-D00C3C784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3122" y="4091373"/>
            <a:ext cx="300340" cy="30034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C2AB5246-FCA6-8EE3-0101-EB2C3272A0D7}"/>
              </a:ext>
            </a:extLst>
          </p:cNvPr>
          <p:cNvGrpSpPr/>
          <p:nvPr/>
        </p:nvGrpSpPr>
        <p:grpSpPr>
          <a:xfrm>
            <a:off x="5821062" y="3838078"/>
            <a:ext cx="813546" cy="859863"/>
            <a:chOff x="2967450" y="4800877"/>
            <a:chExt cx="1325625" cy="1929122"/>
          </a:xfrm>
        </p:grpSpPr>
        <p:sp>
          <p:nvSpPr>
            <p:cNvPr id="54" name="Left Bracket 53">
              <a:extLst>
                <a:ext uri="{FF2B5EF4-FFF2-40B4-BE49-F238E27FC236}">
                  <a16:creationId xmlns:a16="http://schemas.microsoft.com/office/drawing/2014/main" id="{0FBB3B48-4D48-A6C2-F071-B9F8F049FA94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55" name="Left Bracket 54">
              <a:extLst>
                <a:ext uri="{FF2B5EF4-FFF2-40B4-BE49-F238E27FC236}">
                  <a16:creationId xmlns:a16="http://schemas.microsoft.com/office/drawing/2014/main" id="{898753A9-DDA9-B5F4-B920-4408E661B4D3}"/>
                </a:ext>
              </a:extLst>
            </p:cNvPr>
            <p:cNvSpPr/>
            <p:nvPr/>
          </p:nvSpPr>
          <p:spPr>
            <a:xfrm rot="10800000">
              <a:off x="416244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3B27163-1F11-1E8E-217A-0050166FA3E2}"/>
                  </a:ext>
                </a:extLst>
              </p:cNvPr>
              <p:cNvSpPr txBox="1"/>
              <p:nvPr/>
            </p:nvSpPr>
            <p:spPr>
              <a:xfrm>
                <a:off x="2131284" y="3758426"/>
                <a:ext cx="665870" cy="254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∣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3B27163-1F11-1E8E-217A-0050166FA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284" y="3758426"/>
                <a:ext cx="665870" cy="254424"/>
              </a:xfrm>
              <a:prstGeom prst="rect">
                <a:avLst/>
              </a:prstGeom>
              <a:blipFill>
                <a:blip r:embed="rId13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 descr="Timeline&#10;&#10;Description automatically generated with low confidence">
            <a:extLst>
              <a:ext uri="{FF2B5EF4-FFF2-40B4-BE49-F238E27FC236}">
                <a16:creationId xmlns:a16="http://schemas.microsoft.com/office/drawing/2014/main" id="{98A0A543-56E4-F376-974B-3015383171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4" t="30012" r="61194" b="25535"/>
          <a:stretch/>
        </p:blipFill>
        <p:spPr>
          <a:xfrm>
            <a:off x="2168446" y="5377464"/>
            <a:ext cx="563365" cy="535197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EDDD02C-7656-AFFC-9EDE-107900AACDB8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1845090" y="5123603"/>
            <a:ext cx="323356" cy="52146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CDBD473-84BC-FC97-990C-B74F45090566}"/>
                  </a:ext>
                </a:extLst>
              </p:cNvPr>
              <p:cNvSpPr txBox="1"/>
              <p:nvPr/>
            </p:nvSpPr>
            <p:spPr>
              <a:xfrm>
                <a:off x="2117193" y="5165724"/>
                <a:ext cx="665870" cy="254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∣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CDBD473-84BC-FC97-990C-B74F45090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7193" y="5165724"/>
                <a:ext cx="665870" cy="254424"/>
              </a:xfrm>
              <a:prstGeom prst="rect">
                <a:avLst/>
              </a:prstGeom>
              <a:blipFill>
                <a:blip r:embed="rId14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>
            <a:extLst>
              <a:ext uri="{FF2B5EF4-FFF2-40B4-BE49-F238E27FC236}">
                <a16:creationId xmlns:a16="http://schemas.microsoft.com/office/drawing/2014/main" id="{3CC533AD-7D7D-CC72-36F7-7240D54CD48B}"/>
              </a:ext>
            </a:extLst>
          </p:cNvPr>
          <p:cNvSpPr/>
          <p:nvPr/>
        </p:nvSpPr>
        <p:spPr>
          <a:xfrm>
            <a:off x="1089445" y="6005887"/>
            <a:ext cx="168442" cy="16844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4BD8163-46EE-0F00-7BA0-A755833D2A6F}"/>
              </a:ext>
            </a:extLst>
          </p:cNvPr>
          <p:cNvSpPr/>
          <p:nvPr/>
        </p:nvSpPr>
        <p:spPr>
          <a:xfrm>
            <a:off x="1257887" y="6005887"/>
            <a:ext cx="168442" cy="1684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6D74F1E-AB07-74DD-F024-392C63A23D83}"/>
              </a:ext>
            </a:extLst>
          </p:cNvPr>
          <p:cNvSpPr/>
          <p:nvPr/>
        </p:nvSpPr>
        <p:spPr>
          <a:xfrm>
            <a:off x="1426329" y="6004867"/>
            <a:ext cx="168442" cy="16844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8E8B2C-8723-CF90-2D74-4632B25C4BE6}"/>
              </a:ext>
            </a:extLst>
          </p:cNvPr>
          <p:cNvSpPr/>
          <p:nvPr/>
        </p:nvSpPr>
        <p:spPr>
          <a:xfrm>
            <a:off x="1089445" y="6209754"/>
            <a:ext cx="168442" cy="16844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5107540-9ACA-99ED-F3E8-188A4E06E6DD}"/>
              </a:ext>
            </a:extLst>
          </p:cNvPr>
          <p:cNvSpPr/>
          <p:nvPr/>
        </p:nvSpPr>
        <p:spPr>
          <a:xfrm>
            <a:off x="1257887" y="6209754"/>
            <a:ext cx="168442" cy="16844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8BAEE32-AD20-DB1B-F465-9D0F496D1D16}"/>
              </a:ext>
            </a:extLst>
          </p:cNvPr>
          <p:cNvSpPr/>
          <p:nvPr/>
        </p:nvSpPr>
        <p:spPr>
          <a:xfrm>
            <a:off x="1426329" y="6209178"/>
            <a:ext cx="168442" cy="1684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061FB21-6CD8-1667-EE04-E8DA2F09F8F3}"/>
              </a:ext>
            </a:extLst>
          </p:cNvPr>
          <p:cNvSpPr txBox="1"/>
          <p:nvPr/>
        </p:nvSpPr>
        <p:spPr>
          <a:xfrm>
            <a:off x="1007859" y="5761164"/>
            <a:ext cx="721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rulebook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4E507F2-145D-3FD3-9178-E2C6A161B141}"/>
                  </a:ext>
                </a:extLst>
              </p:cNvPr>
              <p:cNvSpPr txBox="1"/>
              <p:nvPr/>
            </p:nvSpPr>
            <p:spPr>
              <a:xfrm>
                <a:off x="902953" y="5934217"/>
                <a:ext cx="245707" cy="254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4E507F2-145D-3FD3-9178-E2C6A161B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953" y="5934217"/>
                <a:ext cx="245707" cy="25442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C65DB8D-51B4-4918-B3E0-E74EEF5F58BC}"/>
                  </a:ext>
                </a:extLst>
              </p:cNvPr>
              <p:cNvSpPr txBox="1"/>
              <p:nvPr/>
            </p:nvSpPr>
            <p:spPr>
              <a:xfrm>
                <a:off x="902953" y="6133099"/>
                <a:ext cx="245707" cy="254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C65DB8D-51B4-4918-B3E0-E74EEF5F5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953" y="6133099"/>
                <a:ext cx="245707" cy="25442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B03ADEE-E430-4ED9-1C80-EF1748CDD15C}"/>
              </a:ext>
            </a:extLst>
          </p:cNvPr>
          <p:cNvCxnSpPr>
            <a:cxnSpLocks/>
            <a:stCxn id="36" idx="3"/>
            <a:endCxn id="73" idx="1"/>
          </p:cNvCxnSpPr>
          <p:nvPr/>
        </p:nvCxnSpPr>
        <p:spPr>
          <a:xfrm flipV="1">
            <a:off x="2731811" y="5644843"/>
            <a:ext cx="422867" cy="22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FF5EE5E-819D-A030-D262-8ED8DF544510}"/>
              </a:ext>
            </a:extLst>
          </p:cNvPr>
          <p:cNvGrpSpPr/>
          <p:nvPr/>
        </p:nvGrpSpPr>
        <p:grpSpPr>
          <a:xfrm>
            <a:off x="3154678" y="5428887"/>
            <a:ext cx="381901" cy="431911"/>
            <a:chOff x="2967450" y="4800877"/>
            <a:chExt cx="753485" cy="1929122"/>
          </a:xfrm>
        </p:grpSpPr>
        <p:sp>
          <p:nvSpPr>
            <p:cNvPr id="73" name="Left Bracket 72">
              <a:extLst>
                <a:ext uri="{FF2B5EF4-FFF2-40B4-BE49-F238E27FC236}">
                  <a16:creationId xmlns:a16="http://schemas.microsoft.com/office/drawing/2014/main" id="{A5FFCE57-CF27-9C76-BD22-8FB50EC9C463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75" name="Left Bracket 74">
              <a:extLst>
                <a:ext uri="{FF2B5EF4-FFF2-40B4-BE49-F238E27FC236}">
                  <a16:creationId xmlns:a16="http://schemas.microsoft.com/office/drawing/2014/main" id="{7063F122-AC18-E9CA-E0BA-15B9EEC54566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FE7F5269-5FE1-CD82-248E-E0BBCD35527C}"/>
              </a:ext>
            </a:extLst>
          </p:cNvPr>
          <p:cNvSpPr txBox="1"/>
          <p:nvPr/>
        </p:nvSpPr>
        <p:spPr>
          <a:xfrm>
            <a:off x="3159496" y="5401115"/>
            <a:ext cx="367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0.8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29C0096-DEC9-9F59-94DF-D63EE3E566A1}"/>
              </a:ext>
            </a:extLst>
          </p:cNvPr>
          <p:cNvSpPr txBox="1"/>
          <p:nvPr/>
        </p:nvSpPr>
        <p:spPr>
          <a:xfrm>
            <a:off x="3154678" y="5615486"/>
            <a:ext cx="367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0.2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40A3D8C9-C036-120A-8BCA-87C4391C3146}"/>
              </a:ext>
            </a:extLst>
          </p:cNvPr>
          <p:cNvSpPr/>
          <p:nvPr/>
        </p:nvSpPr>
        <p:spPr>
          <a:xfrm>
            <a:off x="3201528" y="6045532"/>
            <a:ext cx="283559" cy="27551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34370190-6B7D-9810-88F2-BA101C6A4132}"/>
              </a:ext>
            </a:extLst>
          </p:cNvPr>
          <p:cNvCxnSpPr>
            <a:cxnSpLocks/>
            <a:endCxn id="81" idx="1"/>
          </p:cNvCxnSpPr>
          <p:nvPr/>
        </p:nvCxnSpPr>
        <p:spPr>
          <a:xfrm>
            <a:off x="1637504" y="6183292"/>
            <a:ext cx="1564024" cy="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C5C5F696-DD22-B2C8-D697-EF09B121D39B}"/>
              </a:ext>
            </a:extLst>
          </p:cNvPr>
          <p:cNvCxnSpPr>
            <a:cxnSpLocks/>
            <a:stCxn id="80" idx="2"/>
            <a:endCxn id="81" idx="0"/>
          </p:cNvCxnSpPr>
          <p:nvPr/>
        </p:nvCxnSpPr>
        <p:spPr>
          <a:xfrm>
            <a:off x="3338382" y="5877096"/>
            <a:ext cx="4926" cy="168436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C8DA08FB-8360-8C9A-3CAD-98204CEC9E34}"/>
              </a:ext>
            </a:extLst>
          </p:cNvPr>
          <p:cNvSpPr/>
          <p:nvPr/>
        </p:nvSpPr>
        <p:spPr>
          <a:xfrm>
            <a:off x="3947506" y="6098134"/>
            <a:ext cx="168442" cy="16844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F361234-6DA6-82C8-5288-BA0578947126}"/>
              </a:ext>
            </a:extLst>
          </p:cNvPr>
          <p:cNvSpPr/>
          <p:nvPr/>
        </p:nvSpPr>
        <p:spPr>
          <a:xfrm>
            <a:off x="4115948" y="6098134"/>
            <a:ext cx="168442" cy="16844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7A7B060-995A-3A3F-7734-19795EF1F2EC}"/>
              </a:ext>
            </a:extLst>
          </p:cNvPr>
          <p:cNvSpPr/>
          <p:nvPr/>
        </p:nvSpPr>
        <p:spPr>
          <a:xfrm>
            <a:off x="4284390" y="6097558"/>
            <a:ext cx="168442" cy="1684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1C9753EA-6748-1B02-D457-D2574891EF7A}"/>
                  </a:ext>
                </a:extLst>
              </p:cNvPr>
              <p:cNvSpPr txBox="1"/>
              <p:nvPr/>
            </p:nvSpPr>
            <p:spPr>
              <a:xfrm>
                <a:off x="4077315" y="6203162"/>
                <a:ext cx="245707" cy="254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1C9753EA-6748-1B02-D457-D2574891EF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315" y="6203162"/>
                <a:ext cx="245707" cy="25442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2902305A-D483-622C-FCC8-FD5987FD8F01}"/>
              </a:ext>
            </a:extLst>
          </p:cNvPr>
          <p:cNvCxnSpPr>
            <a:cxnSpLocks/>
            <a:stCxn id="81" idx="3"/>
            <a:endCxn id="94" idx="1"/>
          </p:cNvCxnSpPr>
          <p:nvPr/>
        </p:nvCxnSpPr>
        <p:spPr>
          <a:xfrm flipV="1">
            <a:off x="3485087" y="6182355"/>
            <a:ext cx="462419" cy="937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8" name="Graphic 137" descr="Crash with solid fill">
            <a:extLst>
              <a:ext uri="{FF2B5EF4-FFF2-40B4-BE49-F238E27FC236}">
                <a16:creationId xmlns:a16="http://schemas.microsoft.com/office/drawing/2014/main" id="{0C43723D-F714-F51D-26A2-B945C667EA9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891298" y="3791872"/>
            <a:ext cx="321938" cy="321938"/>
          </a:xfrm>
          <a:prstGeom prst="rect">
            <a:avLst/>
          </a:prstGeom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2AF2B573-FBF4-BB06-756D-77F548ABF574}"/>
              </a:ext>
            </a:extLst>
          </p:cNvPr>
          <p:cNvSpPr txBox="1"/>
          <p:nvPr/>
        </p:nvSpPr>
        <p:spPr>
          <a:xfrm>
            <a:off x="6169346" y="3847838"/>
            <a:ext cx="470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= 0.2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B5A4130F-1B02-C559-9D08-058E2927933A}"/>
              </a:ext>
            </a:extLst>
          </p:cNvPr>
          <p:cNvSpPr txBox="1"/>
          <p:nvPr/>
        </p:nvSpPr>
        <p:spPr>
          <a:xfrm>
            <a:off x="6169104" y="4126902"/>
            <a:ext cx="470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= 0.9</a:t>
            </a:r>
          </a:p>
        </p:txBody>
      </p:sp>
      <p:pic>
        <p:nvPicPr>
          <p:cNvPr id="6" name="Graphic 5" descr="Apple with solid fill">
            <a:extLst>
              <a:ext uri="{FF2B5EF4-FFF2-40B4-BE49-F238E27FC236}">
                <a16:creationId xmlns:a16="http://schemas.microsoft.com/office/drawing/2014/main" id="{376BBE15-1DF4-452C-2DEA-184132940A8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922367" y="4415023"/>
            <a:ext cx="259149" cy="2591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0E2BC6-3F73-9076-ADAB-8A39368D5733}"/>
              </a:ext>
            </a:extLst>
          </p:cNvPr>
          <p:cNvSpPr txBox="1"/>
          <p:nvPr/>
        </p:nvSpPr>
        <p:spPr>
          <a:xfrm>
            <a:off x="6167212" y="4422699"/>
            <a:ext cx="470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= 0.1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7593E81-94F9-F906-71C0-84C028F2D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Concept-based memory reasoning</a:t>
            </a:r>
            <a:endParaRPr lang="en-GB" noProof="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83462B-5286-0051-DA06-2DFE08F7E7B1}"/>
              </a:ext>
            </a:extLst>
          </p:cNvPr>
          <p:cNvSpPr txBox="1"/>
          <p:nvPr/>
        </p:nvSpPr>
        <p:spPr>
          <a:xfrm>
            <a:off x="604189" y="2382077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Step 2</a:t>
            </a:r>
            <a:r>
              <a:rPr lang="en-GB" sz="2400" dirty="0"/>
              <a:t>: DNN predicts embedding to be selected from the latent rulebook</a:t>
            </a:r>
            <a:endParaRPr lang="en-GB" sz="2400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B49605-5335-A1DF-41CE-05C4940EF678}"/>
              </a:ext>
            </a:extLst>
          </p:cNvPr>
          <p:cNvSpPr txBox="1"/>
          <p:nvPr/>
        </p:nvSpPr>
        <p:spPr>
          <a:xfrm>
            <a:off x="604189" y="1691395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ECC947E-4A43-CF7C-6772-B1553DC25D09}"/>
              </a:ext>
            </a:extLst>
          </p:cNvPr>
          <p:cNvCxnSpPr>
            <a:cxnSpLocks/>
          </p:cNvCxnSpPr>
          <p:nvPr/>
        </p:nvCxnSpPr>
        <p:spPr>
          <a:xfrm>
            <a:off x="4969946" y="2143764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4677C71-84A8-8C6E-B26B-2040CC12E5D6}"/>
              </a:ext>
            </a:extLst>
          </p:cNvPr>
          <p:cNvSpPr txBox="1"/>
          <p:nvPr/>
        </p:nvSpPr>
        <p:spPr>
          <a:xfrm>
            <a:off x="604189" y="6391989"/>
            <a:ext cx="8192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Debot et al. "Interpretable concept-based memory reasoning." NeurIPS 2024.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1B69E6-A48E-D31F-1E76-CFFFA5B54D3D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10691281" y="5752164"/>
            <a:ext cx="896530" cy="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75414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AC13D-FF6D-EF8E-7498-CA2A6A226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42CB4-6489-9BA7-9BBB-12D5824AE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237</a:t>
            </a:fld>
            <a:endParaRPr lang="en-US"/>
          </a:p>
        </p:txBody>
      </p:sp>
      <p:pic>
        <p:nvPicPr>
          <p:cNvPr id="7" name="Picture 6" descr="Timeline&#10;&#10;Description automatically generated with low confidence">
            <a:extLst>
              <a:ext uri="{FF2B5EF4-FFF2-40B4-BE49-F238E27FC236}">
                <a16:creationId xmlns:a16="http://schemas.microsoft.com/office/drawing/2014/main" id="{5F4005F6-23FA-BA42-023E-758C718AC0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4" t="30012" r="61194" b="25535"/>
          <a:stretch/>
        </p:blipFill>
        <p:spPr>
          <a:xfrm>
            <a:off x="2182537" y="4006262"/>
            <a:ext cx="563365" cy="53519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414B782-8910-39AF-7559-17C664D5F8D9}"/>
              </a:ext>
            </a:extLst>
          </p:cNvPr>
          <p:cNvCxnSpPr>
            <a:cxnSpLocks/>
            <a:stCxn id="38" idx="3"/>
            <a:endCxn id="7" idx="1"/>
          </p:cNvCxnSpPr>
          <p:nvPr/>
        </p:nvCxnSpPr>
        <p:spPr>
          <a:xfrm flipV="1">
            <a:off x="1845090" y="4273861"/>
            <a:ext cx="337447" cy="595218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E23E78D-B315-D7E1-FC0D-48024C6F3DAB}"/>
              </a:ext>
            </a:extLst>
          </p:cNvPr>
          <p:cNvCxnSpPr>
            <a:cxnSpLocks/>
            <a:stCxn id="7" idx="3"/>
            <a:endCxn id="54" idx="1"/>
          </p:cNvCxnSpPr>
          <p:nvPr/>
        </p:nvCxnSpPr>
        <p:spPr>
          <a:xfrm flipV="1">
            <a:off x="2745902" y="4268010"/>
            <a:ext cx="3075156" cy="5851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8CC0154-7C8B-8935-A626-46BD6E3DAD34}"/>
              </a:ext>
            </a:extLst>
          </p:cNvPr>
          <p:cNvSpPr txBox="1"/>
          <p:nvPr/>
        </p:nvSpPr>
        <p:spPr>
          <a:xfrm>
            <a:off x="6916214" y="5370919"/>
            <a:ext cx="1874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NOT C</a:t>
            </a:r>
            <a:r>
              <a:rPr lang="en-US" sz="2000" baseline="-25000" dirty="0"/>
              <a:t>1</a:t>
            </a:r>
            <a:r>
              <a:rPr lang="en-US" sz="2000" dirty="0"/>
              <a:t> AND C</a:t>
            </a:r>
            <a:r>
              <a:rPr lang="en-US" sz="2000" baseline="-25000" dirty="0"/>
              <a:t>2</a:t>
            </a:r>
            <a:endParaRPr lang="en-US" sz="2000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5944518-EC71-D673-8755-6F70FEBF79E5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574972" y="5570974"/>
            <a:ext cx="341242" cy="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4606000F-23E1-AE80-FDC3-A394465708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241" b="41027"/>
          <a:stretch/>
        </p:blipFill>
        <p:spPr>
          <a:xfrm>
            <a:off x="876043" y="4298483"/>
            <a:ext cx="969047" cy="114119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99A4BFC-E37F-C585-FC7C-5FEE61E8CEA4}"/>
              </a:ext>
            </a:extLst>
          </p:cNvPr>
          <p:cNvSpPr txBox="1"/>
          <p:nvPr/>
        </p:nvSpPr>
        <p:spPr>
          <a:xfrm>
            <a:off x="5551361" y="3364719"/>
            <a:ext cx="137409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0070C0"/>
                </a:solidFill>
                <a:latin typeface="+mj-lt"/>
              </a:rPr>
              <a:t>C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oncepts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1" dirty="0">
                <a:solidFill>
                  <a:srgbClr val="0070C0"/>
                </a:solidFill>
                <a:latin typeface="+mj-lt"/>
              </a:rPr>
              <a:t>semantic transparency</a:t>
            </a:r>
            <a:endParaRPr kumimoji="0" lang="en-US" sz="105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9" name="Graphic 48" descr="Siren with solid fill">
            <a:extLst>
              <a:ext uri="{FF2B5EF4-FFF2-40B4-BE49-F238E27FC236}">
                <a16:creationId xmlns:a16="http://schemas.microsoft.com/office/drawing/2014/main" id="{7FFD9896-35F8-E06A-FFFE-A0B43B96F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3122" y="4091373"/>
            <a:ext cx="300340" cy="30034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F3F9DA08-A572-E64B-BC11-B5ED237EA5CD}"/>
              </a:ext>
            </a:extLst>
          </p:cNvPr>
          <p:cNvGrpSpPr/>
          <p:nvPr/>
        </p:nvGrpSpPr>
        <p:grpSpPr>
          <a:xfrm>
            <a:off x="5821062" y="3838078"/>
            <a:ext cx="813546" cy="859863"/>
            <a:chOff x="2967450" y="4800877"/>
            <a:chExt cx="1325625" cy="1929122"/>
          </a:xfrm>
        </p:grpSpPr>
        <p:sp>
          <p:nvSpPr>
            <p:cNvPr id="54" name="Left Bracket 53">
              <a:extLst>
                <a:ext uri="{FF2B5EF4-FFF2-40B4-BE49-F238E27FC236}">
                  <a16:creationId xmlns:a16="http://schemas.microsoft.com/office/drawing/2014/main" id="{F3DC66E4-A331-2278-5D67-556C69D3ABC9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55" name="Left Bracket 54">
              <a:extLst>
                <a:ext uri="{FF2B5EF4-FFF2-40B4-BE49-F238E27FC236}">
                  <a16:creationId xmlns:a16="http://schemas.microsoft.com/office/drawing/2014/main" id="{816EDAB1-1F27-8F6C-9C48-1D119F6482D4}"/>
                </a:ext>
              </a:extLst>
            </p:cNvPr>
            <p:cNvSpPr/>
            <p:nvPr/>
          </p:nvSpPr>
          <p:spPr>
            <a:xfrm rot="10800000">
              <a:off x="416244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AEB1846A-0A2D-4A22-B52E-9271D4ACEE8C}"/>
              </a:ext>
            </a:extLst>
          </p:cNvPr>
          <p:cNvSpPr txBox="1"/>
          <p:nvPr/>
        </p:nvSpPr>
        <p:spPr>
          <a:xfrm>
            <a:off x="6947227" y="5758776"/>
            <a:ext cx="17716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0070C0"/>
                </a:solidFill>
                <a:latin typeface="+mj-lt"/>
              </a:rPr>
              <a:t>Logic rule / linear map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1" dirty="0">
                <a:solidFill>
                  <a:srgbClr val="0070C0"/>
                </a:solidFill>
                <a:latin typeface="+mj-lt"/>
              </a:rPr>
              <a:t>functional transparency</a:t>
            </a:r>
            <a:endParaRPr kumimoji="0" lang="en-US" sz="105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DC67323-2A2B-01F0-0A26-A45EEDE81344}"/>
                  </a:ext>
                </a:extLst>
              </p:cNvPr>
              <p:cNvSpPr txBox="1"/>
              <p:nvPr/>
            </p:nvSpPr>
            <p:spPr>
              <a:xfrm>
                <a:off x="2131284" y="3758426"/>
                <a:ext cx="665870" cy="254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∣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DC67323-2A2B-01F0-0A26-A45EEDE81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284" y="3758426"/>
                <a:ext cx="665870" cy="254424"/>
              </a:xfrm>
              <a:prstGeom prst="rect">
                <a:avLst/>
              </a:prstGeom>
              <a:blipFill>
                <a:blip r:embed="rId7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 descr="Timeline&#10;&#10;Description automatically generated with low confidence">
            <a:extLst>
              <a:ext uri="{FF2B5EF4-FFF2-40B4-BE49-F238E27FC236}">
                <a16:creationId xmlns:a16="http://schemas.microsoft.com/office/drawing/2014/main" id="{72D3A11E-1E01-9C23-ECF0-941B25CC79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4" t="30012" r="61194" b="25535"/>
          <a:stretch/>
        </p:blipFill>
        <p:spPr>
          <a:xfrm>
            <a:off x="2168446" y="5377464"/>
            <a:ext cx="563365" cy="535197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2C228E3-7022-05F4-7D73-55A89B860716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1845090" y="5123603"/>
            <a:ext cx="323356" cy="52146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7506308-B26D-C561-5D6A-6CDD31AC4247}"/>
                  </a:ext>
                </a:extLst>
              </p:cNvPr>
              <p:cNvSpPr txBox="1"/>
              <p:nvPr/>
            </p:nvSpPr>
            <p:spPr>
              <a:xfrm>
                <a:off x="2117193" y="5165724"/>
                <a:ext cx="665870" cy="254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∣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7506308-B26D-C561-5D6A-6CDD31AC4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7193" y="5165724"/>
                <a:ext cx="665870" cy="254424"/>
              </a:xfrm>
              <a:prstGeom prst="rect">
                <a:avLst/>
              </a:prstGeom>
              <a:blipFill>
                <a:blip r:embed="rId8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>
            <a:extLst>
              <a:ext uri="{FF2B5EF4-FFF2-40B4-BE49-F238E27FC236}">
                <a16:creationId xmlns:a16="http://schemas.microsoft.com/office/drawing/2014/main" id="{D653B1F3-F5C1-A947-C3DD-9482692EE634}"/>
              </a:ext>
            </a:extLst>
          </p:cNvPr>
          <p:cNvSpPr/>
          <p:nvPr/>
        </p:nvSpPr>
        <p:spPr>
          <a:xfrm>
            <a:off x="1089445" y="6005887"/>
            <a:ext cx="168442" cy="16844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D8F718D-5BE0-D159-10BC-E993E03CB302}"/>
              </a:ext>
            </a:extLst>
          </p:cNvPr>
          <p:cNvSpPr/>
          <p:nvPr/>
        </p:nvSpPr>
        <p:spPr>
          <a:xfrm>
            <a:off x="1257887" y="6005887"/>
            <a:ext cx="168442" cy="1684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5AD2756-A6B2-2CAB-D4AD-4A8743BB25FF}"/>
              </a:ext>
            </a:extLst>
          </p:cNvPr>
          <p:cNvSpPr/>
          <p:nvPr/>
        </p:nvSpPr>
        <p:spPr>
          <a:xfrm>
            <a:off x="1426329" y="6004867"/>
            <a:ext cx="168442" cy="16844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15D7A14-EC31-B082-4891-EBC54860B5CF}"/>
              </a:ext>
            </a:extLst>
          </p:cNvPr>
          <p:cNvSpPr/>
          <p:nvPr/>
        </p:nvSpPr>
        <p:spPr>
          <a:xfrm>
            <a:off x="1089445" y="6209754"/>
            <a:ext cx="168442" cy="16844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9647A8A-524F-F3B5-CCCA-E80A0508F476}"/>
              </a:ext>
            </a:extLst>
          </p:cNvPr>
          <p:cNvSpPr/>
          <p:nvPr/>
        </p:nvSpPr>
        <p:spPr>
          <a:xfrm>
            <a:off x="1257887" y="6209754"/>
            <a:ext cx="168442" cy="16844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55F335E-F839-85ED-670E-4886B755D25A}"/>
              </a:ext>
            </a:extLst>
          </p:cNvPr>
          <p:cNvSpPr/>
          <p:nvPr/>
        </p:nvSpPr>
        <p:spPr>
          <a:xfrm>
            <a:off x="1426329" y="6209178"/>
            <a:ext cx="168442" cy="1684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D942228-1D9E-81DF-3861-F9EE113B7996}"/>
              </a:ext>
            </a:extLst>
          </p:cNvPr>
          <p:cNvSpPr txBox="1"/>
          <p:nvPr/>
        </p:nvSpPr>
        <p:spPr>
          <a:xfrm>
            <a:off x="1007859" y="5761164"/>
            <a:ext cx="721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rulebook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00D81479-6D92-465B-2827-B110311D3EFA}"/>
                  </a:ext>
                </a:extLst>
              </p:cNvPr>
              <p:cNvSpPr txBox="1"/>
              <p:nvPr/>
            </p:nvSpPr>
            <p:spPr>
              <a:xfrm>
                <a:off x="902953" y="5934217"/>
                <a:ext cx="245707" cy="254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00D81479-6D92-465B-2827-B110311D3E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953" y="5934217"/>
                <a:ext cx="245707" cy="25442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3AFC4AB-7641-8F3C-F5E9-2FCF9CC932D8}"/>
                  </a:ext>
                </a:extLst>
              </p:cNvPr>
              <p:cNvSpPr txBox="1"/>
              <p:nvPr/>
            </p:nvSpPr>
            <p:spPr>
              <a:xfrm>
                <a:off x="902953" y="6133099"/>
                <a:ext cx="245707" cy="254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3AFC4AB-7641-8F3C-F5E9-2FCF9CC932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953" y="6133099"/>
                <a:ext cx="245707" cy="25442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4C3D462-BEE6-DB84-7697-0992A7667CFD}"/>
              </a:ext>
            </a:extLst>
          </p:cNvPr>
          <p:cNvCxnSpPr>
            <a:cxnSpLocks/>
            <a:stCxn id="36" idx="3"/>
            <a:endCxn id="73" idx="1"/>
          </p:cNvCxnSpPr>
          <p:nvPr/>
        </p:nvCxnSpPr>
        <p:spPr>
          <a:xfrm flipV="1">
            <a:off x="2731811" y="5644843"/>
            <a:ext cx="422867" cy="22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DD60126-B830-F0E6-A32A-E9A62E4585AD}"/>
              </a:ext>
            </a:extLst>
          </p:cNvPr>
          <p:cNvGrpSpPr/>
          <p:nvPr/>
        </p:nvGrpSpPr>
        <p:grpSpPr>
          <a:xfrm>
            <a:off x="3154678" y="5428887"/>
            <a:ext cx="381901" cy="431911"/>
            <a:chOff x="2967450" y="4800877"/>
            <a:chExt cx="753485" cy="1929122"/>
          </a:xfrm>
        </p:grpSpPr>
        <p:sp>
          <p:nvSpPr>
            <p:cNvPr id="73" name="Left Bracket 72">
              <a:extLst>
                <a:ext uri="{FF2B5EF4-FFF2-40B4-BE49-F238E27FC236}">
                  <a16:creationId xmlns:a16="http://schemas.microsoft.com/office/drawing/2014/main" id="{16F6338C-C9ED-3C68-288B-A3F9250A938B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75" name="Left Bracket 74">
              <a:extLst>
                <a:ext uri="{FF2B5EF4-FFF2-40B4-BE49-F238E27FC236}">
                  <a16:creationId xmlns:a16="http://schemas.microsoft.com/office/drawing/2014/main" id="{EBF5B54B-BAB2-CA6C-91EF-669BF1AAD1EA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25FA60B4-8717-882E-E81B-E2BB1398D432}"/>
              </a:ext>
            </a:extLst>
          </p:cNvPr>
          <p:cNvSpPr txBox="1"/>
          <p:nvPr/>
        </p:nvSpPr>
        <p:spPr>
          <a:xfrm>
            <a:off x="3159496" y="5401115"/>
            <a:ext cx="367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0.8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C78C97C-00FB-1D08-57D1-EF14B1F95937}"/>
              </a:ext>
            </a:extLst>
          </p:cNvPr>
          <p:cNvSpPr txBox="1"/>
          <p:nvPr/>
        </p:nvSpPr>
        <p:spPr>
          <a:xfrm>
            <a:off x="3154678" y="5615486"/>
            <a:ext cx="367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0.2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0E27573-98DE-EDA9-B3C7-94467DA79DDD}"/>
              </a:ext>
            </a:extLst>
          </p:cNvPr>
          <p:cNvSpPr/>
          <p:nvPr/>
        </p:nvSpPr>
        <p:spPr>
          <a:xfrm>
            <a:off x="3201528" y="6045532"/>
            <a:ext cx="283559" cy="27551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537C6805-1CC6-2804-2E97-D9400FA1993A}"/>
              </a:ext>
            </a:extLst>
          </p:cNvPr>
          <p:cNvCxnSpPr>
            <a:cxnSpLocks/>
            <a:endCxn id="81" idx="1"/>
          </p:cNvCxnSpPr>
          <p:nvPr/>
        </p:nvCxnSpPr>
        <p:spPr>
          <a:xfrm>
            <a:off x="1637504" y="6183292"/>
            <a:ext cx="1564024" cy="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87A8527D-A053-2617-C236-E06C330F65FB}"/>
              </a:ext>
            </a:extLst>
          </p:cNvPr>
          <p:cNvCxnSpPr>
            <a:cxnSpLocks/>
            <a:stCxn id="80" idx="2"/>
            <a:endCxn id="81" idx="0"/>
          </p:cNvCxnSpPr>
          <p:nvPr/>
        </p:nvCxnSpPr>
        <p:spPr>
          <a:xfrm>
            <a:off x="3338382" y="5877096"/>
            <a:ext cx="4926" cy="168436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8923AA64-8C9A-8BBF-222B-B1FEE31A65AA}"/>
              </a:ext>
            </a:extLst>
          </p:cNvPr>
          <p:cNvSpPr/>
          <p:nvPr/>
        </p:nvSpPr>
        <p:spPr>
          <a:xfrm>
            <a:off x="3947506" y="6098134"/>
            <a:ext cx="168442" cy="16844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D1AE5EF-DFAB-2525-541C-68B595FB3EF0}"/>
              </a:ext>
            </a:extLst>
          </p:cNvPr>
          <p:cNvSpPr/>
          <p:nvPr/>
        </p:nvSpPr>
        <p:spPr>
          <a:xfrm>
            <a:off x="4115948" y="6098134"/>
            <a:ext cx="168442" cy="16844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53B60818-B72D-4F16-4B03-5C971B7377D0}"/>
              </a:ext>
            </a:extLst>
          </p:cNvPr>
          <p:cNvSpPr/>
          <p:nvPr/>
        </p:nvSpPr>
        <p:spPr>
          <a:xfrm>
            <a:off x="4284390" y="6097558"/>
            <a:ext cx="168442" cy="1684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AC08E5EA-365E-A14D-5BAA-7C45E8A38AAC}"/>
                  </a:ext>
                </a:extLst>
              </p:cNvPr>
              <p:cNvSpPr txBox="1"/>
              <p:nvPr/>
            </p:nvSpPr>
            <p:spPr>
              <a:xfrm>
                <a:off x="4077315" y="6203162"/>
                <a:ext cx="245707" cy="254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AC08E5EA-365E-A14D-5BAA-7C45E8A38A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315" y="6203162"/>
                <a:ext cx="245707" cy="25442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A8F6B02E-7EDC-F736-D27F-D4F3A4168644}"/>
              </a:ext>
            </a:extLst>
          </p:cNvPr>
          <p:cNvCxnSpPr>
            <a:cxnSpLocks/>
            <a:stCxn id="81" idx="3"/>
            <a:endCxn id="94" idx="1"/>
          </p:cNvCxnSpPr>
          <p:nvPr/>
        </p:nvCxnSpPr>
        <p:spPr>
          <a:xfrm flipV="1">
            <a:off x="3485087" y="6182355"/>
            <a:ext cx="462419" cy="937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Picture 101" descr="Timeline&#10;&#10;Description automatically generated with low confidence">
            <a:extLst>
              <a:ext uri="{FF2B5EF4-FFF2-40B4-BE49-F238E27FC236}">
                <a16:creationId xmlns:a16="http://schemas.microsoft.com/office/drawing/2014/main" id="{75846DE4-26C1-AA41-9BF4-73F8261C6D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4" t="30012" r="61194" b="25535"/>
          <a:stretch/>
        </p:blipFill>
        <p:spPr>
          <a:xfrm>
            <a:off x="3915007" y="5373219"/>
            <a:ext cx="563365" cy="5351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747CAD10-505E-AA4E-9A9A-CBC544A02717}"/>
                  </a:ext>
                </a:extLst>
              </p:cNvPr>
              <p:cNvSpPr txBox="1"/>
              <p:nvPr/>
            </p:nvSpPr>
            <p:spPr>
              <a:xfrm>
                <a:off x="3863754" y="5161479"/>
                <a:ext cx="665870" cy="254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∣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747CAD10-505E-AA4E-9A9A-CBC544A02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754" y="5161479"/>
                <a:ext cx="665870" cy="25442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28367767-D592-E1BF-3BF0-6B48B80B5218}"/>
              </a:ext>
            </a:extLst>
          </p:cNvPr>
          <p:cNvCxnSpPr>
            <a:cxnSpLocks/>
            <a:stCxn id="95" idx="0"/>
            <a:endCxn id="102" idx="2"/>
          </p:cNvCxnSpPr>
          <p:nvPr/>
        </p:nvCxnSpPr>
        <p:spPr>
          <a:xfrm flipH="1" flipV="1">
            <a:off x="4196690" y="5908416"/>
            <a:ext cx="3479" cy="189718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8" name="Table 107">
            <a:extLst>
              <a:ext uri="{FF2B5EF4-FFF2-40B4-BE49-F238E27FC236}">
                <a16:creationId xmlns:a16="http://schemas.microsoft.com/office/drawing/2014/main" id="{91E1A1A3-147D-0D44-3609-F8FBEA4C8D40}"/>
              </a:ext>
            </a:extLst>
          </p:cNvPr>
          <p:cNvGraphicFramePr>
            <a:graphicFrameLocks noGrp="1"/>
          </p:cNvGraphicFramePr>
          <p:nvPr/>
        </p:nvGraphicFramePr>
        <p:xfrm>
          <a:off x="4741022" y="4949528"/>
          <a:ext cx="1794022" cy="103632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802882">
                  <a:extLst>
                    <a:ext uri="{9D8B030D-6E8A-4147-A177-3AD203B41FA5}">
                      <a16:colId xmlns:a16="http://schemas.microsoft.com/office/drawing/2014/main" val="237085319"/>
                    </a:ext>
                  </a:extLst>
                </a:gridCol>
                <a:gridCol w="343550">
                  <a:extLst>
                    <a:ext uri="{9D8B030D-6E8A-4147-A177-3AD203B41FA5}">
                      <a16:colId xmlns:a16="http://schemas.microsoft.com/office/drawing/2014/main" val="807074996"/>
                    </a:ext>
                  </a:extLst>
                </a:gridCol>
                <a:gridCol w="323795">
                  <a:extLst>
                    <a:ext uri="{9D8B030D-6E8A-4147-A177-3AD203B41FA5}">
                      <a16:colId xmlns:a16="http://schemas.microsoft.com/office/drawing/2014/main" val="3299351747"/>
                    </a:ext>
                  </a:extLst>
                </a:gridCol>
                <a:gridCol w="323795">
                  <a:extLst>
                    <a:ext uri="{9D8B030D-6E8A-4147-A177-3AD203B41FA5}">
                      <a16:colId xmlns:a16="http://schemas.microsoft.com/office/drawing/2014/main" val="2675700020"/>
                    </a:ext>
                  </a:extLst>
                </a:gridCol>
              </a:tblGrid>
              <a:tr h="167619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B5C8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B5C8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B5C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789363"/>
                  </a:ext>
                </a:extLst>
              </a:tr>
              <a:tr h="16761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Positive</a:t>
                      </a:r>
                    </a:p>
                  </a:txBody>
                  <a:tcPr>
                    <a:solidFill>
                      <a:srgbClr val="B5C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135436"/>
                  </a:ext>
                </a:extLst>
              </a:tr>
              <a:tr h="16761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Negative</a:t>
                      </a:r>
                    </a:p>
                  </a:txBody>
                  <a:tcPr>
                    <a:solidFill>
                      <a:srgbClr val="B5C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027302"/>
                  </a:ext>
                </a:extLst>
              </a:tr>
              <a:tr h="16761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Irrelevant</a:t>
                      </a:r>
                    </a:p>
                  </a:txBody>
                  <a:tcPr>
                    <a:solidFill>
                      <a:srgbClr val="B5C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3216961"/>
                  </a:ext>
                </a:extLst>
              </a:tr>
            </a:tbl>
          </a:graphicData>
        </a:graphic>
      </p:graphicFrame>
      <p:pic>
        <p:nvPicPr>
          <p:cNvPr id="109" name="Graphic 108" descr="Siren with solid fill">
            <a:extLst>
              <a:ext uri="{FF2B5EF4-FFF2-40B4-BE49-F238E27FC236}">
                <a16:creationId xmlns:a16="http://schemas.microsoft.com/office/drawing/2014/main" id="{180AB4D4-D48D-129B-5931-F57678346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28153" y="4942841"/>
            <a:ext cx="253277" cy="253277"/>
          </a:xfrm>
          <a:prstGeom prst="rect">
            <a:avLst/>
          </a:prstGeom>
        </p:spPr>
      </p:pic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DFC01BA0-09D5-2C0A-600F-FA48C5D97313}"/>
              </a:ext>
            </a:extLst>
          </p:cNvPr>
          <p:cNvCxnSpPr>
            <a:cxnSpLocks/>
            <a:stCxn id="102" idx="3"/>
          </p:cNvCxnSpPr>
          <p:nvPr/>
        </p:nvCxnSpPr>
        <p:spPr>
          <a:xfrm flipV="1">
            <a:off x="4478372" y="5640817"/>
            <a:ext cx="262650" cy="1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6" name="Graphic 125" descr="Apple with solid fill">
            <a:extLst>
              <a:ext uri="{FF2B5EF4-FFF2-40B4-BE49-F238E27FC236}">
                <a16:creationId xmlns:a16="http://schemas.microsoft.com/office/drawing/2014/main" id="{25410449-7B47-8CBB-30EB-547A7AF03E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922367" y="4415023"/>
            <a:ext cx="259149" cy="259149"/>
          </a:xfrm>
          <a:prstGeom prst="rect">
            <a:avLst/>
          </a:prstGeom>
        </p:spPr>
      </p:pic>
      <p:pic>
        <p:nvPicPr>
          <p:cNvPr id="132" name="Graphic 131" descr="Apple with solid fill">
            <a:extLst>
              <a:ext uri="{FF2B5EF4-FFF2-40B4-BE49-F238E27FC236}">
                <a16:creationId xmlns:a16="http://schemas.microsoft.com/office/drawing/2014/main" id="{265CD4E3-F5FC-6B40-34EB-9BED57C196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58189" y="4963763"/>
            <a:ext cx="211431" cy="211431"/>
          </a:xfrm>
          <a:prstGeom prst="rect">
            <a:avLst/>
          </a:prstGeom>
        </p:spPr>
      </p:pic>
      <p:pic>
        <p:nvPicPr>
          <p:cNvPr id="138" name="Graphic 137" descr="Crash with solid fill">
            <a:extLst>
              <a:ext uri="{FF2B5EF4-FFF2-40B4-BE49-F238E27FC236}">
                <a16:creationId xmlns:a16="http://schemas.microsoft.com/office/drawing/2014/main" id="{65B0D2FB-C898-9EAD-8D5F-9063892FE8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891298" y="3791872"/>
            <a:ext cx="321938" cy="321938"/>
          </a:xfrm>
          <a:prstGeom prst="rect">
            <a:avLst/>
          </a:prstGeom>
        </p:spPr>
      </p:pic>
      <p:pic>
        <p:nvPicPr>
          <p:cNvPr id="139" name="Graphic 138" descr="Crash with solid fill">
            <a:extLst>
              <a:ext uri="{FF2B5EF4-FFF2-40B4-BE49-F238E27FC236}">
                <a16:creationId xmlns:a16="http://schemas.microsoft.com/office/drawing/2014/main" id="{656C8303-5146-9E39-779D-9BB6235A22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603590" y="4951088"/>
            <a:ext cx="244233" cy="244233"/>
          </a:xfrm>
          <a:prstGeom prst="rect">
            <a:avLst/>
          </a:prstGeom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42BE25CA-7A96-1F8D-F039-AB6526E9178E}"/>
              </a:ext>
            </a:extLst>
          </p:cNvPr>
          <p:cNvSpPr txBox="1"/>
          <p:nvPr/>
        </p:nvSpPr>
        <p:spPr>
          <a:xfrm>
            <a:off x="6169346" y="3847838"/>
            <a:ext cx="470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= 0.2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BF412B05-C79C-3471-66B0-1915FE26F315}"/>
              </a:ext>
            </a:extLst>
          </p:cNvPr>
          <p:cNvSpPr txBox="1"/>
          <p:nvPr/>
        </p:nvSpPr>
        <p:spPr>
          <a:xfrm>
            <a:off x="6169104" y="4126902"/>
            <a:ext cx="470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= 0.9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1209B991-2557-3A34-4495-8F550214F2A1}"/>
              </a:ext>
            </a:extLst>
          </p:cNvPr>
          <p:cNvSpPr txBox="1"/>
          <p:nvPr/>
        </p:nvSpPr>
        <p:spPr>
          <a:xfrm>
            <a:off x="6167212" y="4422699"/>
            <a:ext cx="470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= 0.1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F5E6588-302F-0B44-1292-5C9443280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Concept-based memory reasoning</a:t>
            </a:r>
            <a:endParaRPr lang="en-GB" noProof="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975340-D4BE-AD57-18F3-CC23B42B7296}"/>
              </a:ext>
            </a:extLst>
          </p:cNvPr>
          <p:cNvSpPr txBox="1"/>
          <p:nvPr/>
        </p:nvSpPr>
        <p:spPr>
          <a:xfrm>
            <a:off x="604189" y="2382077"/>
            <a:ext cx="11380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Step 3</a:t>
            </a:r>
            <a:r>
              <a:rPr lang="en-GB" sz="2400" dirty="0"/>
              <a:t>: DNN decodes selected embedding into 3 states: positive, negative, irrelevant</a:t>
            </a:r>
            <a:endParaRPr lang="en-GB" sz="2400" noProof="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E49CCA-28BE-023B-B9B1-34CF62929647}"/>
              </a:ext>
            </a:extLst>
          </p:cNvPr>
          <p:cNvSpPr txBox="1"/>
          <p:nvPr/>
        </p:nvSpPr>
        <p:spPr>
          <a:xfrm>
            <a:off x="604189" y="1691395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EF9C495-101D-340A-5DBF-A7EB897BACA5}"/>
              </a:ext>
            </a:extLst>
          </p:cNvPr>
          <p:cNvCxnSpPr>
            <a:cxnSpLocks/>
          </p:cNvCxnSpPr>
          <p:nvPr/>
        </p:nvCxnSpPr>
        <p:spPr>
          <a:xfrm>
            <a:off x="4969946" y="2143764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8587A72-7C15-C54F-E043-BA35F6D9EECB}"/>
              </a:ext>
            </a:extLst>
          </p:cNvPr>
          <p:cNvSpPr txBox="1"/>
          <p:nvPr/>
        </p:nvSpPr>
        <p:spPr>
          <a:xfrm>
            <a:off x="604189" y="6391989"/>
            <a:ext cx="8192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Debot et al. "Interpretable concept-based memory reasoning." NeurIPS 2024.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AA8C23-48B9-E189-A078-5F216C68EE5F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691281" y="5752164"/>
            <a:ext cx="896530" cy="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5158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54959-63E8-C132-53D0-65929A481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3BFB8-6C07-797B-28CB-D958ADD30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238</a:t>
            </a:fld>
            <a:endParaRPr lang="en-US"/>
          </a:p>
        </p:txBody>
      </p:sp>
      <p:pic>
        <p:nvPicPr>
          <p:cNvPr id="7" name="Picture 6" descr="Timeline&#10;&#10;Description automatically generated with low confidence">
            <a:extLst>
              <a:ext uri="{FF2B5EF4-FFF2-40B4-BE49-F238E27FC236}">
                <a16:creationId xmlns:a16="http://schemas.microsoft.com/office/drawing/2014/main" id="{30B135CA-472D-D121-A539-C8B2FA162C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4" t="30012" r="61194" b="25535"/>
          <a:stretch/>
        </p:blipFill>
        <p:spPr>
          <a:xfrm>
            <a:off x="2182537" y="4006262"/>
            <a:ext cx="563365" cy="53519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01AC631-8542-436B-76C5-673C3FF87862}"/>
              </a:ext>
            </a:extLst>
          </p:cNvPr>
          <p:cNvCxnSpPr>
            <a:cxnSpLocks/>
            <a:stCxn id="38" idx="3"/>
            <a:endCxn id="7" idx="1"/>
          </p:cNvCxnSpPr>
          <p:nvPr/>
        </p:nvCxnSpPr>
        <p:spPr>
          <a:xfrm flipV="1">
            <a:off x="1845090" y="4273861"/>
            <a:ext cx="337447" cy="595218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3C50D2B-CFFA-FBF8-F644-127D2B641EB7}"/>
              </a:ext>
            </a:extLst>
          </p:cNvPr>
          <p:cNvCxnSpPr>
            <a:cxnSpLocks/>
            <a:stCxn id="7" idx="3"/>
            <a:endCxn id="54" idx="1"/>
          </p:cNvCxnSpPr>
          <p:nvPr/>
        </p:nvCxnSpPr>
        <p:spPr>
          <a:xfrm flipV="1">
            <a:off x="2745902" y="4268010"/>
            <a:ext cx="3075156" cy="5851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2DFE621-5696-D525-75E0-5DFA9BE26E1A}"/>
              </a:ext>
            </a:extLst>
          </p:cNvPr>
          <p:cNvSpPr txBox="1"/>
          <p:nvPr/>
        </p:nvSpPr>
        <p:spPr>
          <a:xfrm>
            <a:off x="6916214" y="5370919"/>
            <a:ext cx="1874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NOT C</a:t>
            </a:r>
            <a:r>
              <a:rPr lang="en-US" sz="2000" baseline="-25000" dirty="0"/>
              <a:t>1</a:t>
            </a:r>
            <a:r>
              <a:rPr lang="en-US" sz="2000" dirty="0"/>
              <a:t> AND C</a:t>
            </a:r>
            <a:r>
              <a:rPr lang="en-US" sz="2000" baseline="-25000" dirty="0"/>
              <a:t>2</a:t>
            </a:r>
            <a:endParaRPr lang="en-US" sz="2000" dirty="0"/>
          </a:p>
        </p:txBody>
      </p:sp>
      <p:pic>
        <p:nvPicPr>
          <p:cNvPr id="22" name="Graphic 21" descr="Gears outline">
            <a:extLst>
              <a:ext uri="{FF2B5EF4-FFF2-40B4-BE49-F238E27FC236}">
                <a16:creationId xmlns:a16="http://schemas.microsoft.com/office/drawing/2014/main" id="{873F1C61-8FA4-D4F9-4816-59687F369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355546">
            <a:off x="8188943" y="3611894"/>
            <a:ext cx="402007" cy="402006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6BD30BD-2C94-CFD8-2D1A-59A11C654695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574972" y="5570974"/>
            <a:ext cx="341242" cy="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A16D9A4-A294-4A8E-BD92-ED8268C0313E}"/>
              </a:ext>
            </a:extLst>
          </p:cNvPr>
          <p:cNvCxnSpPr>
            <a:cxnSpLocks/>
          </p:cNvCxnSpPr>
          <p:nvPr/>
        </p:nvCxnSpPr>
        <p:spPr>
          <a:xfrm flipV="1">
            <a:off x="8893963" y="4212725"/>
            <a:ext cx="574871" cy="2234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6D289BEA-C308-B511-55AE-5FA93325EC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241" b="41027"/>
          <a:stretch/>
        </p:blipFill>
        <p:spPr>
          <a:xfrm>
            <a:off x="876043" y="4298483"/>
            <a:ext cx="969047" cy="114119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DC566C3-705D-4573-D500-81C7697FED81}"/>
              </a:ext>
            </a:extLst>
          </p:cNvPr>
          <p:cNvSpPr txBox="1"/>
          <p:nvPr/>
        </p:nvSpPr>
        <p:spPr>
          <a:xfrm>
            <a:off x="5551361" y="3364719"/>
            <a:ext cx="137409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0070C0"/>
                </a:solidFill>
                <a:latin typeface="+mj-lt"/>
              </a:rPr>
              <a:t>C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oncepts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1" dirty="0">
                <a:solidFill>
                  <a:srgbClr val="0070C0"/>
                </a:solidFill>
                <a:latin typeface="+mj-lt"/>
              </a:rPr>
              <a:t>semantic transparency</a:t>
            </a:r>
            <a:endParaRPr kumimoji="0" lang="en-US" sz="105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9" name="Graphic 48" descr="Siren with solid fill">
            <a:extLst>
              <a:ext uri="{FF2B5EF4-FFF2-40B4-BE49-F238E27FC236}">
                <a16:creationId xmlns:a16="http://schemas.microsoft.com/office/drawing/2014/main" id="{E6712196-989A-EBA9-1BCF-37CE098A78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03122" y="4091373"/>
            <a:ext cx="300340" cy="30034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73123153-1D5B-F154-4087-54CFDE2754CC}"/>
              </a:ext>
            </a:extLst>
          </p:cNvPr>
          <p:cNvGrpSpPr/>
          <p:nvPr/>
        </p:nvGrpSpPr>
        <p:grpSpPr>
          <a:xfrm>
            <a:off x="5821062" y="3838078"/>
            <a:ext cx="813546" cy="859863"/>
            <a:chOff x="2967450" y="4800877"/>
            <a:chExt cx="1325625" cy="1929122"/>
          </a:xfrm>
        </p:grpSpPr>
        <p:sp>
          <p:nvSpPr>
            <p:cNvPr id="54" name="Left Bracket 53">
              <a:extLst>
                <a:ext uri="{FF2B5EF4-FFF2-40B4-BE49-F238E27FC236}">
                  <a16:creationId xmlns:a16="http://schemas.microsoft.com/office/drawing/2014/main" id="{1B8CEBB8-0DAD-5CB9-78F4-DA388EE8ABF7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55" name="Left Bracket 54">
              <a:extLst>
                <a:ext uri="{FF2B5EF4-FFF2-40B4-BE49-F238E27FC236}">
                  <a16:creationId xmlns:a16="http://schemas.microsoft.com/office/drawing/2014/main" id="{A287CEC1-583A-247A-1295-EDFBAA68CB7F}"/>
                </a:ext>
              </a:extLst>
            </p:cNvPr>
            <p:cNvSpPr/>
            <p:nvPr/>
          </p:nvSpPr>
          <p:spPr>
            <a:xfrm rot="10800000">
              <a:off x="416244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D4C043C8-B6E8-3769-F29E-347F3FE35D64}"/>
              </a:ext>
            </a:extLst>
          </p:cNvPr>
          <p:cNvSpPr txBox="1"/>
          <p:nvPr/>
        </p:nvSpPr>
        <p:spPr>
          <a:xfrm>
            <a:off x="6947227" y="5758776"/>
            <a:ext cx="17716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0070C0"/>
                </a:solidFill>
                <a:latin typeface="+mj-lt"/>
              </a:rPr>
              <a:t>Logic rule / linear map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1" dirty="0">
                <a:solidFill>
                  <a:srgbClr val="0070C0"/>
                </a:solidFill>
                <a:latin typeface="+mj-lt"/>
              </a:rPr>
              <a:t>functional transparency</a:t>
            </a:r>
            <a:endParaRPr kumimoji="0" lang="en-US" sz="105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82B81C4-3E89-F254-313D-FEDE4B8D273E}"/>
              </a:ext>
            </a:extLst>
          </p:cNvPr>
          <p:cNvGrpSpPr/>
          <p:nvPr/>
        </p:nvGrpSpPr>
        <p:grpSpPr>
          <a:xfrm>
            <a:off x="9475374" y="4022126"/>
            <a:ext cx="563724" cy="438833"/>
            <a:chOff x="5322067" y="4188044"/>
            <a:chExt cx="1174635" cy="914400"/>
          </a:xfrm>
        </p:grpSpPr>
        <p:pic>
          <p:nvPicPr>
            <p:cNvPr id="67" name="Graphic 66" descr="Car with solid fill">
              <a:extLst>
                <a:ext uri="{FF2B5EF4-FFF2-40B4-BE49-F238E27FC236}">
                  <a16:creationId xmlns:a16="http://schemas.microsoft.com/office/drawing/2014/main" id="{B6F679A3-96FC-E917-2A8D-782E2995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68" name="Arc 67">
              <a:extLst>
                <a:ext uri="{FF2B5EF4-FFF2-40B4-BE49-F238E27FC236}">
                  <a16:creationId xmlns:a16="http://schemas.microsoft.com/office/drawing/2014/main" id="{9B187C5A-E455-E4C0-AAA6-655B2ACDB004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9" name="Arc 68">
              <a:extLst>
                <a:ext uri="{FF2B5EF4-FFF2-40B4-BE49-F238E27FC236}">
                  <a16:creationId xmlns:a16="http://schemas.microsoft.com/office/drawing/2014/main" id="{D676FE70-2A9A-3398-31A7-64170CCF1A15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0" name="Arc 69">
              <a:extLst>
                <a:ext uri="{FF2B5EF4-FFF2-40B4-BE49-F238E27FC236}">
                  <a16:creationId xmlns:a16="http://schemas.microsoft.com/office/drawing/2014/main" id="{D21D9785-B34E-9F79-71D4-835C9EAB1119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71" name="Graphic 70" descr="Chevron arrows outline">
              <a:extLst>
                <a:ext uri="{FF2B5EF4-FFF2-40B4-BE49-F238E27FC236}">
                  <a16:creationId xmlns:a16="http://schemas.microsoft.com/office/drawing/2014/main" id="{61F5B478-E725-98C6-AE9C-9658E86E3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A8B9FA12-63E0-E915-D7EB-33DCEF567F00}"/>
              </a:ext>
            </a:extLst>
          </p:cNvPr>
          <p:cNvSpPr txBox="1"/>
          <p:nvPr/>
        </p:nvSpPr>
        <p:spPr>
          <a:xfrm>
            <a:off x="7220539" y="3570107"/>
            <a:ext cx="1141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noProof="0" dirty="0">
                <a:solidFill>
                  <a:srgbClr val="0070C0"/>
                </a:solidFill>
                <a:latin typeface="+mj-lt"/>
              </a:rPr>
              <a:t>Interpretable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noProof="0" dirty="0">
                <a:solidFill>
                  <a:srgbClr val="0070C0"/>
                </a:solidFill>
                <a:latin typeface="+mj-lt"/>
              </a:rPr>
              <a:t>execution</a:t>
            </a:r>
            <a:endParaRPr kumimoji="0" lang="en-US" sz="105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60E3E8D-3526-9D81-6ED8-BB1F6771F880}"/>
                  </a:ext>
                </a:extLst>
              </p:cNvPr>
              <p:cNvSpPr txBox="1"/>
              <p:nvPr/>
            </p:nvSpPr>
            <p:spPr>
              <a:xfrm>
                <a:off x="2131284" y="3758426"/>
                <a:ext cx="665870" cy="254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∣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60E3E8D-3526-9D81-6ED8-BB1F6771F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284" y="3758426"/>
                <a:ext cx="665870" cy="254424"/>
              </a:xfrm>
              <a:prstGeom prst="rect">
                <a:avLst/>
              </a:prstGeom>
              <a:blipFill>
                <a:blip r:embed="rId13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 descr="Timeline&#10;&#10;Description automatically generated with low confidence">
            <a:extLst>
              <a:ext uri="{FF2B5EF4-FFF2-40B4-BE49-F238E27FC236}">
                <a16:creationId xmlns:a16="http://schemas.microsoft.com/office/drawing/2014/main" id="{CC79DF09-C5F2-4631-FE83-AE98E8EDD5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4" t="30012" r="61194" b="25535"/>
          <a:stretch/>
        </p:blipFill>
        <p:spPr>
          <a:xfrm>
            <a:off x="2168446" y="5377464"/>
            <a:ext cx="563365" cy="535197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27E2CCE-603C-DA86-C6EE-D75CB1F270F1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1845090" y="5123603"/>
            <a:ext cx="323356" cy="52146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7EF7510-AC8F-85BB-7BFC-298332A30F80}"/>
                  </a:ext>
                </a:extLst>
              </p:cNvPr>
              <p:cNvSpPr txBox="1"/>
              <p:nvPr/>
            </p:nvSpPr>
            <p:spPr>
              <a:xfrm>
                <a:off x="2117193" y="5165724"/>
                <a:ext cx="665870" cy="254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∣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7EF7510-AC8F-85BB-7BFC-298332A30F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7193" y="5165724"/>
                <a:ext cx="665870" cy="254424"/>
              </a:xfrm>
              <a:prstGeom prst="rect">
                <a:avLst/>
              </a:prstGeom>
              <a:blipFill>
                <a:blip r:embed="rId14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>
            <a:extLst>
              <a:ext uri="{FF2B5EF4-FFF2-40B4-BE49-F238E27FC236}">
                <a16:creationId xmlns:a16="http://schemas.microsoft.com/office/drawing/2014/main" id="{4D09B4A5-0884-C94A-2477-CDA8919A51D6}"/>
              </a:ext>
            </a:extLst>
          </p:cNvPr>
          <p:cNvSpPr/>
          <p:nvPr/>
        </p:nvSpPr>
        <p:spPr>
          <a:xfrm>
            <a:off x="1089445" y="6005887"/>
            <a:ext cx="168442" cy="16844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58A5E9D-10C2-E2E3-1720-2E4E32E06BEE}"/>
              </a:ext>
            </a:extLst>
          </p:cNvPr>
          <p:cNvSpPr/>
          <p:nvPr/>
        </p:nvSpPr>
        <p:spPr>
          <a:xfrm>
            <a:off x="1257887" y="6005887"/>
            <a:ext cx="168442" cy="1684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085418D-BCBE-8707-0BE8-A7FF51691727}"/>
              </a:ext>
            </a:extLst>
          </p:cNvPr>
          <p:cNvSpPr/>
          <p:nvPr/>
        </p:nvSpPr>
        <p:spPr>
          <a:xfrm>
            <a:off x="1426329" y="6004867"/>
            <a:ext cx="168442" cy="16844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16F4376-9262-D513-CA74-40418A748853}"/>
              </a:ext>
            </a:extLst>
          </p:cNvPr>
          <p:cNvSpPr/>
          <p:nvPr/>
        </p:nvSpPr>
        <p:spPr>
          <a:xfrm>
            <a:off x="1089445" y="6209754"/>
            <a:ext cx="168442" cy="16844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33C3269-0051-FBF5-4DF2-727A47AD301A}"/>
              </a:ext>
            </a:extLst>
          </p:cNvPr>
          <p:cNvSpPr/>
          <p:nvPr/>
        </p:nvSpPr>
        <p:spPr>
          <a:xfrm>
            <a:off x="1257887" y="6209754"/>
            <a:ext cx="168442" cy="16844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46F8E07-5854-BFBE-8268-F028993ED1D5}"/>
              </a:ext>
            </a:extLst>
          </p:cNvPr>
          <p:cNvSpPr/>
          <p:nvPr/>
        </p:nvSpPr>
        <p:spPr>
          <a:xfrm>
            <a:off x="1426329" y="6209178"/>
            <a:ext cx="168442" cy="1684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B2A6100-1C55-AF39-A100-96AD99767E7A}"/>
              </a:ext>
            </a:extLst>
          </p:cNvPr>
          <p:cNvSpPr txBox="1"/>
          <p:nvPr/>
        </p:nvSpPr>
        <p:spPr>
          <a:xfrm>
            <a:off x="1007859" y="5761164"/>
            <a:ext cx="721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rulebook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0AC0A51-16A1-AD53-AA91-CD1D5C09A172}"/>
                  </a:ext>
                </a:extLst>
              </p:cNvPr>
              <p:cNvSpPr txBox="1"/>
              <p:nvPr/>
            </p:nvSpPr>
            <p:spPr>
              <a:xfrm>
                <a:off x="902953" y="5934217"/>
                <a:ext cx="245707" cy="254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0AC0A51-16A1-AD53-AA91-CD1D5C09A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953" y="5934217"/>
                <a:ext cx="245707" cy="25442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2E8CEBC-1BA1-3228-1192-E7CF9360B473}"/>
                  </a:ext>
                </a:extLst>
              </p:cNvPr>
              <p:cNvSpPr txBox="1"/>
              <p:nvPr/>
            </p:nvSpPr>
            <p:spPr>
              <a:xfrm>
                <a:off x="902953" y="6133099"/>
                <a:ext cx="245707" cy="254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2E8CEBC-1BA1-3228-1192-E7CF9360B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953" y="6133099"/>
                <a:ext cx="245707" cy="25442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E7ED2EF-4E4E-3F1C-0397-3DEEDC0F9BED}"/>
              </a:ext>
            </a:extLst>
          </p:cNvPr>
          <p:cNvCxnSpPr>
            <a:cxnSpLocks/>
            <a:stCxn id="36" idx="3"/>
            <a:endCxn id="73" idx="1"/>
          </p:cNvCxnSpPr>
          <p:nvPr/>
        </p:nvCxnSpPr>
        <p:spPr>
          <a:xfrm flipV="1">
            <a:off x="2731811" y="5644843"/>
            <a:ext cx="422867" cy="22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E214A64-A033-123C-69C7-C7A23FC84708}"/>
              </a:ext>
            </a:extLst>
          </p:cNvPr>
          <p:cNvGrpSpPr/>
          <p:nvPr/>
        </p:nvGrpSpPr>
        <p:grpSpPr>
          <a:xfrm>
            <a:off x="3154678" y="5428887"/>
            <a:ext cx="381901" cy="431911"/>
            <a:chOff x="2967450" y="4800877"/>
            <a:chExt cx="753485" cy="1929122"/>
          </a:xfrm>
        </p:grpSpPr>
        <p:sp>
          <p:nvSpPr>
            <p:cNvPr id="73" name="Left Bracket 72">
              <a:extLst>
                <a:ext uri="{FF2B5EF4-FFF2-40B4-BE49-F238E27FC236}">
                  <a16:creationId xmlns:a16="http://schemas.microsoft.com/office/drawing/2014/main" id="{E182E2A5-D406-88E5-E3AF-1923CD436149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75" name="Left Bracket 74">
              <a:extLst>
                <a:ext uri="{FF2B5EF4-FFF2-40B4-BE49-F238E27FC236}">
                  <a16:creationId xmlns:a16="http://schemas.microsoft.com/office/drawing/2014/main" id="{AC4512FD-52C1-4192-F029-99276199BFC0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0CB108FB-7503-6542-FD5C-5DF1E573A19E}"/>
              </a:ext>
            </a:extLst>
          </p:cNvPr>
          <p:cNvSpPr txBox="1"/>
          <p:nvPr/>
        </p:nvSpPr>
        <p:spPr>
          <a:xfrm>
            <a:off x="3159496" y="5401115"/>
            <a:ext cx="367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0.8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1AA8B7A-8A76-D15A-3C41-902FA02CF86B}"/>
              </a:ext>
            </a:extLst>
          </p:cNvPr>
          <p:cNvSpPr txBox="1"/>
          <p:nvPr/>
        </p:nvSpPr>
        <p:spPr>
          <a:xfrm>
            <a:off x="3154678" y="5615486"/>
            <a:ext cx="367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0.2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17AE6E9-1F37-DF68-2BF0-CD2935C083EF}"/>
              </a:ext>
            </a:extLst>
          </p:cNvPr>
          <p:cNvSpPr/>
          <p:nvPr/>
        </p:nvSpPr>
        <p:spPr>
          <a:xfrm>
            <a:off x="3201528" y="6045532"/>
            <a:ext cx="283559" cy="27551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ADB01131-0F7B-AE3B-DAFF-F37ABB309A03}"/>
              </a:ext>
            </a:extLst>
          </p:cNvPr>
          <p:cNvCxnSpPr>
            <a:cxnSpLocks/>
            <a:endCxn id="81" idx="1"/>
          </p:cNvCxnSpPr>
          <p:nvPr/>
        </p:nvCxnSpPr>
        <p:spPr>
          <a:xfrm>
            <a:off x="1637504" y="6183292"/>
            <a:ext cx="1564024" cy="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7BB8A991-02DC-EAEC-E939-716D56029B93}"/>
              </a:ext>
            </a:extLst>
          </p:cNvPr>
          <p:cNvCxnSpPr>
            <a:cxnSpLocks/>
            <a:stCxn id="80" idx="2"/>
            <a:endCxn id="81" idx="0"/>
          </p:cNvCxnSpPr>
          <p:nvPr/>
        </p:nvCxnSpPr>
        <p:spPr>
          <a:xfrm>
            <a:off x="3338382" y="5877096"/>
            <a:ext cx="4926" cy="168436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EEB7DCB4-BAF3-353C-0E4F-6C9A26EB952B}"/>
              </a:ext>
            </a:extLst>
          </p:cNvPr>
          <p:cNvSpPr/>
          <p:nvPr/>
        </p:nvSpPr>
        <p:spPr>
          <a:xfrm>
            <a:off x="3947506" y="6098134"/>
            <a:ext cx="168442" cy="16844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2DDDDE98-3B31-DC31-AD32-B9F42EF3F7FD}"/>
              </a:ext>
            </a:extLst>
          </p:cNvPr>
          <p:cNvSpPr/>
          <p:nvPr/>
        </p:nvSpPr>
        <p:spPr>
          <a:xfrm>
            <a:off x="4115948" y="6098134"/>
            <a:ext cx="168442" cy="16844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7F727A3-BAFC-FC6B-CA5B-AC56B5002C59}"/>
              </a:ext>
            </a:extLst>
          </p:cNvPr>
          <p:cNvSpPr/>
          <p:nvPr/>
        </p:nvSpPr>
        <p:spPr>
          <a:xfrm>
            <a:off x="4284390" y="6097558"/>
            <a:ext cx="168442" cy="1684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0D1556E0-0E6D-8994-3225-0002A6870A74}"/>
                  </a:ext>
                </a:extLst>
              </p:cNvPr>
              <p:cNvSpPr txBox="1"/>
              <p:nvPr/>
            </p:nvSpPr>
            <p:spPr>
              <a:xfrm>
                <a:off x="4077315" y="6203162"/>
                <a:ext cx="245707" cy="254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0D1556E0-0E6D-8994-3225-0002A6870A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315" y="6203162"/>
                <a:ext cx="245707" cy="25442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485D46B-8085-9F84-D433-B1E44CC9F783}"/>
              </a:ext>
            </a:extLst>
          </p:cNvPr>
          <p:cNvCxnSpPr>
            <a:cxnSpLocks/>
            <a:stCxn id="81" idx="3"/>
            <a:endCxn id="94" idx="1"/>
          </p:cNvCxnSpPr>
          <p:nvPr/>
        </p:nvCxnSpPr>
        <p:spPr>
          <a:xfrm flipV="1">
            <a:off x="3485087" y="6182355"/>
            <a:ext cx="462419" cy="937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Picture 101" descr="Timeline&#10;&#10;Description automatically generated with low confidence">
            <a:extLst>
              <a:ext uri="{FF2B5EF4-FFF2-40B4-BE49-F238E27FC236}">
                <a16:creationId xmlns:a16="http://schemas.microsoft.com/office/drawing/2014/main" id="{FE5AE785-B434-2C55-2516-F71DC6E176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4" t="30012" r="61194" b="25535"/>
          <a:stretch/>
        </p:blipFill>
        <p:spPr>
          <a:xfrm>
            <a:off x="3915007" y="5373219"/>
            <a:ext cx="563365" cy="5351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A2933E4E-C453-A8C9-5695-0A12FAEF2BFA}"/>
                  </a:ext>
                </a:extLst>
              </p:cNvPr>
              <p:cNvSpPr txBox="1"/>
              <p:nvPr/>
            </p:nvSpPr>
            <p:spPr>
              <a:xfrm>
                <a:off x="3863754" y="5161479"/>
                <a:ext cx="665870" cy="254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∣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A2933E4E-C453-A8C9-5695-0A12FAEF2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754" y="5161479"/>
                <a:ext cx="665870" cy="25442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9B4C7959-8103-9D23-5E2D-A5AE22C6ED36}"/>
              </a:ext>
            </a:extLst>
          </p:cNvPr>
          <p:cNvCxnSpPr>
            <a:cxnSpLocks/>
            <a:stCxn id="95" idx="0"/>
            <a:endCxn id="102" idx="2"/>
          </p:cNvCxnSpPr>
          <p:nvPr/>
        </p:nvCxnSpPr>
        <p:spPr>
          <a:xfrm flipH="1" flipV="1">
            <a:off x="4196690" y="5908416"/>
            <a:ext cx="3479" cy="189718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8" name="Table 107">
            <a:extLst>
              <a:ext uri="{FF2B5EF4-FFF2-40B4-BE49-F238E27FC236}">
                <a16:creationId xmlns:a16="http://schemas.microsoft.com/office/drawing/2014/main" id="{79EB6239-82AD-494B-F36B-D53D38F35B32}"/>
              </a:ext>
            </a:extLst>
          </p:cNvPr>
          <p:cNvGraphicFramePr>
            <a:graphicFrameLocks noGrp="1"/>
          </p:cNvGraphicFramePr>
          <p:nvPr/>
        </p:nvGraphicFramePr>
        <p:xfrm>
          <a:off x="4741022" y="4949528"/>
          <a:ext cx="1794022" cy="103632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802882">
                  <a:extLst>
                    <a:ext uri="{9D8B030D-6E8A-4147-A177-3AD203B41FA5}">
                      <a16:colId xmlns:a16="http://schemas.microsoft.com/office/drawing/2014/main" val="237085319"/>
                    </a:ext>
                  </a:extLst>
                </a:gridCol>
                <a:gridCol w="343550">
                  <a:extLst>
                    <a:ext uri="{9D8B030D-6E8A-4147-A177-3AD203B41FA5}">
                      <a16:colId xmlns:a16="http://schemas.microsoft.com/office/drawing/2014/main" val="807074996"/>
                    </a:ext>
                  </a:extLst>
                </a:gridCol>
                <a:gridCol w="323795">
                  <a:extLst>
                    <a:ext uri="{9D8B030D-6E8A-4147-A177-3AD203B41FA5}">
                      <a16:colId xmlns:a16="http://schemas.microsoft.com/office/drawing/2014/main" val="3299351747"/>
                    </a:ext>
                  </a:extLst>
                </a:gridCol>
                <a:gridCol w="323795">
                  <a:extLst>
                    <a:ext uri="{9D8B030D-6E8A-4147-A177-3AD203B41FA5}">
                      <a16:colId xmlns:a16="http://schemas.microsoft.com/office/drawing/2014/main" val="2675700020"/>
                    </a:ext>
                  </a:extLst>
                </a:gridCol>
              </a:tblGrid>
              <a:tr h="167619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B5C8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B5C8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B5C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789363"/>
                  </a:ext>
                </a:extLst>
              </a:tr>
              <a:tr h="16761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Positive</a:t>
                      </a:r>
                    </a:p>
                  </a:txBody>
                  <a:tcPr>
                    <a:solidFill>
                      <a:srgbClr val="B5C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135436"/>
                  </a:ext>
                </a:extLst>
              </a:tr>
              <a:tr h="16761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Negative</a:t>
                      </a:r>
                    </a:p>
                  </a:txBody>
                  <a:tcPr>
                    <a:solidFill>
                      <a:srgbClr val="B5C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027302"/>
                  </a:ext>
                </a:extLst>
              </a:tr>
              <a:tr h="16761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Irrelevant</a:t>
                      </a:r>
                    </a:p>
                  </a:txBody>
                  <a:tcPr>
                    <a:solidFill>
                      <a:srgbClr val="B5C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3216961"/>
                  </a:ext>
                </a:extLst>
              </a:tr>
            </a:tbl>
          </a:graphicData>
        </a:graphic>
      </p:graphicFrame>
      <p:pic>
        <p:nvPicPr>
          <p:cNvPr id="109" name="Graphic 108" descr="Siren with solid fill">
            <a:extLst>
              <a:ext uri="{FF2B5EF4-FFF2-40B4-BE49-F238E27FC236}">
                <a16:creationId xmlns:a16="http://schemas.microsoft.com/office/drawing/2014/main" id="{1D050721-39FF-3C7C-7188-D1EFA4FBA9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28153" y="4942841"/>
            <a:ext cx="253277" cy="253277"/>
          </a:xfrm>
          <a:prstGeom prst="rect">
            <a:avLst/>
          </a:prstGeom>
        </p:spPr>
      </p:pic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595E0B72-BA3E-9D9E-C594-8D24C26C43F0}"/>
              </a:ext>
            </a:extLst>
          </p:cNvPr>
          <p:cNvCxnSpPr>
            <a:cxnSpLocks/>
            <a:stCxn id="102" idx="3"/>
          </p:cNvCxnSpPr>
          <p:nvPr/>
        </p:nvCxnSpPr>
        <p:spPr>
          <a:xfrm flipV="1">
            <a:off x="4478372" y="5640817"/>
            <a:ext cx="262650" cy="1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6" name="Graphic 125" descr="Apple with solid fill">
            <a:extLst>
              <a:ext uri="{FF2B5EF4-FFF2-40B4-BE49-F238E27FC236}">
                <a16:creationId xmlns:a16="http://schemas.microsoft.com/office/drawing/2014/main" id="{FE1FC2E1-81AE-96F5-DCD4-8F49BFF6A41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22367" y="4415023"/>
            <a:ext cx="259149" cy="259149"/>
          </a:xfrm>
          <a:prstGeom prst="rect">
            <a:avLst/>
          </a:prstGeom>
        </p:spPr>
      </p:pic>
      <p:pic>
        <p:nvPicPr>
          <p:cNvPr id="132" name="Graphic 131" descr="Apple with solid fill">
            <a:extLst>
              <a:ext uri="{FF2B5EF4-FFF2-40B4-BE49-F238E27FC236}">
                <a16:creationId xmlns:a16="http://schemas.microsoft.com/office/drawing/2014/main" id="{928C7845-6392-FF83-F464-0E32E59A467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258189" y="4963763"/>
            <a:ext cx="211431" cy="211431"/>
          </a:xfrm>
          <a:prstGeom prst="rect">
            <a:avLst/>
          </a:prstGeom>
        </p:spPr>
      </p:pic>
      <p:pic>
        <p:nvPicPr>
          <p:cNvPr id="138" name="Graphic 137" descr="Crash with solid fill">
            <a:extLst>
              <a:ext uri="{FF2B5EF4-FFF2-40B4-BE49-F238E27FC236}">
                <a16:creationId xmlns:a16="http://schemas.microsoft.com/office/drawing/2014/main" id="{010BED1E-CC6C-E157-596A-0CA8E5E2F9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891298" y="3791872"/>
            <a:ext cx="321938" cy="321938"/>
          </a:xfrm>
          <a:prstGeom prst="rect">
            <a:avLst/>
          </a:prstGeom>
        </p:spPr>
      </p:pic>
      <p:pic>
        <p:nvPicPr>
          <p:cNvPr id="139" name="Graphic 138" descr="Crash with solid fill">
            <a:extLst>
              <a:ext uri="{FF2B5EF4-FFF2-40B4-BE49-F238E27FC236}">
                <a16:creationId xmlns:a16="http://schemas.microsoft.com/office/drawing/2014/main" id="{4695CEBC-F522-1515-A31C-256FDABDFB8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603590" y="4951088"/>
            <a:ext cx="244233" cy="244233"/>
          </a:xfrm>
          <a:prstGeom prst="rect">
            <a:avLst/>
          </a:prstGeom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EBA78011-680B-44BC-F825-135E5EADC85A}"/>
              </a:ext>
            </a:extLst>
          </p:cNvPr>
          <p:cNvSpPr txBox="1"/>
          <p:nvPr/>
        </p:nvSpPr>
        <p:spPr>
          <a:xfrm>
            <a:off x="6169346" y="3847838"/>
            <a:ext cx="470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= 0.2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6F05B77B-1854-4C1C-281C-8C255C929BFB}"/>
              </a:ext>
            </a:extLst>
          </p:cNvPr>
          <p:cNvSpPr txBox="1"/>
          <p:nvPr/>
        </p:nvSpPr>
        <p:spPr>
          <a:xfrm>
            <a:off x="6169104" y="4126902"/>
            <a:ext cx="470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= 0.9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11155ABC-09F1-5DC6-D0C1-6EED01DCDFC5}"/>
              </a:ext>
            </a:extLst>
          </p:cNvPr>
          <p:cNvSpPr txBox="1"/>
          <p:nvPr/>
        </p:nvSpPr>
        <p:spPr>
          <a:xfrm>
            <a:off x="6167212" y="4422699"/>
            <a:ext cx="470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= 0.1</a:t>
            </a:r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14A368EF-9959-5D0B-5AF4-F70267EEBB21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7853330" y="4580631"/>
            <a:ext cx="0" cy="790288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FE6946F4-5B23-996B-0CE8-DB1BD225AE8C}"/>
              </a:ext>
            </a:extLst>
          </p:cNvPr>
          <p:cNvCxnSpPr>
            <a:cxnSpLocks/>
            <a:stCxn id="55" idx="1"/>
          </p:cNvCxnSpPr>
          <p:nvPr/>
        </p:nvCxnSpPr>
        <p:spPr>
          <a:xfrm>
            <a:off x="6634608" y="4268009"/>
            <a:ext cx="389543" cy="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0F6C49A6-A069-68CA-7F5B-04E623B916FA}"/>
                  </a:ext>
                </a:extLst>
              </p:cNvPr>
              <p:cNvSpPr txBox="1"/>
              <p:nvPr/>
            </p:nvSpPr>
            <p:spPr>
              <a:xfrm>
                <a:off x="7104320" y="4073938"/>
                <a:ext cx="17256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1−0.2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0.9×1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0F6C49A6-A069-68CA-7F5B-04E623B916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4320" y="4073938"/>
                <a:ext cx="1725665" cy="276999"/>
              </a:xfrm>
              <a:prstGeom prst="rect">
                <a:avLst/>
              </a:prstGeom>
              <a:blipFill>
                <a:blip r:embed="rId23"/>
                <a:stretch>
                  <a:fillRect r="-2190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6" name="TextBox 155">
            <a:extLst>
              <a:ext uri="{FF2B5EF4-FFF2-40B4-BE49-F238E27FC236}">
                <a16:creationId xmlns:a16="http://schemas.microsoft.com/office/drawing/2014/main" id="{8415CDBA-78CF-8175-B7E1-BB349B36F492}"/>
              </a:ext>
            </a:extLst>
          </p:cNvPr>
          <p:cNvSpPr txBox="1"/>
          <p:nvPr/>
        </p:nvSpPr>
        <p:spPr>
          <a:xfrm>
            <a:off x="10031445" y="4027001"/>
            <a:ext cx="1037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 0.72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A72976-9C44-251E-CA22-3A9C33079410}"/>
              </a:ext>
            </a:extLst>
          </p:cNvPr>
          <p:cNvSpPr txBox="1"/>
          <p:nvPr/>
        </p:nvSpPr>
        <p:spPr>
          <a:xfrm>
            <a:off x="604189" y="6543789"/>
            <a:ext cx="8192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Debot, David, et al. "Interpretable concept-based memory reasoning." NeurIPS 2024.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CFAE3D8-2725-18BE-990F-CAB63AB92666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10548217" y="5770369"/>
            <a:ext cx="896530" cy="89653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6778379-CBC5-2E95-00DC-136B29E0C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Concept-based memory reasoning</a:t>
            </a:r>
            <a:endParaRPr lang="en-GB" noProof="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8D0694-D9E8-9EC7-0AE3-A05610A4CFFF}"/>
              </a:ext>
            </a:extLst>
          </p:cNvPr>
          <p:cNvSpPr txBox="1"/>
          <p:nvPr/>
        </p:nvSpPr>
        <p:spPr>
          <a:xfrm>
            <a:off x="604189" y="2382077"/>
            <a:ext cx="11380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Step 4</a:t>
            </a:r>
            <a:r>
              <a:rPr lang="en-GB" sz="2400" dirty="0"/>
              <a:t>: Execute the rule combining concept states and activations to predict the output label</a:t>
            </a:r>
            <a:endParaRPr lang="en-GB" sz="2400" noProof="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52D553-A25E-B800-CC26-348CE762EA34}"/>
              </a:ext>
            </a:extLst>
          </p:cNvPr>
          <p:cNvSpPr txBox="1"/>
          <p:nvPr/>
        </p:nvSpPr>
        <p:spPr>
          <a:xfrm>
            <a:off x="604189" y="1691395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283669C-0DF6-CF41-CC0C-146C640C4D1D}"/>
              </a:ext>
            </a:extLst>
          </p:cNvPr>
          <p:cNvCxnSpPr>
            <a:cxnSpLocks/>
          </p:cNvCxnSpPr>
          <p:nvPr/>
        </p:nvCxnSpPr>
        <p:spPr>
          <a:xfrm>
            <a:off x="4969946" y="2143764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42864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6AABD-A424-715D-026C-1C4008C7B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1CA3B-017B-6F63-F4AB-B4337C008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4306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CMR has 3 key features: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Universal approximator</a:t>
            </a:r>
            <a:r>
              <a:rPr lang="en-US" sz="2800" dirty="0"/>
              <a:t> akin to opaque DNNs (Theorem 4.1)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8ABE5-DD4D-9D42-5B10-4BCBA2D73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239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8B40A2B-7F5D-6335-7363-248BEF174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Concept-based memory reasoning</a:t>
            </a:r>
            <a:endParaRPr lang="en-GB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315B8A-F3C7-21A7-B144-1285E983CF10}"/>
              </a:ext>
            </a:extLst>
          </p:cNvPr>
          <p:cNvSpPr txBox="1"/>
          <p:nvPr/>
        </p:nvSpPr>
        <p:spPr>
          <a:xfrm>
            <a:off x="604189" y="6391989"/>
            <a:ext cx="8192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Debot et al. "Interpretable concept-based memory reasoning." NeurIPS 2024.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FF2E50-95D6-3401-9356-90DCFAE5EF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91281" y="5752164"/>
            <a:ext cx="896530" cy="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76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E22A2-1F66-0F41-EADD-956562B0A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A1F54-00CD-AA77-5DE1-8C75BD77C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800" b="1" noProof="0" dirty="0">
                <a:solidFill>
                  <a:srgbClr val="C00000"/>
                </a:solidFill>
              </a:rPr>
              <a:t>Blindly using black-box models </a:t>
            </a:r>
            <a:r>
              <a:rPr lang="en-GB" sz="2800" noProof="0" dirty="0"/>
              <a:t>can lead to all sorts of </a:t>
            </a:r>
            <a:r>
              <a:rPr lang="en-GB" sz="2800" b="1" noProof="0" dirty="0">
                <a:solidFill>
                  <a:srgbClr val="C00000"/>
                </a:solidFill>
              </a:rPr>
              <a:t>problems</a:t>
            </a:r>
            <a:r>
              <a:rPr lang="en-GB" sz="2800" noProof="0" dirty="0"/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691AB2-C571-D132-EB3B-A648E44C48A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774" y="2658323"/>
            <a:ext cx="5921387" cy="802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A2BA6C-6F41-630B-7336-82A6CCFA3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972" y="2512331"/>
            <a:ext cx="3746500" cy="146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FC4206-C195-F846-33C7-50746A5AF3E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774" y="4458485"/>
            <a:ext cx="4238880" cy="875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2A4752-19CC-CE81-3CA1-9F8DBCC85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1454" y="4532089"/>
            <a:ext cx="5656018" cy="880314"/>
          </a:xfrm>
          <a:prstGeom prst="rect">
            <a:avLst/>
          </a:prstGeom>
        </p:spPr>
      </p:pic>
      <p:sp>
        <p:nvSpPr>
          <p:cNvPr id="13" name="Google Shape;145;p19">
            <a:extLst>
              <a:ext uri="{FF2B5EF4-FFF2-40B4-BE49-F238E27FC236}">
                <a16:creationId xmlns:a16="http://schemas.microsoft.com/office/drawing/2014/main" id="{6AE0F47C-29FF-A550-424C-F3DC1D3519A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9D3D7">
              <a:alpha val="8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rcellus SC"/>
              <a:buNone/>
              <a:defRPr sz="2800" b="0" i="0" u="none" strike="noStrike" cap="none">
                <a:solidFill>
                  <a:srgbClr val="000000"/>
                </a:solidFill>
                <a:latin typeface="Marcellus SC"/>
                <a:ea typeface="Marcellus SC"/>
                <a:cs typeface="Marcellus SC"/>
                <a:sym typeface="Marcellus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GB" sz="2000" b="1" i="1" noProof="0" dirty="0">
              <a:solidFill>
                <a:srgbClr val="C00000"/>
              </a:solidFill>
            </a:endParaRPr>
          </a:p>
        </p:txBody>
      </p:sp>
      <p:sp>
        <p:nvSpPr>
          <p:cNvPr id="14" name="Google Shape;145;p19">
            <a:extLst>
              <a:ext uri="{FF2B5EF4-FFF2-40B4-BE49-F238E27FC236}">
                <a16:creationId xmlns:a16="http://schemas.microsoft.com/office/drawing/2014/main" id="{0B1C3766-6F52-D50C-231F-34606553E6C8}"/>
              </a:ext>
            </a:extLst>
          </p:cNvPr>
          <p:cNvSpPr txBox="1">
            <a:spLocks/>
          </p:cNvSpPr>
          <p:nvPr/>
        </p:nvSpPr>
        <p:spPr>
          <a:xfrm>
            <a:off x="415600" y="2266042"/>
            <a:ext cx="11360800" cy="234107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rcellus SC"/>
              <a:buNone/>
              <a:defRPr sz="2800" b="0" i="0" u="none" strike="noStrike" cap="none">
                <a:solidFill>
                  <a:srgbClr val="000000"/>
                </a:solidFill>
                <a:latin typeface="Marcellus SC"/>
                <a:ea typeface="Marcellus SC"/>
                <a:cs typeface="Marcellus SC"/>
                <a:sym typeface="Marcellus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4000" b="1" i="1" noProof="0" dirty="0">
                <a:solidFill>
                  <a:srgbClr val="C00000"/>
                </a:solidFill>
                <a:latin typeface="+mn-lt"/>
              </a:rPr>
              <a:t>It’s not all bad news </a:t>
            </a:r>
            <a:r>
              <a:rPr lang="en-GB" sz="4000" b="1" i="1" noProof="0" dirty="0">
                <a:solidFill>
                  <a:srgbClr val="C00000"/>
                </a:solidFill>
                <a:latin typeface="+mn-lt"/>
                <a:sym typeface="Wingdings" pitchFamily="2" charset="2"/>
              </a:rPr>
              <a:t></a:t>
            </a:r>
            <a:endParaRPr lang="en-GB" sz="4000" b="1" i="1" noProof="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A1B2543-63E5-B504-6F76-98CE2BD37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The flip side of the coin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1DCC2-9148-8006-69A8-EDB1DD54E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D03F23-6387-AC2E-6A11-67CB97D83163}"/>
              </a:ext>
            </a:extLst>
          </p:cNvPr>
          <p:cNvSpPr txBox="1"/>
          <p:nvPr/>
        </p:nvSpPr>
        <p:spPr>
          <a:xfrm>
            <a:off x="652371" y="5945422"/>
            <a:ext cx="10620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Natasha Bernal, “IBM Watson AI criticised after giving 'unsafe' cancer treatment advice.” The Telegraph (2018).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[2] 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Kashmir Hill, “Wrongfully Accused by an Algorithm.” The New York Times (2020).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[3] 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Rachel Goodman, “Why Amazon’s Automated Hiring Tool Discriminated Against Women.” ACLU (2018).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[4] 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Will Douglas Heaven, “Predictive policing algorithms are racist. They need to be dismantled.” MIT Technology Review (2020).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932129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2B723-F9D3-DCC9-5D5F-15209FD7E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D3FD5-0ED0-3691-5F6A-5F70AC23D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4306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CMR has 3 key features: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Universal approximator</a:t>
            </a:r>
            <a:r>
              <a:rPr lang="en-US" sz="2800" dirty="0"/>
              <a:t> akin to opaque DNNs (Theorem 4.1)</a:t>
            </a:r>
          </a:p>
          <a:p>
            <a:r>
              <a:rPr lang="en-US" sz="2800" dirty="0"/>
              <a:t>Provides both </a:t>
            </a:r>
            <a:r>
              <a:rPr lang="en-US" sz="2800" b="1" dirty="0">
                <a:solidFill>
                  <a:srgbClr val="C00000"/>
                </a:solidFill>
              </a:rPr>
              <a:t>local and global interpretability </a:t>
            </a:r>
            <a:r>
              <a:rPr lang="en-US" sz="2800" dirty="0"/>
              <a:t>by design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1A8694-7313-39BE-2359-267376B95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240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C0723B-4940-D6D6-1415-22FF36325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Concept-based memory reasoning</a:t>
            </a:r>
            <a:endParaRPr lang="en-GB" noProof="0" dirty="0"/>
          </a:p>
        </p:txBody>
      </p:sp>
      <p:pic>
        <p:nvPicPr>
          <p:cNvPr id="27" name="Picture 26" descr="A computer screen with a memory of rules&#10;&#10;AI-generated content may be incorrect.">
            <a:extLst>
              <a:ext uri="{FF2B5EF4-FFF2-40B4-BE49-F238E27FC236}">
                <a16:creationId xmlns:a16="http://schemas.microsoft.com/office/drawing/2014/main" id="{40C0265A-E1ED-2C3D-5EA6-E87743B3C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774" y="4063197"/>
            <a:ext cx="6177814" cy="207487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E3C431B-F371-C1BB-CEA1-AAE7D5F1A24F}"/>
              </a:ext>
            </a:extLst>
          </p:cNvPr>
          <p:cNvSpPr txBox="1"/>
          <p:nvPr/>
        </p:nvSpPr>
        <p:spPr>
          <a:xfrm>
            <a:off x="5850045" y="5029082"/>
            <a:ext cx="4158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Inference mechanisms </a:t>
            </a:r>
            <a:r>
              <a:rPr lang="en-US" sz="2400" dirty="0"/>
              <a:t>can only be </a:t>
            </a:r>
            <a:r>
              <a:rPr lang="en-US" sz="2400" b="1" dirty="0">
                <a:solidFill>
                  <a:srgbClr val="C00000"/>
                </a:solidFill>
              </a:rPr>
              <a:t>selected</a:t>
            </a:r>
            <a:r>
              <a:rPr lang="en-US" sz="2400" dirty="0"/>
              <a:t> from a finite set of </a:t>
            </a:r>
            <a:r>
              <a:rPr lang="en-US" sz="2400" b="1" dirty="0">
                <a:solidFill>
                  <a:srgbClr val="C00000"/>
                </a:solidFill>
              </a:rPr>
              <a:t>transparent rules</a:t>
            </a:r>
            <a:r>
              <a:rPr lang="en-US" sz="2400" dirty="0"/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9B5C88-A5EF-69EF-C4F3-3AB6424A800A}"/>
              </a:ext>
            </a:extLst>
          </p:cNvPr>
          <p:cNvSpPr txBox="1"/>
          <p:nvPr/>
        </p:nvSpPr>
        <p:spPr>
          <a:xfrm>
            <a:off x="604189" y="6391989"/>
            <a:ext cx="8192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Debot et al. "Interpretable concept-based memory reasoning." NeurIPS 2024.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7A2492-13D2-DD69-A7A0-59477E4FDE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691281" y="5752164"/>
            <a:ext cx="896530" cy="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1904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8F1C1-794C-C440-A84A-884E24868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D2A65-9AB6-F68B-F40F-F5EFD3287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4306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CMR has 3 key features: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Universal approximator</a:t>
            </a:r>
            <a:r>
              <a:rPr lang="en-US" sz="2800" dirty="0"/>
              <a:t> akin to opaque DNNs (Theorem 4.1)</a:t>
            </a:r>
          </a:p>
          <a:p>
            <a:r>
              <a:rPr lang="en-US" sz="2800" dirty="0"/>
              <a:t>Provides both </a:t>
            </a:r>
            <a:r>
              <a:rPr lang="en-US" sz="2800" b="1" dirty="0">
                <a:solidFill>
                  <a:srgbClr val="C00000"/>
                </a:solidFill>
              </a:rPr>
              <a:t>local and global interpretability </a:t>
            </a:r>
            <a:r>
              <a:rPr lang="en-US" sz="2800" dirty="0"/>
              <a:t>by design</a:t>
            </a:r>
          </a:p>
          <a:p>
            <a:r>
              <a:rPr lang="en-US" sz="2800" dirty="0"/>
              <a:t>The concept memory allows </a:t>
            </a:r>
            <a:r>
              <a:rPr lang="en-US" sz="2800" b="1" dirty="0">
                <a:solidFill>
                  <a:srgbClr val="C00000"/>
                </a:solidFill>
              </a:rPr>
              <a:t>formal verification</a:t>
            </a:r>
            <a:r>
              <a:rPr lang="en-US" sz="2800" dirty="0"/>
              <a:t> of properties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B13DF-2C5F-6FAF-0463-9AB071CF3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241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56BDAF6-E830-79AE-496B-A8B6A457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Concept-based memory reasoning</a:t>
            </a:r>
            <a:endParaRPr lang="en-GB" noProof="0" dirty="0"/>
          </a:p>
        </p:txBody>
      </p:sp>
      <p:pic>
        <p:nvPicPr>
          <p:cNvPr id="18" name="Picture 17" descr="A computer screen shot of a math equation&#10;&#10;AI-generated content may be incorrect.">
            <a:extLst>
              <a:ext uri="{FF2B5EF4-FFF2-40B4-BE49-F238E27FC236}">
                <a16:creationId xmlns:a16="http://schemas.microsoft.com/office/drawing/2014/main" id="{7A1017D5-B24C-8949-B6E2-1887B895B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598" y="4751554"/>
            <a:ext cx="7772400" cy="16866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C3571BF-8985-1892-BFB6-5B18C90D0BAC}"/>
              </a:ext>
            </a:extLst>
          </p:cNvPr>
          <p:cNvSpPr txBox="1"/>
          <p:nvPr/>
        </p:nvSpPr>
        <p:spPr>
          <a:xfrm>
            <a:off x="1765239" y="4261222"/>
            <a:ext cx="8661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”Does a property hold no matter which rule is selected?”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6C832E-66A5-FCC9-7DC6-552BC413C17F}"/>
              </a:ext>
            </a:extLst>
          </p:cNvPr>
          <p:cNvSpPr txBox="1"/>
          <p:nvPr/>
        </p:nvSpPr>
        <p:spPr>
          <a:xfrm>
            <a:off x="604189" y="6391989"/>
            <a:ext cx="8192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Debot et al. "Interpretable concept-based memory reasoning." NeurIPS 2024.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741CFC-7A78-1064-B61E-E1A106D9A4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691281" y="5752164"/>
            <a:ext cx="896530" cy="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98788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EB5E89-992B-4834-53EC-AC9DA45A6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242</a:t>
            </a:fld>
            <a:endParaRPr lang="en-US"/>
          </a:p>
        </p:txBody>
      </p:sp>
      <p:pic>
        <p:nvPicPr>
          <p:cNvPr id="14338" name="Picture 2" descr="Pick A Fight - Imgflip">
            <a:extLst>
              <a:ext uri="{FF2B5EF4-FFF2-40B4-BE49-F238E27FC236}">
                <a16:creationId xmlns:a16="http://schemas.microsoft.com/office/drawing/2014/main" id="{23B0F79E-31E7-CDE8-E6A5-90645E9B6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9"/>
          <a:stretch/>
        </p:blipFill>
        <p:spPr bwMode="auto">
          <a:xfrm>
            <a:off x="2226441" y="2192914"/>
            <a:ext cx="7739117" cy="3741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B22E178-3A31-7DBF-D231-526655781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Are we just talking hot air?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92655047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83C8F-DC5A-1472-141F-25086726F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 descr="A diagram of a computer chip&#10;&#10;AI-generated content may be incorrect.">
            <a:extLst>
              <a:ext uri="{FF2B5EF4-FFF2-40B4-BE49-F238E27FC236}">
                <a16:creationId xmlns:a16="http://schemas.microsoft.com/office/drawing/2014/main" id="{A8E3EB7A-C5C5-9EEB-466A-885B1C8FB9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366" r="77162" b="50"/>
          <a:stretch/>
        </p:blipFill>
        <p:spPr>
          <a:xfrm>
            <a:off x="5924811" y="4818794"/>
            <a:ext cx="1260643" cy="1789823"/>
          </a:xfrm>
          <a:prstGeom prst="rect">
            <a:avLst/>
          </a:prstGeom>
        </p:spPr>
      </p:pic>
      <p:pic>
        <p:nvPicPr>
          <p:cNvPr id="6" name="Content Placeholder 5" descr="A diagram of a computer chip&#10;&#10;AI-generated content may be incorrect.">
            <a:extLst>
              <a:ext uri="{FF2B5EF4-FFF2-40B4-BE49-F238E27FC236}">
                <a16:creationId xmlns:a16="http://schemas.microsoft.com/office/drawing/2014/main" id="{FA56B403-6208-5B0F-2394-72FF10C65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44566"/>
          <a:stretch/>
        </p:blipFill>
        <p:spPr>
          <a:xfrm>
            <a:off x="5924811" y="2089236"/>
            <a:ext cx="5519936" cy="250651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2E388-381C-45BE-C28F-70E95B600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243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F39502-D360-B7D3-C0CC-8A5889C4422F}"/>
              </a:ext>
            </a:extLst>
          </p:cNvPr>
          <p:cNvSpPr txBox="1">
            <a:spLocks/>
          </p:cNvSpPr>
          <p:nvPr/>
        </p:nvSpPr>
        <p:spPr>
          <a:xfrm>
            <a:off x="652371" y="2095500"/>
            <a:ext cx="10620855" cy="384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Algorithmic reasoning</a:t>
            </a:r>
          </a:p>
          <a:p>
            <a:pPr lvl="1"/>
            <a:r>
              <a:rPr lang="en-US" b="1" dirty="0">
                <a:solidFill>
                  <a:srgbClr val="0070C1"/>
                </a:solidFill>
              </a:rPr>
              <a:t>+ OOD </a:t>
            </a:r>
            <a:r>
              <a:rPr lang="en-US" dirty="0"/>
              <a:t>generalization</a:t>
            </a:r>
          </a:p>
          <a:p>
            <a:pPr lvl="1"/>
            <a:r>
              <a:rPr lang="en-US" dirty="0"/>
              <a:t>- discrete representations</a:t>
            </a:r>
          </a:p>
          <a:p>
            <a:r>
              <a:rPr lang="en-US" dirty="0"/>
              <a:t>Neural nets</a:t>
            </a:r>
          </a:p>
          <a:p>
            <a:pPr lvl="1"/>
            <a:r>
              <a:rPr lang="en-US" dirty="0"/>
              <a:t>- OOD generalization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+ continuous</a:t>
            </a:r>
            <a:r>
              <a:rPr lang="en-US" dirty="0"/>
              <a:t> representations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26F453-B2F8-5104-072D-70980F573FA8}"/>
              </a:ext>
            </a:extLst>
          </p:cNvPr>
          <p:cNvSpPr/>
          <p:nvPr/>
        </p:nvSpPr>
        <p:spPr>
          <a:xfrm>
            <a:off x="8217725" y="4269179"/>
            <a:ext cx="878774" cy="433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339AE4C-726E-4B67-649B-6918E7888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Neural algorithmic reasoning</a:t>
            </a:r>
            <a:endParaRPr lang="en-GB" noProof="0" dirty="0"/>
          </a:p>
        </p:txBody>
      </p:sp>
      <p:pic>
        <p:nvPicPr>
          <p:cNvPr id="14" name="Picture 13" descr="A qr code with blue squares&#10;&#10;AI-generated content may be incorrect.">
            <a:extLst>
              <a:ext uri="{FF2B5EF4-FFF2-40B4-BE49-F238E27FC236}">
                <a16:creationId xmlns:a16="http://schemas.microsoft.com/office/drawing/2014/main" id="{5F439AF6-E9EC-7AC7-D697-250174977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195" y="407193"/>
            <a:ext cx="1070061" cy="10700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1FD008-6B1B-7959-162C-6B3657265DAD}"/>
              </a:ext>
            </a:extLst>
          </p:cNvPr>
          <p:cNvSpPr txBox="1"/>
          <p:nvPr/>
        </p:nvSpPr>
        <p:spPr>
          <a:xfrm>
            <a:off x="604190" y="6445439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Veličković et al. "Neural algorithmic reasoning." Patterns (2021).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494684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867DC-5C70-2DFC-2BEA-224515A0A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diagram of a computer chip&#10;&#10;AI-generated content may be incorrect.">
            <a:extLst>
              <a:ext uri="{FF2B5EF4-FFF2-40B4-BE49-F238E27FC236}">
                <a16:creationId xmlns:a16="http://schemas.microsoft.com/office/drawing/2014/main" id="{89F9EA2B-DBB1-3536-9416-9BC7C0478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50"/>
          <a:stretch/>
        </p:blipFill>
        <p:spPr>
          <a:xfrm>
            <a:off x="5924811" y="2089236"/>
            <a:ext cx="5519936" cy="451938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7C90E-8CFE-0530-A3D4-66B879971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244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3EB066C-2D5B-693A-86F4-9743361019F0}"/>
              </a:ext>
            </a:extLst>
          </p:cNvPr>
          <p:cNvSpPr txBox="1">
            <a:spLocks/>
          </p:cNvSpPr>
          <p:nvPr/>
        </p:nvSpPr>
        <p:spPr>
          <a:xfrm>
            <a:off x="652371" y="2095500"/>
            <a:ext cx="10620855" cy="384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Execute algorithms with DNNs</a:t>
            </a:r>
          </a:p>
          <a:p>
            <a:pPr lvl="1"/>
            <a:r>
              <a:rPr lang="en-US" dirty="0"/>
              <a:t>+ OOD generalization (from algorithm exec)</a:t>
            </a:r>
          </a:p>
          <a:p>
            <a:pPr lvl="1"/>
            <a:r>
              <a:rPr lang="en-US" dirty="0"/>
              <a:t>+ adapt to real-world inputs (e.g., images)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9D1E3F-A956-E152-A74F-AAFA54B45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Neural algorithmic reasoning</a:t>
            </a:r>
            <a:endParaRPr lang="en-GB" noProof="0" dirty="0"/>
          </a:p>
        </p:txBody>
      </p:sp>
      <p:pic>
        <p:nvPicPr>
          <p:cNvPr id="12" name="Picture 11" descr="A qr code with blue squares&#10;&#10;AI-generated content may be incorrect.">
            <a:extLst>
              <a:ext uri="{FF2B5EF4-FFF2-40B4-BE49-F238E27FC236}">
                <a16:creationId xmlns:a16="http://schemas.microsoft.com/office/drawing/2014/main" id="{F5D42BB2-4BE8-88C2-B932-5B82DF396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195" y="407193"/>
            <a:ext cx="1070061" cy="10700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0050E9-8213-D937-B7BD-430495339460}"/>
              </a:ext>
            </a:extLst>
          </p:cNvPr>
          <p:cNvSpPr txBox="1"/>
          <p:nvPr/>
        </p:nvSpPr>
        <p:spPr>
          <a:xfrm>
            <a:off x="604190" y="6445439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Veličković et al. "Neural algorithmic reasoning." Patterns (2021).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049187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48DB7-ECC0-F723-EEC6-B96A05162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diagram of a computer chip&#10;&#10;AI-generated content may be incorrect.">
            <a:extLst>
              <a:ext uri="{FF2B5EF4-FFF2-40B4-BE49-F238E27FC236}">
                <a16:creationId xmlns:a16="http://schemas.microsoft.com/office/drawing/2014/main" id="{FCB753CF-C8B3-A574-8B4F-EDE0BB50B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50"/>
          <a:stretch/>
        </p:blipFill>
        <p:spPr>
          <a:xfrm>
            <a:off x="5924811" y="2089236"/>
            <a:ext cx="5519936" cy="451938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FEA14-7A20-B2DB-FAF0-0F75E0263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245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98C180-7E78-F801-6C3B-EC4CF1E97C37}"/>
              </a:ext>
            </a:extLst>
          </p:cNvPr>
          <p:cNvSpPr txBox="1">
            <a:spLocks/>
          </p:cNvSpPr>
          <p:nvPr/>
        </p:nvSpPr>
        <p:spPr>
          <a:xfrm>
            <a:off x="652371" y="2095500"/>
            <a:ext cx="10620855" cy="384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Execute algorithms with DNNs</a:t>
            </a:r>
          </a:p>
          <a:p>
            <a:pPr lvl="1"/>
            <a:r>
              <a:rPr lang="en-US" dirty="0"/>
              <a:t>+ OOD generalization (from algorithm exec)</a:t>
            </a:r>
          </a:p>
          <a:p>
            <a:pPr lvl="1"/>
            <a:r>
              <a:rPr lang="en-US" dirty="0"/>
              <a:t>+ adapt to real-world inputs (e.g., images)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+ (potentially) find new heuristics!</a:t>
            </a:r>
          </a:p>
          <a:p>
            <a:endParaRPr lang="en-US" dirty="0"/>
          </a:p>
        </p:txBody>
      </p:sp>
      <p:sp>
        <p:nvSpPr>
          <p:cNvPr id="5" name="Google Shape;145;p19">
            <a:extLst>
              <a:ext uri="{FF2B5EF4-FFF2-40B4-BE49-F238E27FC236}">
                <a16:creationId xmlns:a16="http://schemas.microsoft.com/office/drawing/2014/main" id="{108F4A7E-306F-D23D-1169-21A541B09D9D}"/>
              </a:ext>
            </a:extLst>
          </p:cNvPr>
          <p:cNvSpPr txBox="1">
            <a:spLocks/>
          </p:cNvSpPr>
          <p:nvPr/>
        </p:nvSpPr>
        <p:spPr>
          <a:xfrm>
            <a:off x="2360139" y="3818236"/>
            <a:ext cx="1767017" cy="92745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rcellus SC"/>
              <a:buNone/>
              <a:defRPr sz="2800" b="0" i="0" u="none" strike="noStrike" cap="none">
                <a:solidFill>
                  <a:srgbClr val="000000"/>
                </a:solidFill>
                <a:latin typeface="Marcellus SC"/>
                <a:ea typeface="Marcellus SC"/>
                <a:cs typeface="Marcellus SC"/>
                <a:sym typeface="Marcellus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4000" b="1" i="1" noProof="0" dirty="0">
                <a:solidFill>
                  <a:srgbClr val="C00000"/>
                </a:solidFill>
                <a:latin typeface="+mn-lt"/>
              </a:rPr>
              <a:t>How?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7B811C7-7FB3-49E1-376A-65989A021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Neural algorithmic reasoning</a:t>
            </a:r>
            <a:endParaRPr lang="en-GB" noProof="0" dirty="0"/>
          </a:p>
        </p:txBody>
      </p:sp>
      <p:pic>
        <p:nvPicPr>
          <p:cNvPr id="13" name="Picture 12" descr="A qr code with blue squares&#10;&#10;AI-generated content may be incorrect.">
            <a:extLst>
              <a:ext uri="{FF2B5EF4-FFF2-40B4-BE49-F238E27FC236}">
                <a16:creationId xmlns:a16="http://schemas.microsoft.com/office/drawing/2014/main" id="{08A20531-5099-E21D-3B62-B29C24BFE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195" y="407193"/>
            <a:ext cx="1070061" cy="10700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149724-F56A-D83A-9365-25DC3B2AFE17}"/>
              </a:ext>
            </a:extLst>
          </p:cNvPr>
          <p:cNvSpPr txBox="1"/>
          <p:nvPr/>
        </p:nvSpPr>
        <p:spPr>
          <a:xfrm>
            <a:off x="604190" y="6445439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Veličković et al. "Neural algorithmic reasoning." Patterns (2021).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113238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74F0F-5219-B615-FF36-D2316EC0F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0DE573B-796F-5FE3-259A-D52B650C4396}"/>
              </a:ext>
            </a:extLst>
          </p:cNvPr>
          <p:cNvCxnSpPr>
            <a:cxnSpLocks/>
            <a:stCxn id="22" idx="2"/>
            <a:endCxn id="20" idx="0"/>
          </p:cNvCxnSpPr>
          <p:nvPr/>
        </p:nvCxnSpPr>
        <p:spPr>
          <a:xfrm flipH="1">
            <a:off x="2271140" y="4578284"/>
            <a:ext cx="115164" cy="2302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65EFAD4-C70F-9B60-8B2D-AFFD65B0B115}"/>
              </a:ext>
            </a:extLst>
          </p:cNvPr>
          <p:cNvCxnSpPr>
            <a:cxnSpLocks/>
            <a:stCxn id="20" idx="2"/>
            <a:endCxn id="24" idx="0"/>
          </p:cNvCxnSpPr>
          <p:nvPr/>
        </p:nvCxnSpPr>
        <p:spPr>
          <a:xfrm>
            <a:off x="2271140" y="5192629"/>
            <a:ext cx="352572" cy="1966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99FF124-7FEF-CFDD-B509-6BE72EA6DDAA}"/>
              </a:ext>
            </a:extLst>
          </p:cNvPr>
          <p:cNvCxnSpPr>
            <a:cxnSpLocks/>
            <a:stCxn id="20" idx="3"/>
            <a:endCxn id="16" idx="1"/>
          </p:cNvCxnSpPr>
          <p:nvPr/>
        </p:nvCxnSpPr>
        <p:spPr>
          <a:xfrm>
            <a:off x="2463186" y="5000583"/>
            <a:ext cx="434805" cy="378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714EDF9-1A53-F8F1-4D79-826D4ACB21AA}"/>
              </a:ext>
            </a:extLst>
          </p:cNvPr>
          <p:cNvCxnSpPr>
            <a:cxnSpLocks/>
            <a:stCxn id="22" idx="3"/>
            <a:endCxn id="16" idx="0"/>
          </p:cNvCxnSpPr>
          <p:nvPr/>
        </p:nvCxnSpPr>
        <p:spPr>
          <a:xfrm>
            <a:off x="2573484" y="4391104"/>
            <a:ext cx="519223" cy="4526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0A78B09-E7C8-B24C-BF70-FC888605E1D1}"/>
              </a:ext>
            </a:extLst>
          </p:cNvPr>
          <p:cNvCxnSpPr>
            <a:cxnSpLocks/>
            <a:stCxn id="24" idx="3"/>
            <a:endCxn id="16" idx="2"/>
          </p:cNvCxnSpPr>
          <p:nvPr/>
        </p:nvCxnSpPr>
        <p:spPr>
          <a:xfrm flipV="1">
            <a:off x="2787764" y="5233183"/>
            <a:ext cx="304943" cy="2813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7C7CF13-756D-6DD3-BCC6-3111594996C5}"/>
              </a:ext>
            </a:extLst>
          </p:cNvPr>
          <p:cNvCxnSpPr>
            <a:cxnSpLocks/>
            <a:stCxn id="22" idx="1"/>
            <a:endCxn id="18" idx="3"/>
          </p:cNvCxnSpPr>
          <p:nvPr/>
        </p:nvCxnSpPr>
        <p:spPr>
          <a:xfrm flipH="1">
            <a:off x="1881247" y="4391104"/>
            <a:ext cx="317877" cy="1498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6FCC4-9922-2157-CDF4-C9C9DD680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246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EA79D6E-E46A-7CED-EDFA-8C707C2D86B7}"/>
              </a:ext>
            </a:extLst>
          </p:cNvPr>
          <p:cNvSpPr txBox="1">
            <a:spLocks/>
          </p:cNvSpPr>
          <p:nvPr/>
        </p:nvSpPr>
        <p:spPr>
          <a:xfrm>
            <a:off x="652371" y="2095500"/>
            <a:ext cx="10620855" cy="384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Execute algorithms with DNNs</a:t>
            </a:r>
          </a:p>
          <a:p>
            <a:pPr lvl="1"/>
            <a:r>
              <a:rPr lang="en-US" dirty="0"/>
              <a:t>+ OOD generalization (from algorithm exec)</a:t>
            </a:r>
          </a:p>
          <a:p>
            <a:pPr lvl="1"/>
            <a:r>
              <a:rPr lang="en-US" dirty="0"/>
              <a:t>+ adapt to real-world inputs (e.g., images)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+ (potentially) find new heuristics!</a:t>
            </a:r>
          </a:p>
          <a:p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3CAA7C8-FD52-E83E-B1F7-E495AFDEB46A}"/>
              </a:ext>
            </a:extLst>
          </p:cNvPr>
          <p:cNvGrpSpPr/>
          <p:nvPr/>
        </p:nvGrpSpPr>
        <p:grpSpPr>
          <a:xfrm>
            <a:off x="2847867" y="4793627"/>
            <a:ext cx="489681" cy="489681"/>
            <a:chOff x="7696086" y="3224157"/>
            <a:chExt cx="489681" cy="489681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A736129-FF9C-6614-3851-C6513CC101A2}"/>
                </a:ext>
              </a:extLst>
            </p:cNvPr>
            <p:cNvSpPr/>
            <p:nvPr/>
          </p:nvSpPr>
          <p:spPr>
            <a:xfrm>
              <a:off x="7696086" y="3224157"/>
              <a:ext cx="489681" cy="4896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 descr="Greek Temple with solid fill">
              <a:extLst>
                <a:ext uri="{FF2B5EF4-FFF2-40B4-BE49-F238E27FC236}">
                  <a16:creationId xmlns:a16="http://schemas.microsoft.com/office/drawing/2014/main" id="{E7D86D28-3842-28A8-41DB-6DD1E3F77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46210" y="3274281"/>
              <a:ext cx="389432" cy="389432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B575E97-FF69-8F38-76A7-EB0488B44705}"/>
              </a:ext>
            </a:extLst>
          </p:cNvPr>
          <p:cNvGrpSpPr/>
          <p:nvPr/>
        </p:nvGrpSpPr>
        <p:grpSpPr>
          <a:xfrm>
            <a:off x="1459423" y="4333443"/>
            <a:ext cx="489681" cy="489681"/>
            <a:chOff x="6229496" y="2939319"/>
            <a:chExt cx="489681" cy="48968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05E6498-38E0-5210-33FC-7C02D1174448}"/>
                </a:ext>
              </a:extLst>
            </p:cNvPr>
            <p:cNvSpPr/>
            <p:nvPr/>
          </p:nvSpPr>
          <p:spPr>
            <a:xfrm>
              <a:off x="6229496" y="2939319"/>
              <a:ext cx="489681" cy="489681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A silhouette of a statue&#10;&#10;AI-generated content may be incorrect.">
              <a:extLst>
                <a:ext uri="{FF2B5EF4-FFF2-40B4-BE49-F238E27FC236}">
                  <a16:creationId xmlns:a16="http://schemas.microsoft.com/office/drawing/2014/main" id="{E6AD14BF-180E-5868-2D40-AEBD5623C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38403"/>
            <a:stretch/>
          </p:blipFill>
          <p:spPr>
            <a:xfrm>
              <a:off x="6297355" y="2959664"/>
              <a:ext cx="353965" cy="37436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5B30A47-E2B7-011C-3AA1-2DD9D2E2D61B}"/>
              </a:ext>
            </a:extLst>
          </p:cNvPr>
          <p:cNvGrpSpPr/>
          <p:nvPr/>
        </p:nvGrpSpPr>
        <p:grpSpPr>
          <a:xfrm>
            <a:off x="2032334" y="4759295"/>
            <a:ext cx="489681" cy="489681"/>
            <a:chOff x="7061564" y="3151058"/>
            <a:chExt cx="489681" cy="48968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CB3E5DC-E61B-B2B8-89B8-3CDF1015D87F}"/>
                </a:ext>
              </a:extLst>
            </p:cNvPr>
            <p:cNvSpPr/>
            <p:nvPr/>
          </p:nvSpPr>
          <p:spPr>
            <a:xfrm>
              <a:off x="7061564" y="3151058"/>
              <a:ext cx="489681" cy="489681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0FA31C88-38BA-6074-8945-AE7C5AD8D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08323" y="3200299"/>
              <a:ext cx="384093" cy="384093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827E5C7-F827-C4F4-A1FE-9AACF0171B31}"/>
              </a:ext>
            </a:extLst>
          </p:cNvPr>
          <p:cNvGrpSpPr/>
          <p:nvPr/>
        </p:nvGrpSpPr>
        <p:grpSpPr>
          <a:xfrm>
            <a:off x="2141464" y="4173590"/>
            <a:ext cx="489681" cy="489681"/>
            <a:chOff x="6737192" y="2242235"/>
            <a:chExt cx="489681" cy="48968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DA03CD5-0F21-9947-1CD0-7BB15056F3BE}"/>
                </a:ext>
              </a:extLst>
            </p:cNvPr>
            <p:cNvSpPr/>
            <p:nvPr/>
          </p:nvSpPr>
          <p:spPr>
            <a:xfrm>
              <a:off x="6737192" y="2242235"/>
              <a:ext cx="489681" cy="489681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A black rectangle with white dots&#10;&#10;AI-generated content may be incorrect.">
              <a:extLst>
                <a:ext uri="{FF2B5EF4-FFF2-40B4-BE49-F238E27FC236}">
                  <a16:creationId xmlns:a16="http://schemas.microsoft.com/office/drawing/2014/main" id="{145E5799-EB2B-93AC-9EB6-C9FDED03E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94852" y="2272569"/>
              <a:ext cx="374360" cy="37436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F20FA98-87C0-693E-5D22-54BA2571C33B}"/>
              </a:ext>
            </a:extLst>
          </p:cNvPr>
          <p:cNvGrpSpPr/>
          <p:nvPr/>
        </p:nvGrpSpPr>
        <p:grpSpPr>
          <a:xfrm>
            <a:off x="2378872" y="5304882"/>
            <a:ext cx="489681" cy="489681"/>
            <a:chOff x="7287228" y="3725050"/>
            <a:chExt cx="489681" cy="48968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9F8732E-52DF-78A2-9553-45074AE6B7FC}"/>
                </a:ext>
              </a:extLst>
            </p:cNvPr>
            <p:cNvSpPr/>
            <p:nvPr/>
          </p:nvSpPr>
          <p:spPr>
            <a:xfrm>
              <a:off x="7287228" y="3725050"/>
              <a:ext cx="489681" cy="4896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A black and white drawing of a building&#10;&#10;AI-generated content may be incorrect.">
              <a:extLst>
                <a:ext uri="{FF2B5EF4-FFF2-40B4-BE49-F238E27FC236}">
                  <a16:creationId xmlns:a16="http://schemas.microsoft.com/office/drawing/2014/main" id="{43E72EB8-6ECE-53C0-58C8-BE758B143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8016" y="3809487"/>
              <a:ext cx="328104" cy="250394"/>
            </a:xfrm>
            <a:prstGeom prst="rect">
              <a:avLst/>
            </a:prstGeom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9180825A-EF9F-D60B-9DA5-F477A7FD5369}"/>
              </a:ext>
            </a:extLst>
          </p:cNvPr>
          <p:cNvSpPr txBox="1"/>
          <p:nvPr/>
        </p:nvSpPr>
        <p:spPr>
          <a:xfrm>
            <a:off x="1356308" y="4817433"/>
            <a:ext cx="9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92D050"/>
                </a:solidFill>
              </a:rPr>
              <a:t>Visited nodes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D978D8DA-4E5B-4B4D-6D96-CD209F72F442}"/>
              </a:ext>
            </a:extLst>
          </p:cNvPr>
          <p:cNvSpPr/>
          <p:nvPr/>
        </p:nvSpPr>
        <p:spPr>
          <a:xfrm>
            <a:off x="100463" y="4474388"/>
            <a:ext cx="1100639" cy="9233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BreadthFirst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Search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2A8EB4B-B7F1-4404-3B3C-D66B7B4AB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Neural algorithmic reasoning</a:t>
            </a:r>
            <a:endParaRPr lang="en-GB" noProof="0" dirty="0"/>
          </a:p>
        </p:txBody>
      </p:sp>
      <p:pic>
        <p:nvPicPr>
          <p:cNvPr id="10" name="Picture 9" descr="A qr code with blue squares&#10;&#10;AI-generated content may be incorrect.">
            <a:extLst>
              <a:ext uri="{FF2B5EF4-FFF2-40B4-BE49-F238E27FC236}">
                <a16:creationId xmlns:a16="http://schemas.microsoft.com/office/drawing/2014/main" id="{9155784D-225A-A8F7-621F-C398DF9688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8195" y="407193"/>
            <a:ext cx="1070061" cy="10700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501F00-6814-D6E3-6719-E149ECB36489}"/>
              </a:ext>
            </a:extLst>
          </p:cNvPr>
          <p:cNvSpPr txBox="1"/>
          <p:nvPr/>
        </p:nvSpPr>
        <p:spPr>
          <a:xfrm>
            <a:off x="604190" y="6445439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Veličković et al. "Neural algorithmic reasoning." Patterns (2021).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781879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ECD31-13D1-9761-ACF8-9CA9F7A80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75A0B45-B1D4-FF00-D429-4AE569E28D14}"/>
              </a:ext>
            </a:extLst>
          </p:cNvPr>
          <p:cNvCxnSpPr>
            <a:cxnSpLocks/>
            <a:stCxn id="22" idx="2"/>
            <a:endCxn id="20" idx="0"/>
          </p:cNvCxnSpPr>
          <p:nvPr/>
        </p:nvCxnSpPr>
        <p:spPr>
          <a:xfrm flipH="1">
            <a:off x="2271140" y="4578284"/>
            <a:ext cx="115164" cy="2302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882FB69-5280-A5C3-88F5-62C291B7546D}"/>
              </a:ext>
            </a:extLst>
          </p:cNvPr>
          <p:cNvCxnSpPr>
            <a:cxnSpLocks/>
            <a:stCxn id="20" idx="2"/>
            <a:endCxn id="24" idx="0"/>
          </p:cNvCxnSpPr>
          <p:nvPr/>
        </p:nvCxnSpPr>
        <p:spPr>
          <a:xfrm>
            <a:off x="2271140" y="5192629"/>
            <a:ext cx="352572" cy="1966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91419F9-3AFA-0CA5-5495-AFF1DA7C90F5}"/>
              </a:ext>
            </a:extLst>
          </p:cNvPr>
          <p:cNvCxnSpPr>
            <a:cxnSpLocks/>
            <a:stCxn id="20" idx="3"/>
            <a:endCxn id="16" idx="1"/>
          </p:cNvCxnSpPr>
          <p:nvPr/>
        </p:nvCxnSpPr>
        <p:spPr>
          <a:xfrm>
            <a:off x="2463186" y="5000583"/>
            <a:ext cx="434805" cy="378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E68BB54-6F26-10D6-AB7A-7B72B28D21B8}"/>
              </a:ext>
            </a:extLst>
          </p:cNvPr>
          <p:cNvCxnSpPr>
            <a:cxnSpLocks/>
            <a:stCxn id="22" idx="3"/>
            <a:endCxn id="16" idx="0"/>
          </p:cNvCxnSpPr>
          <p:nvPr/>
        </p:nvCxnSpPr>
        <p:spPr>
          <a:xfrm>
            <a:off x="2573484" y="4391104"/>
            <a:ext cx="519223" cy="4526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756DAE8-90D6-4B4E-8D92-D428A0854C17}"/>
              </a:ext>
            </a:extLst>
          </p:cNvPr>
          <p:cNvCxnSpPr>
            <a:cxnSpLocks/>
            <a:stCxn id="24" idx="3"/>
            <a:endCxn id="16" idx="2"/>
          </p:cNvCxnSpPr>
          <p:nvPr/>
        </p:nvCxnSpPr>
        <p:spPr>
          <a:xfrm flipV="1">
            <a:off x="2787764" y="5233183"/>
            <a:ext cx="304943" cy="2813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DDE8732-F158-8B19-B509-AA798C41D3CE}"/>
              </a:ext>
            </a:extLst>
          </p:cNvPr>
          <p:cNvCxnSpPr>
            <a:cxnSpLocks/>
            <a:stCxn id="22" idx="1"/>
            <a:endCxn id="18" idx="3"/>
          </p:cNvCxnSpPr>
          <p:nvPr/>
        </p:nvCxnSpPr>
        <p:spPr>
          <a:xfrm flipH="1">
            <a:off x="1881247" y="4391104"/>
            <a:ext cx="317877" cy="1498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F76A6-A4F5-EC88-1255-CDD8BB320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247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C4A039-7F1F-EAC3-65AF-CD9E826231AB}"/>
              </a:ext>
            </a:extLst>
          </p:cNvPr>
          <p:cNvSpPr txBox="1">
            <a:spLocks/>
          </p:cNvSpPr>
          <p:nvPr/>
        </p:nvSpPr>
        <p:spPr>
          <a:xfrm>
            <a:off x="652371" y="2095500"/>
            <a:ext cx="10620855" cy="384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Execute algorithms with DNNs</a:t>
            </a:r>
          </a:p>
          <a:p>
            <a:pPr lvl="1"/>
            <a:r>
              <a:rPr lang="en-US" dirty="0"/>
              <a:t>+ OOD generalization (from algorithm exec)</a:t>
            </a:r>
          </a:p>
          <a:p>
            <a:pPr lvl="1"/>
            <a:r>
              <a:rPr lang="en-US" dirty="0"/>
              <a:t>+ adapt to real-world inputs (e.g., images)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+ (potentially) find new heuristics!</a:t>
            </a:r>
          </a:p>
          <a:p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8712035-4B1D-FD50-9E65-4766BCBCCA43}"/>
              </a:ext>
            </a:extLst>
          </p:cNvPr>
          <p:cNvGrpSpPr/>
          <p:nvPr/>
        </p:nvGrpSpPr>
        <p:grpSpPr>
          <a:xfrm>
            <a:off x="2847867" y="4793627"/>
            <a:ext cx="489681" cy="489681"/>
            <a:chOff x="7696086" y="3224157"/>
            <a:chExt cx="489681" cy="489681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FCF03A7-0EA2-B3B9-CDF5-EA5F0405E8EB}"/>
                </a:ext>
              </a:extLst>
            </p:cNvPr>
            <p:cNvSpPr/>
            <p:nvPr/>
          </p:nvSpPr>
          <p:spPr>
            <a:xfrm>
              <a:off x="7696086" y="3224157"/>
              <a:ext cx="489681" cy="4896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 descr="Greek Temple with solid fill">
              <a:extLst>
                <a:ext uri="{FF2B5EF4-FFF2-40B4-BE49-F238E27FC236}">
                  <a16:creationId xmlns:a16="http://schemas.microsoft.com/office/drawing/2014/main" id="{BC479099-8D83-85D7-170D-7E728C472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46210" y="3274281"/>
              <a:ext cx="389432" cy="389432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537802B-9877-CA81-5D36-3EAECDB1ACF5}"/>
              </a:ext>
            </a:extLst>
          </p:cNvPr>
          <p:cNvGrpSpPr/>
          <p:nvPr/>
        </p:nvGrpSpPr>
        <p:grpSpPr>
          <a:xfrm>
            <a:off x="1459423" y="4333443"/>
            <a:ext cx="489681" cy="489681"/>
            <a:chOff x="6229496" y="2939319"/>
            <a:chExt cx="489681" cy="48968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B406556-6C0B-20FC-1A37-0EBFA65CC5DF}"/>
                </a:ext>
              </a:extLst>
            </p:cNvPr>
            <p:cNvSpPr/>
            <p:nvPr/>
          </p:nvSpPr>
          <p:spPr>
            <a:xfrm>
              <a:off x="6229496" y="2939319"/>
              <a:ext cx="489681" cy="489681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A silhouette of a statue&#10;&#10;AI-generated content may be incorrect.">
              <a:extLst>
                <a:ext uri="{FF2B5EF4-FFF2-40B4-BE49-F238E27FC236}">
                  <a16:creationId xmlns:a16="http://schemas.microsoft.com/office/drawing/2014/main" id="{D240A5FE-06D8-94BC-29B4-E8C6B0412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38403"/>
            <a:stretch/>
          </p:blipFill>
          <p:spPr>
            <a:xfrm>
              <a:off x="6297355" y="2959664"/>
              <a:ext cx="353965" cy="37436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31E9CB-900E-D18B-7351-BE5CBEAE737B}"/>
              </a:ext>
            </a:extLst>
          </p:cNvPr>
          <p:cNvGrpSpPr/>
          <p:nvPr/>
        </p:nvGrpSpPr>
        <p:grpSpPr>
          <a:xfrm>
            <a:off x="2032334" y="4759295"/>
            <a:ext cx="489681" cy="489681"/>
            <a:chOff x="7061564" y="3151058"/>
            <a:chExt cx="489681" cy="48968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EA4AAE0-9D78-F2B1-0BF5-78F41A705C71}"/>
                </a:ext>
              </a:extLst>
            </p:cNvPr>
            <p:cNvSpPr/>
            <p:nvPr/>
          </p:nvSpPr>
          <p:spPr>
            <a:xfrm>
              <a:off x="7061564" y="3151058"/>
              <a:ext cx="489681" cy="489681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EF68CCAE-C606-CA28-D888-8D0F58B13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08323" y="3200299"/>
              <a:ext cx="384093" cy="384093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76CF9F2-7C10-71D2-C693-59B3E66FD4C3}"/>
              </a:ext>
            </a:extLst>
          </p:cNvPr>
          <p:cNvGrpSpPr/>
          <p:nvPr/>
        </p:nvGrpSpPr>
        <p:grpSpPr>
          <a:xfrm>
            <a:off x="2141464" y="4173590"/>
            <a:ext cx="489681" cy="489681"/>
            <a:chOff x="6737192" y="2242235"/>
            <a:chExt cx="489681" cy="48968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F885EF6-7C8A-06E2-2B5D-16EA4AFE4805}"/>
                </a:ext>
              </a:extLst>
            </p:cNvPr>
            <p:cNvSpPr/>
            <p:nvPr/>
          </p:nvSpPr>
          <p:spPr>
            <a:xfrm>
              <a:off x="6737192" y="2242235"/>
              <a:ext cx="489681" cy="489681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A black rectangle with white dots&#10;&#10;AI-generated content may be incorrect.">
              <a:extLst>
                <a:ext uri="{FF2B5EF4-FFF2-40B4-BE49-F238E27FC236}">
                  <a16:creationId xmlns:a16="http://schemas.microsoft.com/office/drawing/2014/main" id="{8D231F98-C34C-6CA2-60BE-6069E0C84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94852" y="2272569"/>
              <a:ext cx="374360" cy="37436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DA145EB-6A4D-AE5B-36EC-FF92A82D1D7C}"/>
              </a:ext>
            </a:extLst>
          </p:cNvPr>
          <p:cNvGrpSpPr/>
          <p:nvPr/>
        </p:nvGrpSpPr>
        <p:grpSpPr>
          <a:xfrm>
            <a:off x="2378872" y="5304882"/>
            <a:ext cx="489681" cy="489681"/>
            <a:chOff x="7287228" y="3725050"/>
            <a:chExt cx="489681" cy="48968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D686C60-4472-09BD-4E3F-25A81B36CC14}"/>
                </a:ext>
              </a:extLst>
            </p:cNvPr>
            <p:cNvSpPr/>
            <p:nvPr/>
          </p:nvSpPr>
          <p:spPr>
            <a:xfrm>
              <a:off x="7287228" y="3725050"/>
              <a:ext cx="489681" cy="4896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A black and white drawing of a building&#10;&#10;AI-generated content may be incorrect.">
              <a:extLst>
                <a:ext uri="{FF2B5EF4-FFF2-40B4-BE49-F238E27FC236}">
                  <a16:creationId xmlns:a16="http://schemas.microsoft.com/office/drawing/2014/main" id="{0C5C8008-2B5A-F9C6-1194-03779B1B8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8016" y="3809487"/>
              <a:ext cx="328104" cy="250394"/>
            </a:xfrm>
            <a:prstGeom prst="rect">
              <a:avLst/>
            </a:prstGeom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EAF160F-6724-E901-A52B-17F89339193A}"/>
              </a:ext>
            </a:extLst>
          </p:cNvPr>
          <p:cNvSpPr txBox="1"/>
          <p:nvPr/>
        </p:nvSpPr>
        <p:spPr>
          <a:xfrm>
            <a:off x="1356308" y="4817433"/>
            <a:ext cx="9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92D050"/>
                </a:solidFill>
              </a:rPr>
              <a:t>Visited nodes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C3548287-0AEE-74BA-459A-7413F87B058B}"/>
              </a:ext>
            </a:extLst>
          </p:cNvPr>
          <p:cNvSpPr/>
          <p:nvPr/>
        </p:nvSpPr>
        <p:spPr>
          <a:xfrm>
            <a:off x="100463" y="4474388"/>
            <a:ext cx="1100639" cy="9233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BreadthFirst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Search</a:t>
            </a:r>
          </a:p>
        </p:txBody>
      </p:sp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F02FB5EF-D022-0036-2ACA-8083163E296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754" t="30012" r="61194" b="25535"/>
          <a:stretch/>
        </p:blipFill>
        <p:spPr>
          <a:xfrm>
            <a:off x="3776336" y="4474388"/>
            <a:ext cx="1187533" cy="112815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A97029A-FB28-A9A8-C405-A757107FD386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4963869" y="5035445"/>
            <a:ext cx="777611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A5398CC3-B473-69F3-AE2F-D44FDB4C97DE}"/>
              </a:ext>
            </a:extLst>
          </p:cNvPr>
          <p:cNvCxnSpPr>
            <a:cxnSpLocks/>
            <a:endCxn id="3" idx="0"/>
          </p:cNvCxnSpPr>
          <p:nvPr/>
        </p:nvCxnSpPr>
        <p:spPr>
          <a:xfrm rot="5400000" flipH="1" flipV="1">
            <a:off x="3571786" y="3995311"/>
            <a:ext cx="319239" cy="1277395"/>
          </a:xfrm>
          <a:prstGeom prst="curvedConnector3">
            <a:avLst>
              <a:gd name="adj1" fmla="val 171608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E263C6DB-A97F-7219-23F7-08E6FA89E142}"/>
              </a:ext>
            </a:extLst>
          </p:cNvPr>
          <p:cNvGrpSpPr/>
          <p:nvPr/>
        </p:nvGrpSpPr>
        <p:grpSpPr>
          <a:xfrm>
            <a:off x="5803707" y="4808536"/>
            <a:ext cx="489681" cy="489681"/>
            <a:chOff x="7696086" y="3224157"/>
            <a:chExt cx="489681" cy="48968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6FFFED7-B09D-7F1A-0F55-2A850168B0B3}"/>
                </a:ext>
              </a:extLst>
            </p:cNvPr>
            <p:cNvSpPr/>
            <p:nvPr/>
          </p:nvSpPr>
          <p:spPr>
            <a:xfrm>
              <a:off x="7696086" y="3224157"/>
              <a:ext cx="489681" cy="489681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 descr="Greek Temple with solid fill">
              <a:extLst>
                <a:ext uri="{FF2B5EF4-FFF2-40B4-BE49-F238E27FC236}">
                  <a16:creationId xmlns:a16="http://schemas.microsoft.com/office/drawing/2014/main" id="{AC989890-6E28-2F94-5491-3FF1A3278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46210" y="3274281"/>
              <a:ext cx="389432" cy="38943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306C21B-AE5C-8978-B783-7BB7C0BC4AF5}"/>
              </a:ext>
            </a:extLst>
          </p:cNvPr>
          <p:cNvSpPr txBox="1"/>
          <p:nvPr/>
        </p:nvSpPr>
        <p:spPr>
          <a:xfrm>
            <a:off x="5328532" y="4098028"/>
            <a:ext cx="1439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Time to</a:t>
            </a:r>
          </a:p>
          <a:p>
            <a:pPr algn="ctr"/>
            <a:r>
              <a:rPr lang="en-US" dirty="0"/>
              <a:t>visit Greece!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3780493-99EB-DA19-BB57-CAC5501BD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Neural algorithmic reasoning</a:t>
            </a:r>
            <a:endParaRPr lang="en-GB" noProof="0" dirty="0"/>
          </a:p>
        </p:txBody>
      </p:sp>
      <p:pic>
        <p:nvPicPr>
          <p:cNvPr id="19" name="Picture 18" descr="A qr code with blue squares&#10;&#10;AI-generated content may be incorrect.">
            <a:extLst>
              <a:ext uri="{FF2B5EF4-FFF2-40B4-BE49-F238E27FC236}">
                <a16:creationId xmlns:a16="http://schemas.microsoft.com/office/drawing/2014/main" id="{85D512D1-223A-487F-F4DA-448C982687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8195" y="407193"/>
            <a:ext cx="1070061" cy="10700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711713-BF2A-7E08-8468-4CBCCE954A38}"/>
              </a:ext>
            </a:extLst>
          </p:cNvPr>
          <p:cNvSpPr txBox="1"/>
          <p:nvPr/>
        </p:nvSpPr>
        <p:spPr>
          <a:xfrm>
            <a:off x="604190" y="6445439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Veličković et al. "Neural algorithmic reasoning." Patterns (2021).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451381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1464F-2A1C-AAE9-CACA-FA65EC215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C885DE9-F7D2-D5E9-6659-3B03C3143AB6}"/>
              </a:ext>
            </a:extLst>
          </p:cNvPr>
          <p:cNvCxnSpPr>
            <a:cxnSpLocks/>
            <a:stCxn id="22" idx="2"/>
            <a:endCxn id="20" idx="0"/>
          </p:cNvCxnSpPr>
          <p:nvPr/>
        </p:nvCxnSpPr>
        <p:spPr>
          <a:xfrm flipH="1">
            <a:off x="2271140" y="4578284"/>
            <a:ext cx="115164" cy="2302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23A3D16-7A68-673C-CA02-421759DA3785}"/>
              </a:ext>
            </a:extLst>
          </p:cNvPr>
          <p:cNvCxnSpPr>
            <a:cxnSpLocks/>
            <a:stCxn id="20" idx="2"/>
            <a:endCxn id="24" idx="0"/>
          </p:cNvCxnSpPr>
          <p:nvPr/>
        </p:nvCxnSpPr>
        <p:spPr>
          <a:xfrm>
            <a:off x="2271140" y="5192629"/>
            <a:ext cx="352572" cy="1966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27F05CC-5F59-68CA-196C-063110EE0FCC}"/>
              </a:ext>
            </a:extLst>
          </p:cNvPr>
          <p:cNvCxnSpPr>
            <a:cxnSpLocks/>
            <a:stCxn id="20" idx="3"/>
            <a:endCxn id="16" idx="1"/>
          </p:cNvCxnSpPr>
          <p:nvPr/>
        </p:nvCxnSpPr>
        <p:spPr>
          <a:xfrm>
            <a:off x="2463186" y="5000583"/>
            <a:ext cx="434805" cy="378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339E1FF-5EC1-42EB-E7E9-49006EF545DF}"/>
              </a:ext>
            </a:extLst>
          </p:cNvPr>
          <p:cNvCxnSpPr>
            <a:cxnSpLocks/>
            <a:stCxn id="22" idx="3"/>
            <a:endCxn id="16" idx="0"/>
          </p:cNvCxnSpPr>
          <p:nvPr/>
        </p:nvCxnSpPr>
        <p:spPr>
          <a:xfrm>
            <a:off x="2573484" y="4391104"/>
            <a:ext cx="519223" cy="4526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CD64F73-6AC2-AF66-3335-B0FAC313F9C1}"/>
              </a:ext>
            </a:extLst>
          </p:cNvPr>
          <p:cNvCxnSpPr>
            <a:cxnSpLocks/>
            <a:stCxn id="24" idx="3"/>
            <a:endCxn id="16" idx="2"/>
          </p:cNvCxnSpPr>
          <p:nvPr/>
        </p:nvCxnSpPr>
        <p:spPr>
          <a:xfrm flipV="1">
            <a:off x="2787764" y="5233183"/>
            <a:ext cx="304943" cy="2813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92380E-FFE4-6071-2A95-FA246B664455}"/>
              </a:ext>
            </a:extLst>
          </p:cNvPr>
          <p:cNvCxnSpPr>
            <a:cxnSpLocks/>
            <a:stCxn id="22" idx="1"/>
            <a:endCxn id="18" idx="3"/>
          </p:cNvCxnSpPr>
          <p:nvPr/>
        </p:nvCxnSpPr>
        <p:spPr>
          <a:xfrm flipH="1">
            <a:off x="1881247" y="4391104"/>
            <a:ext cx="317877" cy="1498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7F5E0-98B0-1A14-CFC7-0A7E375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248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CBA7AB-D29D-D450-195E-D5DD4DC0BADA}"/>
              </a:ext>
            </a:extLst>
          </p:cNvPr>
          <p:cNvSpPr txBox="1">
            <a:spLocks/>
          </p:cNvSpPr>
          <p:nvPr/>
        </p:nvSpPr>
        <p:spPr>
          <a:xfrm>
            <a:off x="652371" y="2095500"/>
            <a:ext cx="10620855" cy="384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Execute algorithms with DNNs</a:t>
            </a:r>
          </a:p>
          <a:p>
            <a:pPr lvl="1"/>
            <a:r>
              <a:rPr lang="en-US" dirty="0"/>
              <a:t>+ OOD generalization (from algorithm exec)</a:t>
            </a:r>
          </a:p>
          <a:p>
            <a:pPr lvl="1"/>
            <a:r>
              <a:rPr lang="en-US" dirty="0"/>
              <a:t>+ adapt to real-world inputs (e.g., images)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+ (potentially) find new heuristics!</a:t>
            </a:r>
          </a:p>
          <a:p>
            <a:endParaRPr lang="en-US" dirty="0"/>
          </a:p>
        </p:txBody>
      </p:sp>
      <p:pic>
        <p:nvPicPr>
          <p:cNvPr id="12" name="Picture 11" descr="Timeline&#10;&#10;Description automatically generated with low confidence">
            <a:extLst>
              <a:ext uri="{FF2B5EF4-FFF2-40B4-BE49-F238E27FC236}">
                <a16:creationId xmlns:a16="http://schemas.microsoft.com/office/drawing/2014/main" id="{431BE060-3A21-7DA9-4CCE-B0FEFDF5D1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4" t="30012" r="61194" b="25535"/>
          <a:stretch/>
        </p:blipFill>
        <p:spPr>
          <a:xfrm>
            <a:off x="3776336" y="4474388"/>
            <a:ext cx="1187533" cy="112815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14E0FED-CF2D-B509-3E43-53774BCDC7EE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4963869" y="5035445"/>
            <a:ext cx="777611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33F33A1-0556-8537-F484-6C04EDF7FA9C}"/>
              </a:ext>
            </a:extLst>
          </p:cNvPr>
          <p:cNvGrpSpPr/>
          <p:nvPr/>
        </p:nvGrpSpPr>
        <p:grpSpPr>
          <a:xfrm>
            <a:off x="2847867" y="4793627"/>
            <a:ext cx="489681" cy="489681"/>
            <a:chOff x="7696086" y="3224157"/>
            <a:chExt cx="489681" cy="489681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46A7ED0-A884-D27E-D149-3234229014A4}"/>
                </a:ext>
              </a:extLst>
            </p:cNvPr>
            <p:cNvSpPr/>
            <p:nvPr/>
          </p:nvSpPr>
          <p:spPr>
            <a:xfrm>
              <a:off x="7696086" y="3224157"/>
              <a:ext cx="489681" cy="4896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 descr="Greek Temple with solid fill">
              <a:extLst>
                <a:ext uri="{FF2B5EF4-FFF2-40B4-BE49-F238E27FC236}">
                  <a16:creationId xmlns:a16="http://schemas.microsoft.com/office/drawing/2014/main" id="{D51588C4-DAA6-14E5-D893-B05A83A31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46210" y="3274281"/>
              <a:ext cx="389432" cy="389432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67AD907-5748-F536-9BEC-BB5DDDD81EDA}"/>
              </a:ext>
            </a:extLst>
          </p:cNvPr>
          <p:cNvGrpSpPr/>
          <p:nvPr/>
        </p:nvGrpSpPr>
        <p:grpSpPr>
          <a:xfrm>
            <a:off x="1459423" y="4333443"/>
            <a:ext cx="489681" cy="489681"/>
            <a:chOff x="6229496" y="2939319"/>
            <a:chExt cx="489681" cy="48968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7807FD4-8C31-6E6A-DC7E-BA2BE6FCE785}"/>
                </a:ext>
              </a:extLst>
            </p:cNvPr>
            <p:cNvSpPr/>
            <p:nvPr/>
          </p:nvSpPr>
          <p:spPr>
            <a:xfrm>
              <a:off x="6229496" y="2939319"/>
              <a:ext cx="489681" cy="489681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A silhouette of a statue&#10;&#10;AI-generated content may be incorrect.">
              <a:extLst>
                <a:ext uri="{FF2B5EF4-FFF2-40B4-BE49-F238E27FC236}">
                  <a16:creationId xmlns:a16="http://schemas.microsoft.com/office/drawing/2014/main" id="{FF9F9EFA-F8DE-57AF-20CB-102C95170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38403"/>
            <a:stretch/>
          </p:blipFill>
          <p:spPr>
            <a:xfrm>
              <a:off x="6297355" y="2959664"/>
              <a:ext cx="353965" cy="37436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1D9CDC-E94D-AAE2-5745-3BBD9C10A0D7}"/>
              </a:ext>
            </a:extLst>
          </p:cNvPr>
          <p:cNvGrpSpPr/>
          <p:nvPr/>
        </p:nvGrpSpPr>
        <p:grpSpPr>
          <a:xfrm>
            <a:off x="2032334" y="4759295"/>
            <a:ext cx="489681" cy="489681"/>
            <a:chOff x="7061564" y="3151058"/>
            <a:chExt cx="489681" cy="48968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AE34499-4E52-61D7-9215-6F27E1F61DE3}"/>
                </a:ext>
              </a:extLst>
            </p:cNvPr>
            <p:cNvSpPr/>
            <p:nvPr/>
          </p:nvSpPr>
          <p:spPr>
            <a:xfrm>
              <a:off x="7061564" y="3151058"/>
              <a:ext cx="489681" cy="489681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1FFD67DD-0DC0-130C-03FD-0F7C770D9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08323" y="3200299"/>
              <a:ext cx="384093" cy="384093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805265-F330-BE62-6FF8-D0D505C32063}"/>
              </a:ext>
            </a:extLst>
          </p:cNvPr>
          <p:cNvGrpSpPr/>
          <p:nvPr/>
        </p:nvGrpSpPr>
        <p:grpSpPr>
          <a:xfrm>
            <a:off x="2141464" y="4173590"/>
            <a:ext cx="489681" cy="489681"/>
            <a:chOff x="6737192" y="2242235"/>
            <a:chExt cx="489681" cy="48968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7528A6E-0C52-89C1-1586-7EA9A04B133C}"/>
                </a:ext>
              </a:extLst>
            </p:cNvPr>
            <p:cNvSpPr/>
            <p:nvPr/>
          </p:nvSpPr>
          <p:spPr>
            <a:xfrm>
              <a:off x="6737192" y="2242235"/>
              <a:ext cx="489681" cy="489681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A black rectangle with white dots&#10;&#10;AI-generated content may be incorrect.">
              <a:extLst>
                <a:ext uri="{FF2B5EF4-FFF2-40B4-BE49-F238E27FC236}">
                  <a16:creationId xmlns:a16="http://schemas.microsoft.com/office/drawing/2014/main" id="{C9FA90D1-D4C6-AF33-092D-12D1AEBA0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94852" y="2272569"/>
              <a:ext cx="374360" cy="37436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6316D9D-8E4F-672C-DFB3-028B45D4835B}"/>
              </a:ext>
            </a:extLst>
          </p:cNvPr>
          <p:cNvGrpSpPr/>
          <p:nvPr/>
        </p:nvGrpSpPr>
        <p:grpSpPr>
          <a:xfrm>
            <a:off x="2378872" y="5304882"/>
            <a:ext cx="489681" cy="489681"/>
            <a:chOff x="7287228" y="3725050"/>
            <a:chExt cx="489681" cy="48968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D14905E-F5BA-11E0-5029-4B4E7110EDAC}"/>
                </a:ext>
              </a:extLst>
            </p:cNvPr>
            <p:cNvSpPr/>
            <p:nvPr/>
          </p:nvSpPr>
          <p:spPr>
            <a:xfrm>
              <a:off x="7287228" y="3725050"/>
              <a:ext cx="489681" cy="4896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A black and white drawing of a building&#10;&#10;AI-generated content may be incorrect.">
              <a:extLst>
                <a:ext uri="{FF2B5EF4-FFF2-40B4-BE49-F238E27FC236}">
                  <a16:creationId xmlns:a16="http://schemas.microsoft.com/office/drawing/2014/main" id="{F065BC44-926B-B422-AC7F-E0365876A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68016" y="3809487"/>
              <a:ext cx="328104" cy="250394"/>
            </a:xfrm>
            <a:prstGeom prst="rect">
              <a:avLst/>
            </a:prstGeom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44567C69-0478-72F9-0298-AD289AC21C0D}"/>
              </a:ext>
            </a:extLst>
          </p:cNvPr>
          <p:cNvSpPr txBox="1"/>
          <p:nvPr/>
        </p:nvSpPr>
        <p:spPr>
          <a:xfrm>
            <a:off x="1356308" y="4817433"/>
            <a:ext cx="9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92D050"/>
                </a:solidFill>
              </a:rPr>
              <a:t>Visited nodes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DB92B89-CE56-1266-9F89-2F45E1790970}"/>
              </a:ext>
            </a:extLst>
          </p:cNvPr>
          <p:cNvGrpSpPr/>
          <p:nvPr/>
        </p:nvGrpSpPr>
        <p:grpSpPr>
          <a:xfrm>
            <a:off x="5822548" y="4557860"/>
            <a:ext cx="1927885" cy="925392"/>
            <a:chOff x="2967450" y="4800877"/>
            <a:chExt cx="1980428" cy="1933430"/>
          </a:xfrm>
        </p:grpSpPr>
        <p:sp>
          <p:nvSpPr>
            <p:cNvPr id="67" name="Left Bracket 66">
              <a:extLst>
                <a:ext uri="{FF2B5EF4-FFF2-40B4-BE49-F238E27FC236}">
                  <a16:creationId xmlns:a16="http://schemas.microsoft.com/office/drawing/2014/main" id="{DDD34235-CF57-353C-550A-B5B11D929A82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68" name="Left Bracket 67">
              <a:extLst>
                <a:ext uri="{FF2B5EF4-FFF2-40B4-BE49-F238E27FC236}">
                  <a16:creationId xmlns:a16="http://schemas.microsoft.com/office/drawing/2014/main" id="{46C227C8-92A6-7A1E-1733-88F159B39BA5}"/>
                </a:ext>
              </a:extLst>
            </p:cNvPr>
            <p:cNvSpPr/>
            <p:nvPr/>
          </p:nvSpPr>
          <p:spPr>
            <a:xfrm rot="10800000">
              <a:off x="4817249" y="4805185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7455C68C-C137-4945-CFA7-06271253E307}"/>
              </a:ext>
            </a:extLst>
          </p:cNvPr>
          <p:cNvSpPr txBox="1"/>
          <p:nvPr/>
        </p:nvSpPr>
        <p:spPr>
          <a:xfrm>
            <a:off x="5902410" y="4604698"/>
            <a:ext cx="175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has been vis.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D22AE76-8015-A026-CA7F-595C5BC31996}"/>
              </a:ext>
            </a:extLst>
          </p:cNvPr>
          <p:cNvSpPr txBox="1"/>
          <p:nvPr/>
        </p:nvSpPr>
        <p:spPr>
          <a:xfrm>
            <a:off x="5872755" y="5019987"/>
            <a:ext cx="189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has vis. neighbor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6C870A76-0713-9AA0-FE97-E45153CFF387}"/>
              </a:ext>
            </a:extLst>
          </p:cNvPr>
          <p:cNvSpPr/>
          <p:nvPr/>
        </p:nvSpPr>
        <p:spPr>
          <a:xfrm>
            <a:off x="100463" y="4474388"/>
            <a:ext cx="1100639" cy="9233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BreadthFirst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Search</a:t>
            </a:r>
          </a:p>
        </p:txBody>
      </p:sp>
      <p:cxnSp>
        <p:nvCxnSpPr>
          <p:cNvPr id="80" name="Curved Connector 79">
            <a:extLst>
              <a:ext uri="{FF2B5EF4-FFF2-40B4-BE49-F238E27FC236}">
                <a16:creationId xmlns:a16="http://schemas.microsoft.com/office/drawing/2014/main" id="{13322EF3-33E2-FAED-9A6C-60D1EDE3C026}"/>
              </a:ext>
            </a:extLst>
          </p:cNvPr>
          <p:cNvCxnSpPr>
            <a:cxnSpLocks/>
            <a:stCxn id="30" idx="0"/>
            <a:endCxn id="12" idx="0"/>
          </p:cNvCxnSpPr>
          <p:nvPr/>
        </p:nvCxnSpPr>
        <p:spPr>
          <a:xfrm rot="5400000" flipH="1" flipV="1">
            <a:off x="3571786" y="3995311"/>
            <a:ext cx="319239" cy="1277395"/>
          </a:xfrm>
          <a:prstGeom prst="curvedConnector3">
            <a:avLst>
              <a:gd name="adj1" fmla="val 171608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4A5FC83-769B-81E3-B7C4-C28CF282398F}"/>
              </a:ext>
            </a:extLst>
          </p:cNvPr>
          <p:cNvSpPr txBox="1"/>
          <p:nvPr/>
        </p:nvSpPr>
        <p:spPr>
          <a:xfrm>
            <a:off x="604190" y="6414078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Georgiev et al. "Algorithmic concept-based explainable reasoning." AAAI (2022).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FA89A1-3A8C-73A2-2DB7-1EB6B785AE0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594004" y="5722651"/>
            <a:ext cx="937648" cy="9376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C00D2E-8504-9A14-9C42-C9BBDF3F4FA8}"/>
              </a:ext>
            </a:extLst>
          </p:cNvPr>
          <p:cNvSpPr txBox="1"/>
          <p:nvPr/>
        </p:nvSpPr>
        <p:spPr>
          <a:xfrm>
            <a:off x="6189294" y="4190857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70C0"/>
                </a:solidFill>
                <a:latin typeface="+mj-lt"/>
              </a:rPr>
              <a:t>C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oncepts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238E2FE-67CC-0D71-F8B9-4BC64FFAC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Concept-based Neural algorithmic reasoning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6039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8C061-4499-EEFF-0410-72FDA30DF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F750E27-8C3F-99CB-C103-A7D38C234191}"/>
              </a:ext>
            </a:extLst>
          </p:cNvPr>
          <p:cNvCxnSpPr>
            <a:cxnSpLocks/>
            <a:stCxn id="22" idx="2"/>
            <a:endCxn id="20" idx="0"/>
          </p:cNvCxnSpPr>
          <p:nvPr/>
        </p:nvCxnSpPr>
        <p:spPr>
          <a:xfrm flipH="1">
            <a:off x="2271140" y="4578284"/>
            <a:ext cx="115164" cy="2302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0975A7A-D7C6-F69B-1368-BCF6EE39FF9A}"/>
              </a:ext>
            </a:extLst>
          </p:cNvPr>
          <p:cNvCxnSpPr>
            <a:cxnSpLocks/>
            <a:stCxn id="20" idx="2"/>
            <a:endCxn id="24" idx="0"/>
          </p:cNvCxnSpPr>
          <p:nvPr/>
        </p:nvCxnSpPr>
        <p:spPr>
          <a:xfrm>
            <a:off x="2271140" y="5192629"/>
            <a:ext cx="352572" cy="1966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FCC6423-EBEA-AF94-2CE6-B537203FD901}"/>
              </a:ext>
            </a:extLst>
          </p:cNvPr>
          <p:cNvCxnSpPr>
            <a:cxnSpLocks/>
            <a:stCxn id="20" idx="3"/>
            <a:endCxn id="16" idx="1"/>
          </p:cNvCxnSpPr>
          <p:nvPr/>
        </p:nvCxnSpPr>
        <p:spPr>
          <a:xfrm>
            <a:off x="2463186" y="5000583"/>
            <a:ext cx="434805" cy="378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EB5D2CB-9D0A-E91E-4C50-C9A1F928AF63}"/>
              </a:ext>
            </a:extLst>
          </p:cNvPr>
          <p:cNvCxnSpPr>
            <a:cxnSpLocks/>
            <a:stCxn id="22" idx="3"/>
            <a:endCxn id="16" idx="0"/>
          </p:cNvCxnSpPr>
          <p:nvPr/>
        </p:nvCxnSpPr>
        <p:spPr>
          <a:xfrm>
            <a:off x="2573484" y="4391104"/>
            <a:ext cx="519223" cy="4526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778AF47-CE5C-9F66-28AE-B03ED9427591}"/>
              </a:ext>
            </a:extLst>
          </p:cNvPr>
          <p:cNvCxnSpPr>
            <a:cxnSpLocks/>
            <a:stCxn id="24" idx="3"/>
            <a:endCxn id="16" idx="2"/>
          </p:cNvCxnSpPr>
          <p:nvPr/>
        </p:nvCxnSpPr>
        <p:spPr>
          <a:xfrm flipV="1">
            <a:off x="2787764" y="5233183"/>
            <a:ext cx="304943" cy="2813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4908B68-AF23-48B1-4F31-EC3903ED692A}"/>
              </a:ext>
            </a:extLst>
          </p:cNvPr>
          <p:cNvCxnSpPr>
            <a:cxnSpLocks/>
            <a:stCxn id="22" idx="1"/>
            <a:endCxn id="18" idx="3"/>
          </p:cNvCxnSpPr>
          <p:nvPr/>
        </p:nvCxnSpPr>
        <p:spPr>
          <a:xfrm flipH="1">
            <a:off x="1881247" y="4391104"/>
            <a:ext cx="317877" cy="1498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D9179-D1C1-9494-2C3B-888ABDA8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249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37B68B9-A6CA-760D-5D72-FF11790AB899}"/>
              </a:ext>
            </a:extLst>
          </p:cNvPr>
          <p:cNvSpPr txBox="1">
            <a:spLocks/>
          </p:cNvSpPr>
          <p:nvPr/>
        </p:nvSpPr>
        <p:spPr>
          <a:xfrm>
            <a:off x="652371" y="2095500"/>
            <a:ext cx="10620855" cy="384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Execute algorithms with DNNs</a:t>
            </a:r>
          </a:p>
          <a:p>
            <a:pPr lvl="1"/>
            <a:r>
              <a:rPr lang="en-US" dirty="0"/>
              <a:t>+ OOD generalization (from algorithm exec)</a:t>
            </a:r>
          </a:p>
          <a:p>
            <a:pPr lvl="1"/>
            <a:r>
              <a:rPr lang="en-US" dirty="0"/>
              <a:t>+ adapt to real-world inputs (e.g., images)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+ (potentially) find new heuristics!</a:t>
            </a:r>
          </a:p>
          <a:p>
            <a:endParaRPr lang="en-US" dirty="0"/>
          </a:p>
        </p:txBody>
      </p:sp>
      <p:pic>
        <p:nvPicPr>
          <p:cNvPr id="12" name="Picture 11" descr="Timeline&#10;&#10;Description automatically generated with low confidence">
            <a:extLst>
              <a:ext uri="{FF2B5EF4-FFF2-40B4-BE49-F238E27FC236}">
                <a16:creationId xmlns:a16="http://schemas.microsoft.com/office/drawing/2014/main" id="{B676E9BC-A127-0DB7-C6AC-F706020AB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4" t="30012" r="61194" b="25535"/>
          <a:stretch/>
        </p:blipFill>
        <p:spPr>
          <a:xfrm>
            <a:off x="3776336" y="4474388"/>
            <a:ext cx="1187533" cy="112815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E0DD3EC-1B69-EE67-F0CF-403F6BC46B3E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4963869" y="5035445"/>
            <a:ext cx="777611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9A2C3D1-E7D6-3B0E-5552-A1EB8FFB18C1}"/>
              </a:ext>
            </a:extLst>
          </p:cNvPr>
          <p:cNvGrpSpPr/>
          <p:nvPr/>
        </p:nvGrpSpPr>
        <p:grpSpPr>
          <a:xfrm>
            <a:off x="2847867" y="4793627"/>
            <a:ext cx="489681" cy="489681"/>
            <a:chOff x="7696086" y="3224157"/>
            <a:chExt cx="489681" cy="489681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E7A8670-EAFE-E352-01CD-6693EE369395}"/>
                </a:ext>
              </a:extLst>
            </p:cNvPr>
            <p:cNvSpPr/>
            <p:nvPr/>
          </p:nvSpPr>
          <p:spPr>
            <a:xfrm>
              <a:off x="7696086" y="3224157"/>
              <a:ext cx="489681" cy="4896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 descr="Greek Temple with solid fill">
              <a:extLst>
                <a:ext uri="{FF2B5EF4-FFF2-40B4-BE49-F238E27FC236}">
                  <a16:creationId xmlns:a16="http://schemas.microsoft.com/office/drawing/2014/main" id="{AD1AF53A-4465-91E6-AC5D-0265ACD25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46210" y="3274281"/>
              <a:ext cx="389432" cy="389432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ACCE843-79F4-1531-E41D-A4CC848079B8}"/>
              </a:ext>
            </a:extLst>
          </p:cNvPr>
          <p:cNvGrpSpPr/>
          <p:nvPr/>
        </p:nvGrpSpPr>
        <p:grpSpPr>
          <a:xfrm>
            <a:off x="1459423" y="4333443"/>
            <a:ext cx="489681" cy="489681"/>
            <a:chOff x="6229496" y="2939319"/>
            <a:chExt cx="489681" cy="48968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FEC1F16-1FA8-03C3-6D05-E3C09F99C387}"/>
                </a:ext>
              </a:extLst>
            </p:cNvPr>
            <p:cNvSpPr/>
            <p:nvPr/>
          </p:nvSpPr>
          <p:spPr>
            <a:xfrm>
              <a:off x="6229496" y="2939319"/>
              <a:ext cx="489681" cy="489681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A silhouette of a statue&#10;&#10;AI-generated content may be incorrect.">
              <a:extLst>
                <a:ext uri="{FF2B5EF4-FFF2-40B4-BE49-F238E27FC236}">
                  <a16:creationId xmlns:a16="http://schemas.microsoft.com/office/drawing/2014/main" id="{A91E0DF8-3D10-EF75-F69C-EA06ABD82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38403"/>
            <a:stretch/>
          </p:blipFill>
          <p:spPr>
            <a:xfrm>
              <a:off x="6297355" y="2959664"/>
              <a:ext cx="353965" cy="37436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D3ACF8-D1B6-A808-9021-9C7994DC8A79}"/>
              </a:ext>
            </a:extLst>
          </p:cNvPr>
          <p:cNvGrpSpPr/>
          <p:nvPr/>
        </p:nvGrpSpPr>
        <p:grpSpPr>
          <a:xfrm>
            <a:off x="2032334" y="4759295"/>
            <a:ext cx="489681" cy="489681"/>
            <a:chOff x="7061564" y="3151058"/>
            <a:chExt cx="489681" cy="48968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C4FC849-9063-6ADC-484A-61565076E6C9}"/>
                </a:ext>
              </a:extLst>
            </p:cNvPr>
            <p:cNvSpPr/>
            <p:nvPr/>
          </p:nvSpPr>
          <p:spPr>
            <a:xfrm>
              <a:off x="7061564" y="3151058"/>
              <a:ext cx="489681" cy="489681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DF57A5B3-4BAB-7234-DAA9-09F3EF074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08323" y="3200299"/>
              <a:ext cx="384093" cy="384093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0ECB8F9-40E1-774E-59ED-6D2FFA7011F7}"/>
              </a:ext>
            </a:extLst>
          </p:cNvPr>
          <p:cNvGrpSpPr/>
          <p:nvPr/>
        </p:nvGrpSpPr>
        <p:grpSpPr>
          <a:xfrm>
            <a:off x="2141464" y="4173590"/>
            <a:ext cx="489681" cy="489681"/>
            <a:chOff x="6737192" y="2242235"/>
            <a:chExt cx="489681" cy="48968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69E9B74-175E-05FC-7D15-48D89BCC4AC8}"/>
                </a:ext>
              </a:extLst>
            </p:cNvPr>
            <p:cNvSpPr/>
            <p:nvPr/>
          </p:nvSpPr>
          <p:spPr>
            <a:xfrm>
              <a:off x="6737192" y="2242235"/>
              <a:ext cx="489681" cy="489681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A black rectangle with white dots&#10;&#10;AI-generated content may be incorrect.">
              <a:extLst>
                <a:ext uri="{FF2B5EF4-FFF2-40B4-BE49-F238E27FC236}">
                  <a16:creationId xmlns:a16="http://schemas.microsoft.com/office/drawing/2014/main" id="{AFBEDA20-FD20-C7D6-3193-16E47EC5D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94852" y="2272569"/>
              <a:ext cx="374360" cy="37436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C9A697D-59A4-B5CA-5B91-DAB67266EC8B}"/>
              </a:ext>
            </a:extLst>
          </p:cNvPr>
          <p:cNvGrpSpPr/>
          <p:nvPr/>
        </p:nvGrpSpPr>
        <p:grpSpPr>
          <a:xfrm>
            <a:off x="2378872" y="5304882"/>
            <a:ext cx="489681" cy="489681"/>
            <a:chOff x="7287228" y="3725050"/>
            <a:chExt cx="489681" cy="48968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35322DF-BF94-B787-F4B4-240BF2E6B9C1}"/>
                </a:ext>
              </a:extLst>
            </p:cNvPr>
            <p:cNvSpPr/>
            <p:nvPr/>
          </p:nvSpPr>
          <p:spPr>
            <a:xfrm>
              <a:off x="7287228" y="3725050"/>
              <a:ext cx="489681" cy="4896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A black and white drawing of a building&#10;&#10;AI-generated content may be incorrect.">
              <a:extLst>
                <a:ext uri="{FF2B5EF4-FFF2-40B4-BE49-F238E27FC236}">
                  <a16:creationId xmlns:a16="http://schemas.microsoft.com/office/drawing/2014/main" id="{BD410B88-C5BA-28F8-0631-9A5380E55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68016" y="3809487"/>
              <a:ext cx="328104" cy="250394"/>
            </a:xfrm>
            <a:prstGeom prst="rect">
              <a:avLst/>
            </a:prstGeom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C734C3AE-E8AA-EDDB-45A7-08808728E694}"/>
              </a:ext>
            </a:extLst>
          </p:cNvPr>
          <p:cNvSpPr txBox="1"/>
          <p:nvPr/>
        </p:nvSpPr>
        <p:spPr>
          <a:xfrm>
            <a:off x="1356308" y="4817433"/>
            <a:ext cx="9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92D050"/>
                </a:solidFill>
              </a:rPr>
              <a:t>Visited nodes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052A66B-004C-B04D-36BA-167D8C762773}"/>
              </a:ext>
            </a:extLst>
          </p:cNvPr>
          <p:cNvSpPr txBox="1"/>
          <p:nvPr/>
        </p:nvSpPr>
        <p:spPr>
          <a:xfrm>
            <a:off x="6189294" y="4190857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70C0"/>
                </a:solidFill>
                <a:latin typeface="+mj-lt"/>
              </a:rPr>
              <a:t>C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oncepts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2361BC1-48DB-3D9C-9616-F071D0D78E70}"/>
              </a:ext>
            </a:extLst>
          </p:cNvPr>
          <p:cNvGrpSpPr/>
          <p:nvPr/>
        </p:nvGrpSpPr>
        <p:grpSpPr>
          <a:xfrm>
            <a:off x="5822548" y="4557860"/>
            <a:ext cx="1927885" cy="925392"/>
            <a:chOff x="2967450" y="4800877"/>
            <a:chExt cx="1980428" cy="1933430"/>
          </a:xfrm>
        </p:grpSpPr>
        <p:sp>
          <p:nvSpPr>
            <p:cNvPr id="67" name="Left Bracket 66">
              <a:extLst>
                <a:ext uri="{FF2B5EF4-FFF2-40B4-BE49-F238E27FC236}">
                  <a16:creationId xmlns:a16="http://schemas.microsoft.com/office/drawing/2014/main" id="{126FFF8A-E4B4-5ABE-B34D-1549F8ECD9AF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68" name="Left Bracket 67">
              <a:extLst>
                <a:ext uri="{FF2B5EF4-FFF2-40B4-BE49-F238E27FC236}">
                  <a16:creationId xmlns:a16="http://schemas.microsoft.com/office/drawing/2014/main" id="{C5BCAD7C-C3FF-F69C-9165-3E923320643F}"/>
                </a:ext>
              </a:extLst>
            </p:cNvPr>
            <p:cNvSpPr/>
            <p:nvPr/>
          </p:nvSpPr>
          <p:spPr>
            <a:xfrm rot="10800000">
              <a:off x="4817249" y="4805185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AC6A673A-DC5C-22E5-EB80-F2C2B4384DCF}"/>
              </a:ext>
            </a:extLst>
          </p:cNvPr>
          <p:cNvSpPr txBox="1"/>
          <p:nvPr/>
        </p:nvSpPr>
        <p:spPr>
          <a:xfrm>
            <a:off x="5902410" y="4604698"/>
            <a:ext cx="175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has been vis.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28019F3-61B1-DA85-95B0-98328D327920}"/>
              </a:ext>
            </a:extLst>
          </p:cNvPr>
          <p:cNvSpPr txBox="1"/>
          <p:nvPr/>
        </p:nvSpPr>
        <p:spPr>
          <a:xfrm>
            <a:off x="5872755" y="5019987"/>
            <a:ext cx="189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has vis. neighbor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53CEBD0E-16BC-EC95-4C74-DA484B495A26}"/>
              </a:ext>
            </a:extLst>
          </p:cNvPr>
          <p:cNvSpPr/>
          <p:nvPr/>
        </p:nvSpPr>
        <p:spPr>
          <a:xfrm>
            <a:off x="100463" y="4474388"/>
            <a:ext cx="1100639" cy="9233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BreadthFirst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Search</a:t>
            </a:r>
          </a:p>
        </p:txBody>
      </p:sp>
      <p:cxnSp>
        <p:nvCxnSpPr>
          <p:cNvPr id="80" name="Curved Connector 79">
            <a:extLst>
              <a:ext uri="{FF2B5EF4-FFF2-40B4-BE49-F238E27FC236}">
                <a16:creationId xmlns:a16="http://schemas.microsoft.com/office/drawing/2014/main" id="{A92E7BF4-0065-AF8C-11D3-E837636A1086}"/>
              </a:ext>
            </a:extLst>
          </p:cNvPr>
          <p:cNvCxnSpPr>
            <a:cxnSpLocks/>
            <a:stCxn id="30" idx="0"/>
            <a:endCxn id="12" idx="0"/>
          </p:cNvCxnSpPr>
          <p:nvPr/>
        </p:nvCxnSpPr>
        <p:spPr>
          <a:xfrm rot="5400000" flipH="1" flipV="1">
            <a:off x="3571786" y="3995311"/>
            <a:ext cx="319239" cy="1277395"/>
          </a:xfrm>
          <a:prstGeom prst="curvedConnector3">
            <a:avLst>
              <a:gd name="adj1" fmla="val 171608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25B181D-AC10-C445-D44C-1E1BE6A47038}"/>
              </a:ext>
            </a:extLst>
          </p:cNvPr>
          <p:cNvGrpSpPr/>
          <p:nvPr/>
        </p:nvGrpSpPr>
        <p:grpSpPr>
          <a:xfrm>
            <a:off x="8716974" y="4441763"/>
            <a:ext cx="1156447" cy="1156447"/>
            <a:chOff x="6884894" y="2967334"/>
            <a:chExt cx="1156447" cy="1156447"/>
          </a:xfrm>
        </p:grpSpPr>
        <p:sp>
          <p:nvSpPr>
            <p:cNvPr id="86" name="Cube 85">
              <a:extLst>
                <a:ext uri="{FF2B5EF4-FFF2-40B4-BE49-F238E27FC236}">
                  <a16:creationId xmlns:a16="http://schemas.microsoft.com/office/drawing/2014/main" id="{87323E28-8F74-8619-061A-7233A45D3603}"/>
                </a:ext>
              </a:extLst>
            </p:cNvPr>
            <p:cNvSpPr/>
            <p:nvPr/>
          </p:nvSpPr>
          <p:spPr>
            <a:xfrm>
              <a:off x="6884894" y="2967334"/>
              <a:ext cx="1156447" cy="1156447"/>
            </a:xfrm>
            <a:prstGeom prst="cube">
              <a:avLst>
                <a:gd name="adj" fmla="val 15698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Graphic 86" descr="Gears outline">
              <a:extLst>
                <a:ext uri="{FF2B5EF4-FFF2-40B4-BE49-F238E27FC236}">
                  <a16:creationId xmlns:a16="http://schemas.microsoft.com/office/drawing/2014/main" id="{E0298F31-9EE8-A7B3-39F5-7399B961E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355546">
              <a:off x="7030216" y="3155913"/>
              <a:ext cx="688906" cy="688906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87985FA-AB46-FCCE-B8DC-9CFCAA3B84BB}"/>
                </a:ext>
              </a:extLst>
            </p:cNvPr>
            <p:cNvSpPr txBox="1"/>
            <p:nvPr/>
          </p:nvSpPr>
          <p:spPr>
            <a:xfrm>
              <a:off x="7048298" y="3730176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exec</a:t>
              </a:r>
            </a:p>
          </p:txBody>
        </p:sp>
      </p:grp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0279A7B6-6A3D-C4E0-E1F8-BBD32AF157B9}"/>
              </a:ext>
            </a:extLst>
          </p:cNvPr>
          <p:cNvCxnSpPr>
            <a:cxnSpLocks/>
          </p:cNvCxnSpPr>
          <p:nvPr/>
        </p:nvCxnSpPr>
        <p:spPr>
          <a:xfrm flipV="1">
            <a:off x="7802330" y="5025412"/>
            <a:ext cx="777611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A1339711-A87E-B20B-EA8D-36DD497C5DC9}"/>
              </a:ext>
            </a:extLst>
          </p:cNvPr>
          <p:cNvCxnSpPr>
            <a:cxnSpLocks/>
          </p:cNvCxnSpPr>
          <p:nvPr/>
        </p:nvCxnSpPr>
        <p:spPr>
          <a:xfrm flipV="1">
            <a:off x="10010454" y="5026923"/>
            <a:ext cx="777611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17AEBC8A-1093-68BD-5085-E0E9297C154E}"/>
              </a:ext>
            </a:extLst>
          </p:cNvPr>
          <p:cNvSpPr txBox="1"/>
          <p:nvPr/>
        </p:nvSpPr>
        <p:spPr>
          <a:xfrm>
            <a:off x="8518895" y="3800446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>
                <a:solidFill>
                  <a:srgbClr val="0070C0"/>
                </a:solidFill>
                <a:latin typeface="+mj-lt"/>
              </a:rPr>
              <a:t>Interpretable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>
                <a:solidFill>
                  <a:srgbClr val="0070C0"/>
                </a:solidFill>
                <a:latin typeface="+mj-lt"/>
              </a:rPr>
              <a:t>execution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7FBA17C-99DC-8809-ACAD-B0FE2C830A99}"/>
              </a:ext>
            </a:extLst>
          </p:cNvPr>
          <p:cNvGrpSpPr/>
          <p:nvPr/>
        </p:nvGrpSpPr>
        <p:grpSpPr>
          <a:xfrm>
            <a:off x="10907524" y="4774684"/>
            <a:ext cx="489681" cy="489681"/>
            <a:chOff x="7696086" y="3224157"/>
            <a:chExt cx="489681" cy="489681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7A5D6C2D-1229-7BEC-57E9-9F48267F35FC}"/>
                </a:ext>
              </a:extLst>
            </p:cNvPr>
            <p:cNvSpPr/>
            <p:nvPr/>
          </p:nvSpPr>
          <p:spPr>
            <a:xfrm>
              <a:off x="7696086" y="3224157"/>
              <a:ext cx="489681" cy="489681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4" name="Graphic 93" descr="Greek Temple with solid fill">
              <a:extLst>
                <a:ext uri="{FF2B5EF4-FFF2-40B4-BE49-F238E27FC236}">
                  <a16:creationId xmlns:a16="http://schemas.microsoft.com/office/drawing/2014/main" id="{A84D3154-0A25-A404-24EE-251EF4232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46210" y="3274281"/>
              <a:ext cx="389432" cy="389432"/>
            </a:xfrm>
            <a:prstGeom prst="rect">
              <a:avLst/>
            </a:prstGeom>
          </p:spPr>
        </p:pic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E6658B38-D63D-939B-BE92-65CCF64EB335}"/>
              </a:ext>
            </a:extLst>
          </p:cNvPr>
          <p:cNvSpPr txBox="1"/>
          <p:nvPr/>
        </p:nvSpPr>
        <p:spPr>
          <a:xfrm>
            <a:off x="10432349" y="4064176"/>
            <a:ext cx="1439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Time to</a:t>
            </a:r>
          </a:p>
          <a:p>
            <a:pPr algn="ctr"/>
            <a:r>
              <a:rPr lang="en-US" dirty="0"/>
              <a:t>visit Greece!</a:t>
            </a:r>
          </a:p>
        </p:txBody>
      </p:sp>
      <p:cxnSp>
        <p:nvCxnSpPr>
          <p:cNvPr id="96" name="Straight Arrow Connector 15">
            <a:extLst>
              <a:ext uri="{FF2B5EF4-FFF2-40B4-BE49-F238E27FC236}">
                <a16:creationId xmlns:a16="http://schemas.microsoft.com/office/drawing/2014/main" id="{39BA43DB-C8F4-80BB-297A-4CB9FB0EF832}"/>
              </a:ext>
            </a:extLst>
          </p:cNvPr>
          <p:cNvCxnSpPr>
            <a:cxnSpLocks/>
            <a:stCxn id="12" idx="2"/>
            <a:endCxn id="97" idx="1"/>
          </p:cNvCxnSpPr>
          <p:nvPr/>
        </p:nvCxnSpPr>
        <p:spPr>
          <a:xfrm rot="16200000" flipH="1">
            <a:off x="4629306" y="5343342"/>
            <a:ext cx="441765" cy="960170"/>
          </a:xfrm>
          <a:prstGeom prst="bentConnector2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7BE6C96F-9549-B9ED-AD05-CDCB03E0E57C}"/>
              </a:ext>
            </a:extLst>
          </p:cNvPr>
          <p:cNvSpPr txBox="1"/>
          <p:nvPr/>
        </p:nvSpPr>
        <p:spPr>
          <a:xfrm>
            <a:off x="5330273" y="5890421"/>
            <a:ext cx="3353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NOT has been vis. AND has vis. neighbor</a:t>
            </a:r>
          </a:p>
        </p:txBody>
      </p:sp>
      <p:cxnSp>
        <p:nvCxnSpPr>
          <p:cNvPr id="98" name="Straight Arrow Connector 27">
            <a:extLst>
              <a:ext uri="{FF2B5EF4-FFF2-40B4-BE49-F238E27FC236}">
                <a16:creationId xmlns:a16="http://schemas.microsoft.com/office/drawing/2014/main" id="{1039D552-4938-F4C9-5596-C0D52E9D8FF8}"/>
              </a:ext>
            </a:extLst>
          </p:cNvPr>
          <p:cNvCxnSpPr>
            <a:cxnSpLocks/>
            <a:stCxn id="97" idx="3"/>
            <a:endCxn id="86" idx="3"/>
          </p:cNvCxnSpPr>
          <p:nvPr/>
        </p:nvCxnSpPr>
        <p:spPr>
          <a:xfrm flipV="1">
            <a:off x="8684076" y="5598210"/>
            <a:ext cx="520352" cy="446100"/>
          </a:xfrm>
          <a:prstGeom prst="bentConnector2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F7A6D426-C230-C7FE-B8D9-A6CDE3FB0792}"/>
              </a:ext>
            </a:extLst>
          </p:cNvPr>
          <p:cNvSpPr txBox="1"/>
          <p:nvPr/>
        </p:nvSpPr>
        <p:spPr>
          <a:xfrm>
            <a:off x="6202974" y="6074918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70C0"/>
                </a:solidFill>
                <a:latin typeface="+mj-lt"/>
              </a:rPr>
              <a:t>Logic rule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598947F-91C5-F3C9-9637-BD3DB2792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Concept-based Neural algorithmic reasoning</a:t>
            </a:r>
            <a:endParaRPr lang="en-GB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DB7883-BDA1-2A45-1E27-FEF11F30FE48}"/>
              </a:ext>
            </a:extLst>
          </p:cNvPr>
          <p:cNvSpPr txBox="1"/>
          <p:nvPr/>
        </p:nvSpPr>
        <p:spPr>
          <a:xfrm>
            <a:off x="604190" y="6414078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Georgiev et al. "Algorithmic concept-based explainable reasoning." AAAI (2022).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1F1D57-01CD-2DAB-93F1-8BA270E5BD1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594004" y="5722651"/>
            <a:ext cx="937648" cy="93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4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91" grpId="0"/>
      <p:bldP spid="9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79CE9-DA71-4EA3-DD09-8BC4B8400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258C5-683B-ABAC-F286-24F03C303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722516"/>
            <a:ext cx="10625229" cy="516082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Explaining DNNs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781D6B9-7A3B-101A-193D-748DA7F6A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CBD92A4-2067-0DF9-CED2-CB81D27A7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800" noProof="0" dirty="0"/>
              <a:t>Recent advances in AI came with </a:t>
            </a:r>
            <a:r>
              <a:rPr lang="en-GB" sz="2800" b="1" noProof="0" dirty="0">
                <a:solidFill>
                  <a:srgbClr val="C00000"/>
                </a:solidFill>
              </a:rPr>
              <a:t>a rise in interest </a:t>
            </a:r>
            <a:r>
              <a:rPr lang="en-GB" sz="2800" noProof="0" dirty="0"/>
              <a:t>in making these models “</a:t>
            </a:r>
            <a:r>
              <a:rPr lang="en-GB" sz="2800" b="1" noProof="0" dirty="0">
                <a:solidFill>
                  <a:srgbClr val="C00000"/>
                </a:solidFill>
              </a:rPr>
              <a:t>interpretable</a:t>
            </a:r>
            <a:r>
              <a:rPr lang="en-GB" sz="2800" noProof="0" dirty="0"/>
              <a:t>”</a:t>
            </a:r>
            <a:endParaRPr lang="en-GB" sz="2800" b="1" noProof="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151845-F492-D036-CF3C-456D17C261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" t="41733" r="-1"/>
          <a:stretch/>
        </p:blipFill>
        <p:spPr>
          <a:xfrm rot="21212576">
            <a:off x="818063" y="3053761"/>
            <a:ext cx="6449292" cy="9285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33D23F-66DF-D59B-4052-05975A9A2B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948"/>
          <a:stretch/>
        </p:blipFill>
        <p:spPr>
          <a:xfrm rot="21318134">
            <a:off x="6125774" y="5413797"/>
            <a:ext cx="4969698" cy="930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5CC908-893A-F2BC-4AA0-418F60529F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5536"/>
          <a:stretch/>
        </p:blipFill>
        <p:spPr>
          <a:xfrm>
            <a:off x="1827603" y="4190670"/>
            <a:ext cx="4169502" cy="932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A2B8DD-0CC8-5363-0049-C9F1AA11F2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6122" b="3146"/>
          <a:stretch/>
        </p:blipFill>
        <p:spPr>
          <a:xfrm rot="604288">
            <a:off x="7470021" y="3002048"/>
            <a:ext cx="3982431" cy="13169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05741A-43B0-5DC1-785A-F72C846D60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804" y="4231327"/>
            <a:ext cx="2929197" cy="988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DC6207-8400-8890-D74F-6B57E92B64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1877" y="5427408"/>
            <a:ext cx="4386919" cy="96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08679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C69B1-4259-D895-AF45-FD017B9C3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A1AB0-7579-94BF-42C9-5987FF1FF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745" y="1858774"/>
            <a:ext cx="10620855" cy="808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We’ll focus on two main branches of concept-based reasoning: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8084E2-0203-CC17-09E1-089FB0163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250</a:t>
            </a:fld>
            <a:endParaRPr lang="en-US"/>
          </a:p>
        </p:txBody>
      </p:sp>
      <p:pic>
        <p:nvPicPr>
          <p:cNvPr id="52226" name="Picture 2" descr="Amazon Taps Automated Reasoning to Safeguard Critical AI Systems">
            <a:extLst>
              <a:ext uri="{FF2B5EF4-FFF2-40B4-BE49-F238E27FC236}">
                <a16:creationId xmlns:a16="http://schemas.microsoft.com/office/drawing/2014/main" id="{F2669F64-3EDD-EFB8-DF77-27A782515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2" r="10642" b="33989"/>
          <a:stretch/>
        </p:blipFill>
        <p:spPr bwMode="auto">
          <a:xfrm>
            <a:off x="2266587" y="3766021"/>
            <a:ext cx="2984290" cy="2711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B5B5CB-311B-934D-3899-BEC7E0451CDD}"/>
              </a:ext>
            </a:extLst>
          </p:cNvPr>
          <p:cNvSpPr txBox="1"/>
          <p:nvPr/>
        </p:nvSpPr>
        <p:spPr>
          <a:xfrm>
            <a:off x="2118485" y="2801068"/>
            <a:ext cx="3280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Neural symbolic 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concept r</a:t>
            </a:r>
            <a:r>
              <a:rPr lang="en-GB" sz="2400" b="1" noProof="0" dirty="0" err="1">
                <a:solidFill>
                  <a:schemeClr val="accent2">
                    <a:lumMod val="75000"/>
                  </a:schemeClr>
                </a:solidFill>
              </a:rPr>
              <a:t>easoning</a:t>
            </a:r>
            <a:endParaRPr lang="en-GB" sz="2400" b="1" noProof="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C688E96-269F-7691-5906-DF23DDEA7E38}"/>
              </a:ext>
            </a:extLst>
          </p:cNvPr>
          <p:cNvCxnSpPr>
            <a:cxnSpLocks/>
          </p:cNvCxnSpPr>
          <p:nvPr/>
        </p:nvCxnSpPr>
        <p:spPr>
          <a:xfrm>
            <a:off x="2632680" y="3632065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C66114-89A0-60ED-70E3-F3A863F04098}"/>
              </a:ext>
            </a:extLst>
          </p:cNvPr>
          <p:cNvSpPr txBox="1"/>
          <p:nvPr/>
        </p:nvSpPr>
        <p:spPr>
          <a:xfrm>
            <a:off x="6891877" y="2801068"/>
            <a:ext cx="3280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Causal </a:t>
            </a:r>
          </a:p>
          <a:p>
            <a:pPr algn="ctr"/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concept r</a:t>
            </a:r>
            <a:r>
              <a:rPr lang="en-GB" sz="2400" b="1" noProof="0" dirty="0" err="1">
                <a:solidFill>
                  <a:schemeClr val="accent2">
                    <a:lumMod val="75000"/>
                  </a:schemeClr>
                </a:solidFill>
              </a:rPr>
              <a:t>easoning</a:t>
            </a:r>
            <a:endParaRPr lang="en-GB" sz="2400" b="1" noProof="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909FE2-D44D-92B1-B1FF-99A55DF8261C}"/>
              </a:ext>
            </a:extLst>
          </p:cNvPr>
          <p:cNvCxnSpPr>
            <a:cxnSpLocks/>
          </p:cNvCxnSpPr>
          <p:nvPr/>
        </p:nvCxnSpPr>
        <p:spPr>
          <a:xfrm>
            <a:off x="7406072" y="3632065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B1D5A7D6-CE9A-E68A-4CAC-EBD756118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Should interpretability bother about causality?</a:t>
            </a:r>
            <a:endParaRPr lang="en-GB" noProof="0" dirty="0"/>
          </a:p>
        </p:txBody>
      </p:sp>
      <p:pic>
        <p:nvPicPr>
          <p:cNvPr id="15" name="Picture 2" descr="The Single Cause Fallacy - Give Me One Reason">
            <a:extLst>
              <a:ext uri="{FF2B5EF4-FFF2-40B4-BE49-F238E27FC236}">
                <a16:creationId xmlns:a16="http://schemas.microsoft.com/office/drawing/2014/main" id="{F915B155-1849-C278-3C18-761A12DDA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65" y="3766021"/>
            <a:ext cx="3549640" cy="271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86BD87-8502-B1FF-351F-5F3F00EAE8AA}"/>
              </a:ext>
            </a:extLst>
          </p:cNvPr>
          <p:cNvSpPr/>
          <p:nvPr/>
        </p:nvSpPr>
        <p:spPr>
          <a:xfrm>
            <a:off x="1791730" y="2706130"/>
            <a:ext cx="4053016" cy="377181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25029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8F3A6-D561-6AE3-F12C-98F7696C0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922502"/>
            <a:ext cx="10620855" cy="3848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Sometimes intervening on wrongly predicted concepts helps…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FD7D5F-6FC3-1AE4-E005-588D6ADF6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251</a:t>
            </a:fld>
            <a:endParaRPr lang="en-US"/>
          </a:p>
        </p:txBody>
      </p:sp>
      <p:pic>
        <p:nvPicPr>
          <p:cNvPr id="20" name="Graphic 19" descr="Siren with solid fill">
            <a:extLst>
              <a:ext uri="{FF2B5EF4-FFF2-40B4-BE49-F238E27FC236}">
                <a16:creationId xmlns:a16="http://schemas.microsoft.com/office/drawing/2014/main" id="{7C54963D-3CBF-643A-CCB2-677438C9F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5050" y="4640106"/>
            <a:ext cx="538018" cy="53801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0404901-8F4F-2C33-5720-EAEC1F244389}"/>
              </a:ext>
            </a:extLst>
          </p:cNvPr>
          <p:cNvGrpSpPr/>
          <p:nvPr/>
        </p:nvGrpSpPr>
        <p:grpSpPr>
          <a:xfrm>
            <a:off x="6152449" y="4166744"/>
            <a:ext cx="523221" cy="523221"/>
            <a:chOff x="4697224" y="5270961"/>
            <a:chExt cx="914400" cy="914400"/>
          </a:xfrm>
        </p:grpSpPr>
        <p:pic>
          <p:nvPicPr>
            <p:cNvPr id="22" name="Graphic 21" descr="Traffic light outline">
              <a:extLst>
                <a:ext uri="{FF2B5EF4-FFF2-40B4-BE49-F238E27FC236}">
                  <a16:creationId xmlns:a16="http://schemas.microsoft.com/office/drawing/2014/main" id="{D39A5C2E-E491-0576-E8BF-587AEFE5E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F193858-EF40-7E6F-6AF0-731FCB7BF71E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3D0A9A-4362-BA7D-D126-0C97E43D8F21}"/>
              </a:ext>
            </a:extLst>
          </p:cNvPr>
          <p:cNvGrpSpPr/>
          <p:nvPr/>
        </p:nvGrpSpPr>
        <p:grpSpPr>
          <a:xfrm>
            <a:off x="6034046" y="4220972"/>
            <a:ext cx="733494" cy="2088485"/>
            <a:chOff x="2967450" y="4800877"/>
            <a:chExt cx="753485" cy="1929122"/>
          </a:xfrm>
        </p:grpSpPr>
        <p:sp>
          <p:nvSpPr>
            <p:cNvPr id="25" name="Left Bracket 24">
              <a:extLst>
                <a:ext uri="{FF2B5EF4-FFF2-40B4-BE49-F238E27FC236}">
                  <a16:creationId xmlns:a16="http://schemas.microsoft.com/office/drawing/2014/main" id="{85D2D3BE-D5A1-BD59-3579-955629E5DEB2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26" name="Left Bracket 25">
              <a:extLst>
                <a:ext uri="{FF2B5EF4-FFF2-40B4-BE49-F238E27FC236}">
                  <a16:creationId xmlns:a16="http://schemas.microsoft.com/office/drawing/2014/main" id="{775580EC-54D6-9253-103F-DE573893B1C0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A6303ED-0BAB-202C-F8F1-12D9D91B27A7}"/>
              </a:ext>
            </a:extLst>
          </p:cNvPr>
          <p:cNvGrpSpPr/>
          <p:nvPr/>
        </p:nvGrpSpPr>
        <p:grpSpPr>
          <a:xfrm>
            <a:off x="7684379" y="5051707"/>
            <a:ext cx="762533" cy="593597"/>
            <a:chOff x="5322067" y="4188044"/>
            <a:chExt cx="1174635" cy="914400"/>
          </a:xfrm>
        </p:grpSpPr>
        <p:pic>
          <p:nvPicPr>
            <p:cNvPr id="28" name="Graphic 27" descr="Car with solid fill">
              <a:extLst>
                <a:ext uri="{FF2B5EF4-FFF2-40B4-BE49-F238E27FC236}">
                  <a16:creationId xmlns:a16="http://schemas.microsoft.com/office/drawing/2014/main" id="{3E08F90F-5AA7-DB32-CD81-41770A30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70B66C53-590C-87F0-B5F5-63767AAE5CE1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E25B7908-9C9F-0AA9-0CAA-A57F45372DD6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AEA7F171-DD59-D506-E433-1A8DD9CF5494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Graphic 31" descr="Chevron arrows outline">
              <a:extLst>
                <a:ext uri="{FF2B5EF4-FFF2-40B4-BE49-F238E27FC236}">
                  <a16:creationId xmlns:a16="http://schemas.microsoft.com/office/drawing/2014/main" id="{509810C8-82B8-E999-068A-74DEF5DBC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pic>
        <p:nvPicPr>
          <p:cNvPr id="33" name="Graphic 32" descr="Crash with solid fill">
            <a:extLst>
              <a:ext uri="{FF2B5EF4-FFF2-40B4-BE49-F238E27FC236}">
                <a16:creationId xmlns:a16="http://schemas.microsoft.com/office/drawing/2014/main" id="{5B50B14D-53BC-17D4-1EEA-C998B40DF4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39440" y="5128320"/>
            <a:ext cx="538019" cy="538019"/>
          </a:xfrm>
          <a:prstGeom prst="rect">
            <a:avLst/>
          </a:prstGeom>
        </p:spPr>
      </p:pic>
      <p:pic>
        <p:nvPicPr>
          <p:cNvPr id="34" name="Graphic 33" descr="Cowboy male with solid fill">
            <a:extLst>
              <a:ext uri="{FF2B5EF4-FFF2-40B4-BE49-F238E27FC236}">
                <a16:creationId xmlns:a16="http://schemas.microsoft.com/office/drawing/2014/main" id="{71C89BA6-0AC0-C3D8-1B5D-BC983701F5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29881" y="5720567"/>
            <a:ext cx="535507" cy="535507"/>
          </a:xfrm>
          <a:prstGeom prst="rect">
            <a:avLst/>
          </a:prstGeom>
        </p:spPr>
      </p:pic>
      <p:pic>
        <p:nvPicPr>
          <p:cNvPr id="35" name="Picture 34" descr="Timeline&#10;&#10;Description automatically generated with low confidence">
            <a:extLst>
              <a:ext uri="{FF2B5EF4-FFF2-40B4-BE49-F238E27FC236}">
                <a16:creationId xmlns:a16="http://schemas.microsoft.com/office/drawing/2014/main" id="{D38CAB41-F675-EA04-97CE-D70B93C2159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2754" t="30012" r="61194" b="25535"/>
          <a:stretch/>
        </p:blipFill>
        <p:spPr>
          <a:xfrm>
            <a:off x="4018011" y="4686943"/>
            <a:ext cx="1187533" cy="1128157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231F386-2E9A-DA81-ADB6-8D05B9856DF9}"/>
              </a:ext>
            </a:extLst>
          </p:cNvPr>
          <p:cNvCxnSpPr>
            <a:cxnSpLocks/>
          </p:cNvCxnSpPr>
          <p:nvPr/>
        </p:nvCxnSpPr>
        <p:spPr>
          <a:xfrm>
            <a:off x="3581293" y="5250221"/>
            <a:ext cx="426958" cy="1049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21C0A00-FAF7-C308-BE99-19CE7B6173A8}"/>
              </a:ext>
            </a:extLst>
          </p:cNvPr>
          <p:cNvCxnSpPr>
            <a:cxnSpLocks/>
            <a:stCxn id="35" idx="3"/>
          </p:cNvCxnSpPr>
          <p:nvPr/>
        </p:nvCxnSpPr>
        <p:spPr>
          <a:xfrm flipV="1">
            <a:off x="5205544" y="4654374"/>
            <a:ext cx="738421" cy="596648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38376398-8948-32FC-D0E9-446AA0A30D74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5979" t="147" r="50932" b="47694"/>
          <a:stretch/>
        </p:blipFill>
        <p:spPr>
          <a:xfrm>
            <a:off x="2194218" y="4451658"/>
            <a:ext cx="1327858" cy="1597125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A12B800-E443-6E81-9552-91CCFB9C04A9}"/>
              </a:ext>
            </a:extLst>
          </p:cNvPr>
          <p:cNvCxnSpPr>
            <a:cxnSpLocks/>
            <a:stCxn id="35" idx="3"/>
          </p:cNvCxnSpPr>
          <p:nvPr/>
        </p:nvCxnSpPr>
        <p:spPr>
          <a:xfrm flipV="1">
            <a:off x="5205544" y="4976556"/>
            <a:ext cx="720718" cy="274466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C2F4B22-2802-F41A-B373-D5B6CC73EDD6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5205544" y="5251022"/>
            <a:ext cx="690945" cy="194968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2CAFFA7-1B16-F99E-C187-B24934687C4B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5205544" y="5251022"/>
            <a:ext cx="657221" cy="562236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75212B3-F17C-6A65-FA71-6BFD8284C890}"/>
              </a:ext>
            </a:extLst>
          </p:cNvPr>
          <p:cNvCxnSpPr>
            <a:cxnSpLocks/>
          </p:cNvCxnSpPr>
          <p:nvPr/>
        </p:nvCxnSpPr>
        <p:spPr>
          <a:xfrm>
            <a:off x="6889012" y="4434479"/>
            <a:ext cx="710118" cy="636492"/>
          </a:xfrm>
          <a:prstGeom prst="straightConnector1">
            <a:avLst/>
          </a:prstGeom>
          <a:ln w="57150">
            <a:solidFill>
              <a:srgbClr val="0070C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AE131EB-67CA-8435-0B6C-C072F08B59CE}"/>
              </a:ext>
            </a:extLst>
          </p:cNvPr>
          <p:cNvCxnSpPr>
            <a:cxnSpLocks/>
          </p:cNvCxnSpPr>
          <p:nvPr/>
        </p:nvCxnSpPr>
        <p:spPr>
          <a:xfrm>
            <a:off x="6882877" y="4908962"/>
            <a:ext cx="680030" cy="352384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C4CBA10-0625-CBB0-DF2E-CC2A64EAE810}"/>
              </a:ext>
            </a:extLst>
          </p:cNvPr>
          <p:cNvCxnSpPr>
            <a:cxnSpLocks/>
          </p:cNvCxnSpPr>
          <p:nvPr/>
        </p:nvCxnSpPr>
        <p:spPr>
          <a:xfrm flipV="1">
            <a:off x="6876159" y="5380150"/>
            <a:ext cx="693198" cy="143135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A217130-13F7-31B6-9AF4-84CE89D939CF}"/>
              </a:ext>
            </a:extLst>
          </p:cNvPr>
          <p:cNvCxnSpPr>
            <a:cxnSpLocks/>
          </p:cNvCxnSpPr>
          <p:nvPr/>
        </p:nvCxnSpPr>
        <p:spPr>
          <a:xfrm flipV="1">
            <a:off x="6882877" y="5523285"/>
            <a:ext cx="726862" cy="486158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92F756A-2364-3A6D-85AC-FE3341F65926}"/>
              </a:ext>
            </a:extLst>
          </p:cNvPr>
          <p:cNvGrpSpPr/>
          <p:nvPr/>
        </p:nvGrpSpPr>
        <p:grpSpPr>
          <a:xfrm>
            <a:off x="7883888" y="4654374"/>
            <a:ext cx="429658" cy="429658"/>
            <a:chOff x="6876159" y="3128790"/>
            <a:chExt cx="429658" cy="429658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F03C285-79D1-9A66-E478-C4D9BC161CCB}"/>
                </a:ext>
              </a:extLst>
            </p:cNvPr>
            <p:cNvSpPr/>
            <p:nvPr/>
          </p:nvSpPr>
          <p:spPr>
            <a:xfrm>
              <a:off x="6876159" y="3128790"/>
              <a:ext cx="429658" cy="42965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Graphic 65" descr="Thumbs Down with solid fill">
              <a:extLst>
                <a:ext uri="{FF2B5EF4-FFF2-40B4-BE49-F238E27FC236}">
                  <a16:creationId xmlns:a16="http://schemas.microsoft.com/office/drawing/2014/main" id="{1BBADFE1-0DE2-6A15-8A79-90E244B5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939357" y="3218914"/>
              <a:ext cx="304714" cy="304714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63A041A-33BD-CE18-956A-3124B62A8CEB}"/>
              </a:ext>
            </a:extLst>
          </p:cNvPr>
          <p:cNvGrpSpPr/>
          <p:nvPr/>
        </p:nvGrpSpPr>
        <p:grpSpPr>
          <a:xfrm>
            <a:off x="5763050" y="4228514"/>
            <a:ext cx="429658" cy="429658"/>
            <a:chOff x="6876159" y="3128790"/>
            <a:chExt cx="429658" cy="429658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6D78001-A23D-B5FD-2FF2-ECF2409320D0}"/>
                </a:ext>
              </a:extLst>
            </p:cNvPr>
            <p:cNvSpPr/>
            <p:nvPr/>
          </p:nvSpPr>
          <p:spPr>
            <a:xfrm>
              <a:off x="6876159" y="3128790"/>
              <a:ext cx="429658" cy="42965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Graphic 70" descr="Thumbs Down with solid fill">
              <a:extLst>
                <a:ext uri="{FF2B5EF4-FFF2-40B4-BE49-F238E27FC236}">
                  <a16:creationId xmlns:a16="http://schemas.microsoft.com/office/drawing/2014/main" id="{BA070A08-5BB0-B80C-89CD-76885A46B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939357" y="3218914"/>
              <a:ext cx="304714" cy="30471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7547851-7F41-47DB-4565-3E586404CA0B}"/>
                  </a:ext>
                </a:extLst>
              </p:cNvPr>
              <p:cNvSpPr txBox="1"/>
              <p:nvPr/>
            </p:nvSpPr>
            <p:spPr>
              <a:xfrm>
                <a:off x="7072736" y="4230136"/>
                <a:ext cx="7970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1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rgbClr val="0070C1"/>
                          </a:solidFill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en-US" dirty="0">
                  <a:solidFill>
                    <a:srgbClr val="0070C1"/>
                  </a:solidFill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7547851-7F41-47DB-4565-3E586404C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2736" y="4230136"/>
                <a:ext cx="797013" cy="276999"/>
              </a:xfrm>
              <a:prstGeom prst="rect">
                <a:avLst/>
              </a:prstGeom>
              <a:blipFill>
                <a:blip r:embed="rId18"/>
                <a:stretch>
                  <a:fillRect l="-1563" r="-6250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Right Arrow 77">
            <a:extLst>
              <a:ext uri="{FF2B5EF4-FFF2-40B4-BE49-F238E27FC236}">
                <a16:creationId xmlns:a16="http://schemas.microsoft.com/office/drawing/2014/main" id="{4C50D2C4-0A6D-262C-403D-3D57088873B8}"/>
              </a:ext>
            </a:extLst>
          </p:cNvPr>
          <p:cNvSpPr/>
          <p:nvPr/>
        </p:nvSpPr>
        <p:spPr>
          <a:xfrm rot="1208105">
            <a:off x="5075982" y="3822799"/>
            <a:ext cx="672029" cy="5172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A40B42D-A371-A91B-CB0A-797140CC681C}"/>
              </a:ext>
            </a:extLst>
          </p:cNvPr>
          <p:cNvSpPr txBox="1"/>
          <p:nvPr/>
        </p:nvSpPr>
        <p:spPr>
          <a:xfrm>
            <a:off x="3898137" y="3722937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Intervene!</a:t>
            </a:r>
          </a:p>
        </p:txBody>
      </p:sp>
      <p:sp>
        <p:nvSpPr>
          <p:cNvPr id="81" name="Curved Down Arrow 80">
            <a:extLst>
              <a:ext uri="{FF2B5EF4-FFF2-40B4-BE49-F238E27FC236}">
                <a16:creationId xmlns:a16="http://schemas.microsoft.com/office/drawing/2014/main" id="{9A157C96-8094-556F-082E-59F8963A4C71}"/>
              </a:ext>
            </a:extLst>
          </p:cNvPr>
          <p:cNvSpPr/>
          <p:nvPr/>
        </p:nvSpPr>
        <p:spPr>
          <a:xfrm>
            <a:off x="8078994" y="4241986"/>
            <a:ext cx="780569" cy="33547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C53809C-3C83-4EA9-6BA8-F87D711EB593}"/>
              </a:ext>
            </a:extLst>
          </p:cNvPr>
          <p:cNvGrpSpPr/>
          <p:nvPr/>
        </p:nvGrpSpPr>
        <p:grpSpPr>
          <a:xfrm flipV="1">
            <a:off x="8649312" y="4641313"/>
            <a:ext cx="429658" cy="429658"/>
            <a:chOff x="6876159" y="3128790"/>
            <a:chExt cx="429658" cy="429658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FEE59C37-75DE-7397-D45D-7B0A81A73C98}"/>
                </a:ext>
              </a:extLst>
            </p:cNvPr>
            <p:cNvSpPr/>
            <p:nvPr/>
          </p:nvSpPr>
          <p:spPr>
            <a:xfrm>
              <a:off x="6876159" y="3128790"/>
              <a:ext cx="429658" cy="42965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4" name="Graphic 83" descr="Thumbs Down with solid fill">
              <a:extLst>
                <a:ext uri="{FF2B5EF4-FFF2-40B4-BE49-F238E27FC236}">
                  <a16:creationId xmlns:a16="http://schemas.microsoft.com/office/drawing/2014/main" id="{4967C45F-2ACC-86AA-6576-72F4456CB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939357" y="3218914"/>
              <a:ext cx="304714" cy="304714"/>
            </a:xfrm>
            <a:prstGeom prst="rect">
              <a:avLst/>
            </a:prstGeom>
          </p:spPr>
        </p:pic>
      </p:grpSp>
      <p:sp>
        <p:nvSpPr>
          <p:cNvPr id="87" name="Title 1">
            <a:extLst>
              <a:ext uri="{FF2B5EF4-FFF2-40B4-BE49-F238E27FC236}">
                <a16:creationId xmlns:a16="http://schemas.microsoft.com/office/drawing/2014/main" id="{11573522-5DF6-72A1-D05C-CB7460D32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Should interpretability bother about causality?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9060701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C291B-8CF3-552C-8C7A-E05A2B82E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2C524-12A0-95E0-103C-EF5202679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922502"/>
            <a:ext cx="10620855" cy="3848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Sometimes intervening on wrongly predicted concepts helps… </a:t>
            </a:r>
          </a:p>
          <a:p>
            <a:pPr marL="0" indent="0">
              <a:buNone/>
            </a:pPr>
            <a:r>
              <a:rPr lang="en-US" sz="2800" dirty="0"/>
              <a:t>and sometimes it doesn’t! 😢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</a:rPr>
              <a:t>Causal analysis</a:t>
            </a:r>
            <a:r>
              <a:rPr lang="en-US" sz="2800" dirty="0"/>
              <a:t> can provide us with insights!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D5D27-E01F-6D32-75D8-FDEBDA6AE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252</a:t>
            </a:fld>
            <a:endParaRPr lang="en-US"/>
          </a:p>
        </p:txBody>
      </p:sp>
      <p:pic>
        <p:nvPicPr>
          <p:cNvPr id="20" name="Graphic 19" descr="Siren with solid fill">
            <a:extLst>
              <a:ext uri="{FF2B5EF4-FFF2-40B4-BE49-F238E27FC236}">
                <a16:creationId xmlns:a16="http://schemas.microsoft.com/office/drawing/2014/main" id="{A3CF8613-322F-3100-2096-3EDEE1C56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5050" y="4640106"/>
            <a:ext cx="538018" cy="53801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C3CB2F3-5200-1F9A-5C83-46A083CCCB8C}"/>
              </a:ext>
            </a:extLst>
          </p:cNvPr>
          <p:cNvGrpSpPr/>
          <p:nvPr/>
        </p:nvGrpSpPr>
        <p:grpSpPr>
          <a:xfrm>
            <a:off x="6152449" y="4166744"/>
            <a:ext cx="523221" cy="523221"/>
            <a:chOff x="4697224" y="5270961"/>
            <a:chExt cx="914400" cy="914400"/>
          </a:xfrm>
          <a:solidFill>
            <a:schemeClr val="bg1">
              <a:lumMod val="75000"/>
            </a:schemeClr>
          </a:solidFill>
        </p:grpSpPr>
        <p:pic>
          <p:nvPicPr>
            <p:cNvPr id="22" name="Graphic 21" descr="Traffic light outline">
              <a:extLst>
                <a:ext uri="{FF2B5EF4-FFF2-40B4-BE49-F238E27FC236}">
                  <a16:creationId xmlns:a16="http://schemas.microsoft.com/office/drawing/2014/main" id="{72ABCF68-D917-CBB7-C72C-BEEA8C396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DCD3D4B-588A-D7AD-46A8-F32E89E12528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A11C97-561F-77E1-0367-E1C3F5E49830}"/>
              </a:ext>
            </a:extLst>
          </p:cNvPr>
          <p:cNvGrpSpPr/>
          <p:nvPr/>
        </p:nvGrpSpPr>
        <p:grpSpPr>
          <a:xfrm>
            <a:off x="6034046" y="4220972"/>
            <a:ext cx="733494" cy="2088485"/>
            <a:chOff x="2967450" y="4800877"/>
            <a:chExt cx="753485" cy="1929122"/>
          </a:xfrm>
        </p:grpSpPr>
        <p:sp>
          <p:nvSpPr>
            <p:cNvPr id="25" name="Left Bracket 24">
              <a:extLst>
                <a:ext uri="{FF2B5EF4-FFF2-40B4-BE49-F238E27FC236}">
                  <a16:creationId xmlns:a16="http://schemas.microsoft.com/office/drawing/2014/main" id="{CE1D6570-6595-F9C9-A11D-5CAAAC20C942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26" name="Left Bracket 25">
              <a:extLst>
                <a:ext uri="{FF2B5EF4-FFF2-40B4-BE49-F238E27FC236}">
                  <a16:creationId xmlns:a16="http://schemas.microsoft.com/office/drawing/2014/main" id="{A75D4202-D938-4229-5753-3CF902CD934D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B4EAB47-0B9F-8352-05FA-777CFE7FA3FD}"/>
              </a:ext>
            </a:extLst>
          </p:cNvPr>
          <p:cNvGrpSpPr/>
          <p:nvPr/>
        </p:nvGrpSpPr>
        <p:grpSpPr>
          <a:xfrm>
            <a:off x="7684379" y="5051707"/>
            <a:ext cx="762533" cy="593597"/>
            <a:chOff x="5322067" y="4188044"/>
            <a:chExt cx="1174635" cy="914400"/>
          </a:xfrm>
        </p:grpSpPr>
        <p:pic>
          <p:nvPicPr>
            <p:cNvPr id="28" name="Graphic 27" descr="Car with solid fill">
              <a:extLst>
                <a:ext uri="{FF2B5EF4-FFF2-40B4-BE49-F238E27FC236}">
                  <a16:creationId xmlns:a16="http://schemas.microsoft.com/office/drawing/2014/main" id="{358F8D63-E989-242C-5C00-0EFECC33F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4157DEF3-F950-669B-A3B2-28CBAFE17150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6B56054B-E242-1D37-D00C-59902A7F02B2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0D24F7D6-5E0C-0DAA-2AF3-674F7030EE6A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Graphic 31" descr="Chevron arrows outline">
              <a:extLst>
                <a:ext uri="{FF2B5EF4-FFF2-40B4-BE49-F238E27FC236}">
                  <a16:creationId xmlns:a16="http://schemas.microsoft.com/office/drawing/2014/main" id="{F67107E3-0BA9-59C7-1AAE-1FE01F7E4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pic>
        <p:nvPicPr>
          <p:cNvPr id="33" name="Graphic 32" descr="Crash with solid fill">
            <a:extLst>
              <a:ext uri="{FF2B5EF4-FFF2-40B4-BE49-F238E27FC236}">
                <a16:creationId xmlns:a16="http://schemas.microsoft.com/office/drawing/2014/main" id="{8EB7602B-D529-AE5F-2701-8F1641534C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39440" y="5128320"/>
            <a:ext cx="538019" cy="538019"/>
          </a:xfrm>
          <a:prstGeom prst="rect">
            <a:avLst/>
          </a:prstGeom>
        </p:spPr>
      </p:pic>
      <p:pic>
        <p:nvPicPr>
          <p:cNvPr id="34" name="Graphic 33" descr="Cowboy male with solid fill">
            <a:extLst>
              <a:ext uri="{FF2B5EF4-FFF2-40B4-BE49-F238E27FC236}">
                <a16:creationId xmlns:a16="http://schemas.microsoft.com/office/drawing/2014/main" id="{5886745B-6A1D-3DAC-0C4C-DCB8C95F59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29881" y="5720567"/>
            <a:ext cx="535507" cy="535507"/>
          </a:xfrm>
          <a:prstGeom prst="rect">
            <a:avLst/>
          </a:prstGeom>
        </p:spPr>
      </p:pic>
      <p:pic>
        <p:nvPicPr>
          <p:cNvPr id="35" name="Picture 34" descr="Timeline&#10;&#10;Description automatically generated with low confidence">
            <a:extLst>
              <a:ext uri="{FF2B5EF4-FFF2-40B4-BE49-F238E27FC236}">
                <a16:creationId xmlns:a16="http://schemas.microsoft.com/office/drawing/2014/main" id="{EBD8A249-D925-61B6-3DE6-2BA5957CB8E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2754" t="30012" r="61194" b="25535"/>
          <a:stretch/>
        </p:blipFill>
        <p:spPr>
          <a:xfrm>
            <a:off x="4018011" y="4686943"/>
            <a:ext cx="1187533" cy="1128157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26267D5-9F65-7316-F767-11B0542D6C2A}"/>
              </a:ext>
            </a:extLst>
          </p:cNvPr>
          <p:cNvCxnSpPr>
            <a:cxnSpLocks/>
          </p:cNvCxnSpPr>
          <p:nvPr/>
        </p:nvCxnSpPr>
        <p:spPr>
          <a:xfrm>
            <a:off x="3581293" y="5250221"/>
            <a:ext cx="426958" cy="1049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F21538F-DA68-3D77-A872-717AE392BBD4}"/>
              </a:ext>
            </a:extLst>
          </p:cNvPr>
          <p:cNvCxnSpPr>
            <a:cxnSpLocks/>
            <a:stCxn id="35" idx="3"/>
          </p:cNvCxnSpPr>
          <p:nvPr/>
        </p:nvCxnSpPr>
        <p:spPr>
          <a:xfrm flipV="1">
            <a:off x="5205544" y="4654374"/>
            <a:ext cx="738421" cy="596648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507CFA3C-5E27-6421-C6B7-AC30EAA57011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5979" t="147" r="50932" b="47694"/>
          <a:stretch/>
        </p:blipFill>
        <p:spPr>
          <a:xfrm>
            <a:off x="2194218" y="4451658"/>
            <a:ext cx="1327858" cy="1597125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7284D98-CA2A-7293-E7C4-387FE8972B52}"/>
              </a:ext>
            </a:extLst>
          </p:cNvPr>
          <p:cNvCxnSpPr>
            <a:cxnSpLocks/>
            <a:stCxn id="35" idx="3"/>
          </p:cNvCxnSpPr>
          <p:nvPr/>
        </p:nvCxnSpPr>
        <p:spPr>
          <a:xfrm flipV="1">
            <a:off x="5205544" y="4976556"/>
            <a:ext cx="720718" cy="274466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EAA7DFC-6EA5-358F-2CB5-023F0091D092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5205544" y="5251022"/>
            <a:ext cx="690945" cy="194968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A7E2409-E467-0470-3C0F-3B11F9FDE724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5205544" y="5251022"/>
            <a:ext cx="657221" cy="562236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39B600F-0EA4-EEC7-84E5-761E603CB4EA}"/>
              </a:ext>
            </a:extLst>
          </p:cNvPr>
          <p:cNvCxnSpPr>
            <a:cxnSpLocks/>
          </p:cNvCxnSpPr>
          <p:nvPr/>
        </p:nvCxnSpPr>
        <p:spPr>
          <a:xfrm>
            <a:off x="6889012" y="4434479"/>
            <a:ext cx="710118" cy="636492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4FC477A-693F-BB00-7991-E381D353BB1E}"/>
              </a:ext>
            </a:extLst>
          </p:cNvPr>
          <p:cNvCxnSpPr>
            <a:cxnSpLocks/>
          </p:cNvCxnSpPr>
          <p:nvPr/>
        </p:nvCxnSpPr>
        <p:spPr>
          <a:xfrm>
            <a:off x="6882877" y="4908962"/>
            <a:ext cx="680030" cy="352384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B010842-F5EB-84DA-E2FB-C3A1BF041BE9}"/>
              </a:ext>
            </a:extLst>
          </p:cNvPr>
          <p:cNvCxnSpPr>
            <a:cxnSpLocks/>
          </p:cNvCxnSpPr>
          <p:nvPr/>
        </p:nvCxnSpPr>
        <p:spPr>
          <a:xfrm flipV="1">
            <a:off x="6876159" y="5380150"/>
            <a:ext cx="693198" cy="143135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1C6AF5E-0544-43BB-F303-F14744477706}"/>
              </a:ext>
            </a:extLst>
          </p:cNvPr>
          <p:cNvCxnSpPr>
            <a:cxnSpLocks/>
          </p:cNvCxnSpPr>
          <p:nvPr/>
        </p:nvCxnSpPr>
        <p:spPr>
          <a:xfrm flipV="1">
            <a:off x="6882877" y="5523285"/>
            <a:ext cx="726862" cy="486158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2C6E7C0-4618-224B-C3EA-9E985D676AA4}"/>
              </a:ext>
            </a:extLst>
          </p:cNvPr>
          <p:cNvGrpSpPr/>
          <p:nvPr/>
        </p:nvGrpSpPr>
        <p:grpSpPr>
          <a:xfrm>
            <a:off x="7883888" y="4654374"/>
            <a:ext cx="429658" cy="429658"/>
            <a:chOff x="6876159" y="3128790"/>
            <a:chExt cx="429658" cy="429658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564033B-EFA6-EF8C-CFED-F702B9684967}"/>
                </a:ext>
              </a:extLst>
            </p:cNvPr>
            <p:cNvSpPr/>
            <p:nvPr/>
          </p:nvSpPr>
          <p:spPr>
            <a:xfrm>
              <a:off x="6876159" y="3128790"/>
              <a:ext cx="429658" cy="42965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Graphic 65" descr="Thumbs Down with solid fill">
              <a:extLst>
                <a:ext uri="{FF2B5EF4-FFF2-40B4-BE49-F238E27FC236}">
                  <a16:creationId xmlns:a16="http://schemas.microsoft.com/office/drawing/2014/main" id="{4C20B402-DE71-9718-A902-9FBC80B53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939357" y="3218914"/>
              <a:ext cx="304714" cy="304714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3840DF2-BDCF-CAEB-14D0-C4C98572AB51}"/>
              </a:ext>
            </a:extLst>
          </p:cNvPr>
          <p:cNvGrpSpPr/>
          <p:nvPr/>
        </p:nvGrpSpPr>
        <p:grpSpPr>
          <a:xfrm>
            <a:off x="5728294" y="5833954"/>
            <a:ext cx="429658" cy="429658"/>
            <a:chOff x="6876159" y="3128790"/>
            <a:chExt cx="429658" cy="429658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CBDD566E-88A8-3C73-7735-7CFD00924168}"/>
                </a:ext>
              </a:extLst>
            </p:cNvPr>
            <p:cNvSpPr/>
            <p:nvPr/>
          </p:nvSpPr>
          <p:spPr>
            <a:xfrm>
              <a:off x="6876159" y="3128790"/>
              <a:ext cx="429658" cy="42965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4" name="Graphic 73" descr="Thumbs Down with solid fill">
              <a:extLst>
                <a:ext uri="{FF2B5EF4-FFF2-40B4-BE49-F238E27FC236}">
                  <a16:creationId xmlns:a16="http://schemas.microsoft.com/office/drawing/2014/main" id="{A88F5599-AE14-4ECC-6521-46C0DA476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939357" y="3218914"/>
              <a:ext cx="304714" cy="30471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D82A0C-3A1D-6B4D-384F-4BF9AC648687}"/>
                  </a:ext>
                </a:extLst>
              </p:cNvPr>
              <p:cNvSpPr txBox="1"/>
              <p:nvPr/>
            </p:nvSpPr>
            <p:spPr>
              <a:xfrm>
                <a:off x="7118093" y="5849529"/>
                <a:ext cx="6687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D82A0C-3A1D-6B4D-384F-4BF9AC6486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8093" y="5849529"/>
                <a:ext cx="668773" cy="276999"/>
              </a:xfrm>
              <a:prstGeom prst="rect">
                <a:avLst/>
              </a:prstGeom>
              <a:blipFill>
                <a:blip r:embed="rId18"/>
                <a:stretch>
                  <a:fillRect l="-3774" r="-7547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Arrow 6">
            <a:extLst>
              <a:ext uri="{FF2B5EF4-FFF2-40B4-BE49-F238E27FC236}">
                <a16:creationId xmlns:a16="http://schemas.microsoft.com/office/drawing/2014/main" id="{73772F60-7E8A-1DDA-B714-5B3263EA96D3}"/>
              </a:ext>
            </a:extLst>
          </p:cNvPr>
          <p:cNvSpPr/>
          <p:nvPr/>
        </p:nvSpPr>
        <p:spPr>
          <a:xfrm rot="20657569">
            <a:off x="4990061" y="5997439"/>
            <a:ext cx="672029" cy="5172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3386B9-D9CD-714B-140C-323262CC8B50}"/>
              </a:ext>
            </a:extLst>
          </p:cNvPr>
          <p:cNvSpPr txBox="1"/>
          <p:nvPr/>
        </p:nvSpPr>
        <p:spPr>
          <a:xfrm>
            <a:off x="3845334" y="6207092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Intervene!</a:t>
            </a:r>
          </a:p>
        </p:txBody>
      </p:sp>
      <p:sp>
        <p:nvSpPr>
          <p:cNvPr id="9" name="Curved Down Arrow 8">
            <a:extLst>
              <a:ext uri="{FF2B5EF4-FFF2-40B4-BE49-F238E27FC236}">
                <a16:creationId xmlns:a16="http://schemas.microsoft.com/office/drawing/2014/main" id="{8C564136-69FE-BBC7-864A-22FCBFE95B88}"/>
              </a:ext>
            </a:extLst>
          </p:cNvPr>
          <p:cNvSpPr/>
          <p:nvPr/>
        </p:nvSpPr>
        <p:spPr>
          <a:xfrm>
            <a:off x="8078994" y="4241986"/>
            <a:ext cx="780569" cy="33547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AEC3BC-3B1E-1FE1-DBF9-5DEDB39CFE6A}"/>
              </a:ext>
            </a:extLst>
          </p:cNvPr>
          <p:cNvGrpSpPr/>
          <p:nvPr/>
        </p:nvGrpSpPr>
        <p:grpSpPr>
          <a:xfrm>
            <a:off x="8649312" y="4641313"/>
            <a:ext cx="429658" cy="429658"/>
            <a:chOff x="6876159" y="3128790"/>
            <a:chExt cx="429658" cy="42965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7621D58-C676-215C-D638-BD678C41BBE2}"/>
                </a:ext>
              </a:extLst>
            </p:cNvPr>
            <p:cNvSpPr/>
            <p:nvPr/>
          </p:nvSpPr>
          <p:spPr>
            <a:xfrm>
              <a:off x="6876159" y="3128790"/>
              <a:ext cx="429658" cy="42965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 descr="Thumbs Down with solid fill">
              <a:extLst>
                <a:ext uri="{FF2B5EF4-FFF2-40B4-BE49-F238E27FC236}">
                  <a16:creationId xmlns:a16="http://schemas.microsoft.com/office/drawing/2014/main" id="{3E4BCCF2-A118-B2CC-491F-E833BA87F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939357" y="3218914"/>
              <a:ext cx="304714" cy="30471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7CE8B-89CC-92BC-E614-24AF1FB0DE96}"/>
              </a:ext>
            </a:extLst>
          </p:cNvPr>
          <p:cNvSpPr txBox="1"/>
          <p:nvPr/>
        </p:nvSpPr>
        <p:spPr>
          <a:xfrm>
            <a:off x="9660908" y="5358065"/>
            <a:ext cx="24240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Yes, but…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4B59A34-E241-B4ED-EB6E-2F8414B42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Should interpretability bother about causality?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91861415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D79CA-7BE6-F303-01EF-8A906EEBA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D991C8-6216-953D-0BE7-2DE9C1792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253</a:t>
            </a:fld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CB2A5C-CD83-33BC-EE84-227616BD18FA}"/>
              </a:ext>
            </a:extLst>
          </p:cNvPr>
          <p:cNvSpPr txBox="1"/>
          <p:nvPr/>
        </p:nvSpPr>
        <p:spPr>
          <a:xfrm>
            <a:off x="5126135" y="4664683"/>
            <a:ext cx="1981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Data generating mechanism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B2FB62A-7F2B-69B6-2343-EFBEB0844D07}"/>
              </a:ext>
            </a:extLst>
          </p:cNvPr>
          <p:cNvCxnSpPr>
            <a:cxnSpLocks/>
            <a:stCxn id="17" idx="6"/>
            <a:endCxn id="16" idx="2"/>
          </p:cNvCxnSpPr>
          <p:nvPr/>
        </p:nvCxnSpPr>
        <p:spPr>
          <a:xfrm>
            <a:off x="5098881" y="5302396"/>
            <a:ext cx="202358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7BB312A-350D-AE63-DE30-721E7128978C}"/>
              </a:ext>
            </a:extLst>
          </p:cNvPr>
          <p:cNvGrpSpPr/>
          <p:nvPr/>
        </p:nvGrpSpPr>
        <p:grpSpPr>
          <a:xfrm>
            <a:off x="4002265" y="4754088"/>
            <a:ext cx="1096616" cy="1096616"/>
            <a:chOff x="3981244" y="4470311"/>
            <a:chExt cx="1096616" cy="109661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034CC24-DBEE-165F-E263-E5A9E7522323}"/>
                </a:ext>
              </a:extLst>
            </p:cNvPr>
            <p:cNvSpPr/>
            <p:nvPr/>
          </p:nvSpPr>
          <p:spPr>
            <a:xfrm>
              <a:off x="3981244" y="4470311"/>
              <a:ext cx="1096616" cy="10966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AE7E0B1-E68E-320D-DC13-A8A8B070ACC8}"/>
                </a:ext>
              </a:extLst>
            </p:cNvPr>
            <p:cNvSpPr txBox="1"/>
            <p:nvPr/>
          </p:nvSpPr>
          <p:spPr>
            <a:xfrm>
              <a:off x="4213287" y="5159200"/>
              <a:ext cx="6319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hit gas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AEA922E-C14E-4A31-EE0F-3867282B3A98}"/>
              </a:ext>
            </a:extLst>
          </p:cNvPr>
          <p:cNvGrpSpPr/>
          <p:nvPr/>
        </p:nvGrpSpPr>
        <p:grpSpPr>
          <a:xfrm>
            <a:off x="7122461" y="4754088"/>
            <a:ext cx="1096616" cy="1096616"/>
            <a:chOff x="7101440" y="4470311"/>
            <a:chExt cx="1096616" cy="109661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5977631-D76E-2DA7-5302-BF9ABD83A0DA}"/>
                </a:ext>
              </a:extLst>
            </p:cNvPr>
            <p:cNvSpPr/>
            <p:nvPr/>
          </p:nvSpPr>
          <p:spPr>
            <a:xfrm>
              <a:off x="7101440" y="4470311"/>
              <a:ext cx="1096616" cy="10966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D5D9DA3-5932-CB94-F664-720AD1D5146E}"/>
                </a:ext>
              </a:extLst>
            </p:cNvPr>
            <p:cNvSpPr txBox="1"/>
            <p:nvPr/>
          </p:nvSpPr>
          <p:spPr>
            <a:xfrm>
              <a:off x="7212707" y="5159199"/>
              <a:ext cx="8867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accelerate</a:t>
              </a:r>
            </a:p>
          </p:txBody>
        </p:sp>
      </p:grpSp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A03DEFA-392A-387D-3388-393E1284C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339" y="4967967"/>
            <a:ext cx="479167" cy="479167"/>
          </a:xfrm>
          <a:prstGeom prst="rect">
            <a:avLst/>
          </a:prstGeom>
        </p:spPr>
      </p:pic>
      <p:pic>
        <p:nvPicPr>
          <p:cNvPr id="12" name="Graphic 11" descr="Fast Forward with solid fill">
            <a:extLst>
              <a:ext uri="{FF2B5EF4-FFF2-40B4-BE49-F238E27FC236}">
                <a16:creationId xmlns:a16="http://schemas.microsoft.com/office/drawing/2014/main" id="{71563207-8DAB-3BF6-4FF6-B9370C9F7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5997" y="4832100"/>
            <a:ext cx="742243" cy="74224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AA03D3E-BEB2-644B-FD19-EDB6039F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Causal opacity</a:t>
            </a:r>
            <a:endParaRPr lang="en-GB" noProof="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C9F37E5-5296-66C1-D315-C829AA2DDE92}"/>
              </a:ext>
            </a:extLst>
          </p:cNvPr>
          <p:cNvSpPr txBox="1">
            <a:spLocks/>
          </p:cNvSpPr>
          <p:nvPr/>
        </p:nvSpPr>
        <p:spPr>
          <a:xfrm>
            <a:off x="652371" y="1860719"/>
            <a:ext cx="11704386" cy="2162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C00000"/>
                </a:solidFill>
              </a:rPr>
              <a:t>Causal reliability</a:t>
            </a:r>
            <a:r>
              <a:rPr lang="en-US" sz="2400" dirty="0"/>
              <a:t>: discover causal mechanisms of the</a:t>
            </a:r>
            <a:r>
              <a:rPr lang="en-US" sz="2400" b="1" dirty="0">
                <a:solidFill>
                  <a:srgbClr val="C00000"/>
                </a:solidFill>
              </a:rPr>
              <a:t> data generating process</a:t>
            </a:r>
            <a:endParaRPr lang="en-US" sz="2400" b="1" dirty="0">
              <a:solidFill>
                <a:srgbClr val="0070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296652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0AE70-754E-00BE-1867-1DA983193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4321-0034-AAC4-9533-3AFF909C8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860719"/>
            <a:ext cx="11704386" cy="2162731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Causal reliability</a:t>
            </a:r>
            <a:r>
              <a:rPr lang="en-US" sz="2400" dirty="0"/>
              <a:t>: discover causal mechanisms of the</a:t>
            </a:r>
            <a:r>
              <a:rPr lang="en-US" sz="2400" b="1" dirty="0">
                <a:solidFill>
                  <a:srgbClr val="C00000"/>
                </a:solidFill>
              </a:rPr>
              <a:t> data generating process</a:t>
            </a:r>
          </a:p>
          <a:p>
            <a:r>
              <a:rPr lang="en-US" sz="2400" b="1" dirty="0">
                <a:solidFill>
                  <a:srgbClr val="0070C1"/>
                </a:solidFill>
              </a:rPr>
              <a:t>Causal opacity</a:t>
            </a:r>
            <a:r>
              <a:rPr lang="en-US" sz="2400" dirty="0"/>
              <a:t>: discover causal mechanism of a </a:t>
            </a:r>
            <a:r>
              <a:rPr lang="en-US" sz="2400" b="1" dirty="0">
                <a:solidFill>
                  <a:srgbClr val="0070C1"/>
                </a:solidFill>
              </a:rPr>
              <a:t>model’s inference process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F54BBA-28B6-A35E-1365-C11FA026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254</a:t>
            </a:fld>
            <a:endParaRPr lang="en-US"/>
          </a:p>
        </p:txBody>
      </p: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3A5D2567-D167-999E-6F76-C978F05B931A}"/>
              </a:ext>
            </a:extLst>
          </p:cNvPr>
          <p:cNvCxnSpPr>
            <a:cxnSpLocks/>
            <a:stCxn id="16" idx="0"/>
            <a:endCxn id="17" idx="0"/>
          </p:cNvCxnSpPr>
          <p:nvPr/>
        </p:nvCxnSpPr>
        <p:spPr>
          <a:xfrm rot="16200000" flipV="1">
            <a:off x="6110671" y="3193990"/>
            <a:ext cx="12700" cy="3120196"/>
          </a:xfrm>
          <a:prstGeom prst="curvedConnector3">
            <a:avLst>
              <a:gd name="adj1" fmla="val 4282756"/>
            </a:avLst>
          </a:prstGeom>
          <a:ln w="38100">
            <a:solidFill>
              <a:srgbClr val="0070C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C471BDBB-8ACC-D654-26A8-4522F5B3C539}"/>
              </a:ext>
            </a:extLst>
          </p:cNvPr>
          <p:cNvCxnSpPr>
            <a:cxnSpLocks/>
            <a:stCxn id="17" idx="4"/>
            <a:endCxn id="16" idx="4"/>
          </p:cNvCxnSpPr>
          <p:nvPr/>
        </p:nvCxnSpPr>
        <p:spPr>
          <a:xfrm rot="16200000" flipH="1">
            <a:off x="6110671" y="4290606"/>
            <a:ext cx="12700" cy="3120196"/>
          </a:xfrm>
          <a:prstGeom prst="curvedConnector3">
            <a:avLst>
              <a:gd name="adj1" fmla="val 3868961"/>
            </a:avLst>
          </a:prstGeom>
          <a:ln w="38100">
            <a:solidFill>
              <a:srgbClr val="0070C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C64B78D-7A0F-54D3-C3C9-2B6EFC97F942}"/>
              </a:ext>
            </a:extLst>
          </p:cNvPr>
          <p:cNvSpPr txBox="1"/>
          <p:nvPr/>
        </p:nvSpPr>
        <p:spPr>
          <a:xfrm>
            <a:off x="5126135" y="4664683"/>
            <a:ext cx="1981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Data generating mechanism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FFE1DF4-0B33-901E-EA80-8865F617E894}"/>
              </a:ext>
            </a:extLst>
          </p:cNvPr>
          <p:cNvCxnSpPr>
            <a:cxnSpLocks/>
            <a:stCxn id="17" idx="6"/>
            <a:endCxn id="16" idx="2"/>
          </p:cNvCxnSpPr>
          <p:nvPr/>
        </p:nvCxnSpPr>
        <p:spPr>
          <a:xfrm>
            <a:off x="5098881" y="5302396"/>
            <a:ext cx="202358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66E7238F-E256-E456-AE00-01B09F9D1FC2}"/>
              </a:ext>
            </a:extLst>
          </p:cNvPr>
          <p:cNvSpPr txBox="1"/>
          <p:nvPr/>
        </p:nvSpPr>
        <p:spPr>
          <a:xfrm>
            <a:off x="3257002" y="5865977"/>
            <a:ext cx="149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1"/>
                </a:solidFill>
              </a:rPr>
              <a:t>concept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9B90C3-637A-9C2E-1CD3-15DE5ED49869}"/>
              </a:ext>
            </a:extLst>
          </p:cNvPr>
          <p:cNvSpPr txBox="1"/>
          <p:nvPr/>
        </p:nvSpPr>
        <p:spPr>
          <a:xfrm>
            <a:off x="7486516" y="5861320"/>
            <a:ext cx="149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1"/>
                </a:solidFill>
              </a:rPr>
              <a:t>task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80A3431-B897-B391-CA9A-7B78D296DF90}"/>
              </a:ext>
            </a:extLst>
          </p:cNvPr>
          <p:cNvSpPr txBox="1"/>
          <p:nvPr/>
        </p:nvSpPr>
        <p:spPr>
          <a:xfrm>
            <a:off x="3257002" y="4334550"/>
            <a:ext cx="149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1"/>
                </a:solidFill>
              </a:rPr>
              <a:t>task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CF6AE48-014A-D2E2-1B2F-4C2231134315}"/>
              </a:ext>
            </a:extLst>
          </p:cNvPr>
          <p:cNvSpPr txBox="1"/>
          <p:nvPr/>
        </p:nvSpPr>
        <p:spPr>
          <a:xfrm>
            <a:off x="7486516" y="4329893"/>
            <a:ext cx="149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1"/>
                </a:solidFill>
              </a:rPr>
              <a:t>concept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B25E220-BDF5-6BC4-0E6A-660C915D165D}"/>
              </a:ext>
            </a:extLst>
          </p:cNvPr>
          <p:cNvGrpSpPr/>
          <p:nvPr/>
        </p:nvGrpSpPr>
        <p:grpSpPr>
          <a:xfrm>
            <a:off x="4002265" y="4754088"/>
            <a:ext cx="1096616" cy="1096616"/>
            <a:chOff x="3981244" y="4470311"/>
            <a:chExt cx="1096616" cy="109661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1DECE90-6E84-B00F-59A7-5EEB1438EE4B}"/>
                </a:ext>
              </a:extLst>
            </p:cNvPr>
            <p:cNvSpPr/>
            <p:nvPr/>
          </p:nvSpPr>
          <p:spPr>
            <a:xfrm>
              <a:off x="3981244" y="4470311"/>
              <a:ext cx="1096616" cy="10966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345096A-6414-F91F-525B-87BE33F17A05}"/>
                </a:ext>
              </a:extLst>
            </p:cNvPr>
            <p:cNvSpPr txBox="1"/>
            <p:nvPr/>
          </p:nvSpPr>
          <p:spPr>
            <a:xfrm>
              <a:off x="4213287" y="5159200"/>
              <a:ext cx="6319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hit gas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A82C488-4444-6522-3E05-8108948AE737}"/>
              </a:ext>
            </a:extLst>
          </p:cNvPr>
          <p:cNvGrpSpPr/>
          <p:nvPr/>
        </p:nvGrpSpPr>
        <p:grpSpPr>
          <a:xfrm>
            <a:off x="7122461" y="4754088"/>
            <a:ext cx="1096616" cy="1096616"/>
            <a:chOff x="7101440" y="4470311"/>
            <a:chExt cx="1096616" cy="109661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8BA4088-4103-2B06-7A5F-15BEFE80C7A3}"/>
                </a:ext>
              </a:extLst>
            </p:cNvPr>
            <p:cNvSpPr/>
            <p:nvPr/>
          </p:nvSpPr>
          <p:spPr>
            <a:xfrm>
              <a:off x="7101440" y="4470311"/>
              <a:ext cx="1096616" cy="10966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55EEECE-072C-5AEA-C2E2-10081ECF978C}"/>
                </a:ext>
              </a:extLst>
            </p:cNvPr>
            <p:cNvSpPr txBox="1"/>
            <p:nvPr/>
          </p:nvSpPr>
          <p:spPr>
            <a:xfrm>
              <a:off x="7212707" y="5159199"/>
              <a:ext cx="8867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accelerate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9715B90-2D95-EF19-9B63-64E9BD5473E3}"/>
              </a:ext>
            </a:extLst>
          </p:cNvPr>
          <p:cNvSpPr txBox="1"/>
          <p:nvPr/>
        </p:nvSpPr>
        <p:spPr>
          <a:xfrm>
            <a:off x="5365408" y="3818378"/>
            <a:ext cx="149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1"/>
                </a:solidFill>
              </a:rPr>
              <a:t>CBM #2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4E0663-4C71-9890-D641-D5ABC5E2C8EE}"/>
              </a:ext>
            </a:extLst>
          </p:cNvPr>
          <p:cNvSpPr txBox="1"/>
          <p:nvPr/>
        </p:nvSpPr>
        <p:spPr>
          <a:xfrm>
            <a:off x="5371758" y="6408880"/>
            <a:ext cx="149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1"/>
                </a:solidFill>
              </a:rPr>
              <a:t>CBM #1</a:t>
            </a:r>
          </a:p>
        </p:txBody>
      </p:sp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D7E3DF6-3F12-824D-0598-76E3FF3A7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339" y="4967967"/>
            <a:ext cx="479167" cy="479167"/>
          </a:xfrm>
          <a:prstGeom prst="rect">
            <a:avLst/>
          </a:prstGeom>
        </p:spPr>
      </p:pic>
      <p:pic>
        <p:nvPicPr>
          <p:cNvPr id="12" name="Graphic 11" descr="Fast Forward with solid fill">
            <a:extLst>
              <a:ext uri="{FF2B5EF4-FFF2-40B4-BE49-F238E27FC236}">
                <a16:creationId xmlns:a16="http://schemas.microsoft.com/office/drawing/2014/main" id="{95742A46-969F-F747-327D-8ECC40953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5997" y="4832100"/>
            <a:ext cx="742243" cy="74224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3D6E74B-7744-8301-8040-E5385E4E2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Causal opacity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82640841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796D1-710C-65D4-7D32-ED32845F4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255</a:t>
            </a:fld>
            <a:endParaRPr lang="en-US"/>
          </a:p>
        </p:txBody>
      </p:sp>
      <p:pic>
        <p:nvPicPr>
          <p:cNvPr id="49" name="Picture 48" descr="Timeline&#10;&#10;Description automatically generated with low confidence">
            <a:extLst>
              <a:ext uri="{FF2B5EF4-FFF2-40B4-BE49-F238E27FC236}">
                <a16:creationId xmlns:a16="http://schemas.microsoft.com/office/drawing/2014/main" id="{E49E2792-3E23-9951-8861-56DCAE6FA2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4" t="30012" r="61194" b="25535"/>
          <a:stretch/>
        </p:blipFill>
        <p:spPr>
          <a:xfrm>
            <a:off x="5737240" y="4511560"/>
            <a:ext cx="1187533" cy="1128157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5EB91C2-A9B7-CB05-68EA-F78872110B4C}"/>
              </a:ext>
            </a:extLst>
          </p:cNvPr>
          <p:cNvCxnSpPr>
            <a:cxnSpLocks/>
          </p:cNvCxnSpPr>
          <p:nvPr/>
        </p:nvCxnSpPr>
        <p:spPr>
          <a:xfrm>
            <a:off x="5149758" y="5072617"/>
            <a:ext cx="575144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96B8F4D-CE99-6DC4-4CAE-A43B2A4D2C91}"/>
              </a:ext>
            </a:extLst>
          </p:cNvPr>
          <p:cNvCxnSpPr>
            <a:cxnSpLocks/>
            <a:stCxn id="49" idx="3"/>
          </p:cNvCxnSpPr>
          <p:nvPr/>
        </p:nvCxnSpPr>
        <p:spPr>
          <a:xfrm>
            <a:off x="6924773" y="5075639"/>
            <a:ext cx="436718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Graphic 52" descr="Siren with solid fill">
            <a:extLst>
              <a:ext uri="{FF2B5EF4-FFF2-40B4-BE49-F238E27FC236}">
                <a16:creationId xmlns:a16="http://schemas.microsoft.com/office/drawing/2014/main" id="{440C4F3C-E5B2-458E-FD71-5C32D1DF7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7435" y="4461701"/>
            <a:ext cx="538018" cy="538018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1770BDBC-6D33-04EE-0C85-DCFDE79D9265}"/>
              </a:ext>
            </a:extLst>
          </p:cNvPr>
          <p:cNvGrpSpPr/>
          <p:nvPr/>
        </p:nvGrpSpPr>
        <p:grpSpPr>
          <a:xfrm>
            <a:off x="4444834" y="3988339"/>
            <a:ext cx="523221" cy="523221"/>
            <a:chOff x="4697224" y="5270961"/>
            <a:chExt cx="914400" cy="914400"/>
          </a:xfrm>
        </p:grpSpPr>
        <p:pic>
          <p:nvPicPr>
            <p:cNvPr id="55" name="Graphic 54" descr="Traffic light outline">
              <a:extLst>
                <a:ext uri="{FF2B5EF4-FFF2-40B4-BE49-F238E27FC236}">
                  <a16:creationId xmlns:a16="http://schemas.microsoft.com/office/drawing/2014/main" id="{37115094-370E-FEA9-B9F7-AADD4355F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B31F841-906B-BBA8-0C2F-8F0459F930FD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661AD75-8ACD-8976-636B-B469AAED6C96}"/>
              </a:ext>
            </a:extLst>
          </p:cNvPr>
          <p:cNvGrpSpPr/>
          <p:nvPr/>
        </p:nvGrpSpPr>
        <p:grpSpPr>
          <a:xfrm>
            <a:off x="4326431" y="4042567"/>
            <a:ext cx="733494" cy="2088485"/>
            <a:chOff x="2967450" y="4800877"/>
            <a:chExt cx="753485" cy="1929122"/>
          </a:xfrm>
        </p:grpSpPr>
        <p:sp>
          <p:nvSpPr>
            <p:cNvPr id="58" name="Left Bracket 57">
              <a:extLst>
                <a:ext uri="{FF2B5EF4-FFF2-40B4-BE49-F238E27FC236}">
                  <a16:creationId xmlns:a16="http://schemas.microsoft.com/office/drawing/2014/main" id="{C3863E62-F91A-FCA8-D224-4BB0EDD24189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59" name="Left Bracket 58">
              <a:extLst>
                <a:ext uri="{FF2B5EF4-FFF2-40B4-BE49-F238E27FC236}">
                  <a16:creationId xmlns:a16="http://schemas.microsoft.com/office/drawing/2014/main" id="{C568C022-58C6-5061-6B53-7697AEF3D218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F764DE2-E28D-C38A-A857-DBA3CB34D037}"/>
              </a:ext>
            </a:extLst>
          </p:cNvPr>
          <p:cNvGrpSpPr/>
          <p:nvPr/>
        </p:nvGrpSpPr>
        <p:grpSpPr>
          <a:xfrm>
            <a:off x="7428007" y="4819086"/>
            <a:ext cx="762533" cy="593597"/>
            <a:chOff x="5322067" y="4188044"/>
            <a:chExt cx="1174635" cy="914400"/>
          </a:xfrm>
        </p:grpSpPr>
        <p:pic>
          <p:nvPicPr>
            <p:cNvPr id="61" name="Graphic 60" descr="Car with solid fill">
              <a:extLst>
                <a:ext uri="{FF2B5EF4-FFF2-40B4-BE49-F238E27FC236}">
                  <a16:creationId xmlns:a16="http://schemas.microsoft.com/office/drawing/2014/main" id="{F145CCFF-E8B7-1343-373B-334EDA190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91F6BE61-6490-C11A-F005-0CF1558CEF54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Arc 62">
              <a:extLst>
                <a:ext uri="{FF2B5EF4-FFF2-40B4-BE49-F238E27FC236}">
                  <a16:creationId xmlns:a16="http://schemas.microsoft.com/office/drawing/2014/main" id="{F91187B9-8DAD-DA8E-D342-D71B20524CDE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Arc 63">
              <a:extLst>
                <a:ext uri="{FF2B5EF4-FFF2-40B4-BE49-F238E27FC236}">
                  <a16:creationId xmlns:a16="http://schemas.microsoft.com/office/drawing/2014/main" id="{3A12679A-955A-D790-624D-FC10A732457A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Graphic 64" descr="Chevron arrows outline">
              <a:extLst>
                <a:ext uri="{FF2B5EF4-FFF2-40B4-BE49-F238E27FC236}">
                  <a16:creationId xmlns:a16="http://schemas.microsoft.com/office/drawing/2014/main" id="{E7C88A05-D9C2-78B8-442C-57FEC08D0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pic>
        <p:nvPicPr>
          <p:cNvPr id="67" name="Graphic 66" descr="Crash with solid fill">
            <a:extLst>
              <a:ext uri="{FF2B5EF4-FFF2-40B4-BE49-F238E27FC236}">
                <a16:creationId xmlns:a16="http://schemas.microsoft.com/office/drawing/2014/main" id="{CA6B04B1-EC63-6D99-C46F-B4FC89CCA1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31825" y="4949915"/>
            <a:ext cx="538019" cy="538019"/>
          </a:xfrm>
          <a:prstGeom prst="rect">
            <a:avLst/>
          </a:prstGeom>
        </p:spPr>
      </p:pic>
      <p:pic>
        <p:nvPicPr>
          <p:cNvPr id="68" name="Graphic 67" descr="Cowboy male with solid fill">
            <a:extLst>
              <a:ext uri="{FF2B5EF4-FFF2-40B4-BE49-F238E27FC236}">
                <a16:creationId xmlns:a16="http://schemas.microsoft.com/office/drawing/2014/main" id="{90906158-79C2-279E-93D4-A8D09EB252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22266" y="5542162"/>
            <a:ext cx="535507" cy="535507"/>
          </a:xfrm>
          <a:prstGeom prst="rect">
            <a:avLst/>
          </a:prstGeom>
        </p:spPr>
      </p:pic>
      <p:pic>
        <p:nvPicPr>
          <p:cNvPr id="73" name="Picture 72" descr="Timeline&#10;&#10;Description automatically generated with low confidence">
            <a:extLst>
              <a:ext uri="{FF2B5EF4-FFF2-40B4-BE49-F238E27FC236}">
                <a16:creationId xmlns:a16="http://schemas.microsoft.com/office/drawing/2014/main" id="{543D0312-7D94-161B-73C9-120FB660FA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4" t="30012" r="61194" b="25535"/>
          <a:stretch/>
        </p:blipFill>
        <p:spPr>
          <a:xfrm>
            <a:off x="2310396" y="4508538"/>
            <a:ext cx="1187533" cy="1128157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BD2AE9AB-7487-6598-B20E-8FB97AA5F254}"/>
              </a:ext>
            </a:extLst>
          </p:cNvPr>
          <p:cNvCxnSpPr>
            <a:cxnSpLocks/>
          </p:cNvCxnSpPr>
          <p:nvPr/>
        </p:nvCxnSpPr>
        <p:spPr>
          <a:xfrm>
            <a:off x="1873678" y="5071816"/>
            <a:ext cx="426958" cy="1049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C1C5953A-9E6A-62CB-7C03-43E7F0C6923F}"/>
              </a:ext>
            </a:extLst>
          </p:cNvPr>
          <p:cNvCxnSpPr>
            <a:cxnSpLocks/>
            <a:stCxn id="73" idx="3"/>
          </p:cNvCxnSpPr>
          <p:nvPr/>
        </p:nvCxnSpPr>
        <p:spPr>
          <a:xfrm flipV="1">
            <a:off x="3497929" y="4475969"/>
            <a:ext cx="738421" cy="596648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Picture 75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9E4EEE82-2229-717D-8345-B590E389902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5979" t="147" r="50932" b="47694"/>
          <a:stretch/>
        </p:blipFill>
        <p:spPr>
          <a:xfrm>
            <a:off x="486603" y="4273253"/>
            <a:ext cx="1327858" cy="1597125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41EF9DAB-A4D4-4616-73B8-F7B76007EA82}"/>
              </a:ext>
            </a:extLst>
          </p:cNvPr>
          <p:cNvCxnSpPr>
            <a:cxnSpLocks/>
            <a:stCxn id="73" idx="3"/>
          </p:cNvCxnSpPr>
          <p:nvPr/>
        </p:nvCxnSpPr>
        <p:spPr>
          <a:xfrm flipV="1">
            <a:off x="3497929" y="4798151"/>
            <a:ext cx="720718" cy="274466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1B628935-9E3B-E1E1-FB20-2A2387B39DD8}"/>
              </a:ext>
            </a:extLst>
          </p:cNvPr>
          <p:cNvCxnSpPr>
            <a:cxnSpLocks/>
            <a:stCxn id="73" idx="3"/>
          </p:cNvCxnSpPr>
          <p:nvPr/>
        </p:nvCxnSpPr>
        <p:spPr>
          <a:xfrm>
            <a:off x="3497929" y="5072617"/>
            <a:ext cx="690945" cy="194968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52F26844-88EB-8C28-AA87-22442A0A9EBF}"/>
              </a:ext>
            </a:extLst>
          </p:cNvPr>
          <p:cNvCxnSpPr>
            <a:cxnSpLocks/>
            <a:stCxn id="73" idx="3"/>
          </p:cNvCxnSpPr>
          <p:nvPr/>
        </p:nvCxnSpPr>
        <p:spPr>
          <a:xfrm>
            <a:off x="3497929" y="5072617"/>
            <a:ext cx="657221" cy="562236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Graphic 79" descr="Checkmark with solid fill">
            <a:extLst>
              <a:ext uri="{FF2B5EF4-FFF2-40B4-BE49-F238E27FC236}">
                <a16:creationId xmlns:a16="http://schemas.microsoft.com/office/drawing/2014/main" id="{A94B2AFD-211F-6977-AC0B-64CC33E674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119142" y="4070037"/>
            <a:ext cx="389936" cy="389936"/>
          </a:xfrm>
          <a:prstGeom prst="rect">
            <a:avLst/>
          </a:prstGeom>
        </p:spPr>
      </p:pic>
      <p:pic>
        <p:nvPicPr>
          <p:cNvPr id="84" name="Graphic 83" descr="Close with solid fill">
            <a:extLst>
              <a:ext uri="{FF2B5EF4-FFF2-40B4-BE49-F238E27FC236}">
                <a16:creationId xmlns:a16="http://schemas.microsoft.com/office/drawing/2014/main" id="{E584FA4E-7729-D83C-9644-DF53C46A45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083142" y="4573859"/>
            <a:ext cx="389936" cy="389936"/>
          </a:xfrm>
          <a:prstGeom prst="rect">
            <a:avLst/>
          </a:prstGeom>
        </p:spPr>
      </p:pic>
      <p:pic>
        <p:nvPicPr>
          <p:cNvPr id="85" name="Graphic 84" descr="Close with solid fill">
            <a:extLst>
              <a:ext uri="{FF2B5EF4-FFF2-40B4-BE49-F238E27FC236}">
                <a16:creationId xmlns:a16="http://schemas.microsoft.com/office/drawing/2014/main" id="{8B712591-DE67-B9F3-8CB7-B21BADDB3B3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083799" y="5089451"/>
            <a:ext cx="389936" cy="389936"/>
          </a:xfrm>
          <a:prstGeom prst="rect">
            <a:avLst/>
          </a:prstGeom>
        </p:spPr>
      </p:pic>
      <p:pic>
        <p:nvPicPr>
          <p:cNvPr id="88" name="Graphic 87" descr="Close with solid fill">
            <a:extLst>
              <a:ext uri="{FF2B5EF4-FFF2-40B4-BE49-F238E27FC236}">
                <a16:creationId xmlns:a16="http://schemas.microsoft.com/office/drawing/2014/main" id="{AB37817E-C7AC-86CF-4311-107A5469423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249252" y="4903776"/>
            <a:ext cx="389936" cy="389936"/>
          </a:xfrm>
          <a:prstGeom prst="rect">
            <a:avLst/>
          </a:prstGeom>
        </p:spPr>
      </p:pic>
      <p:pic>
        <p:nvPicPr>
          <p:cNvPr id="89" name="Graphic 88" descr="Close with solid fill">
            <a:extLst>
              <a:ext uri="{FF2B5EF4-FFF2-40B4-BE49-F238E27FC236}">
                <a16:creationId xmlns:a16="http://schemas.microsoft.com/office/drawing/2014/main" id="{FF4B8C2D-D4F5-2513-850B-C5EC88479F0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083142" y="5576439"/>
            <a:ext cx="389936" cy="389936"/>
          </a:xfrm>
          <a:prstGeom prst="rect">
            <a:avLst/>
          </a:prstGeom>
        </p:spPr>
      </p:pic>
      <p:sp>
        <p:nvSpPr>
          <p:cNvPr id="90" name="L-Shape 89">
            <a:extLst>
              <a:ext uri="{FF2B5EF4-FFF2-40B4-BE49-F238E27FC236}">
                <a16:creationId xmlns:a16="http://schemas.microsoft.com/office/drawing/2014/main" id="{9A3EA51F-CF09-333D-D3F3-382D16225563}"/>
              </a:ext>
            </a:extLst>
          </p:cNvPr>
          <p:cNvSpPr/>
          <p:nvPr/>
        </p:nvSpPr>
        <p:spPr>
          <a:xfrm rot="5400000">
            <a:off x="10156031" y="4331424"/>
            <a:ext cx="981389" cy="2905272"/>
          </a:xfrm>
          <a:prstGeom prst="corner">
            <a:avLst>
              <a:gd name="adj1" fmla="val 28576"/>
              <a:gd name="adj2" fmla="val 2570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1DCF635-A0F6-E9B8-3416-B1146AB71D74}"/>
              </a:ext>
            </a:extLst>
          </p:cNvPr>
          <p:cNvSpPr txBox="1"/>
          <p:nvPr/>
        </p:nvSpPr>
        <p:spPr>
          <a:xfrm>
            <a:off x="9961805" y="5223309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Association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6941948-5AFE-B47E-2FCB-885F94CD5124}"/>
              </a:ext>
            </a:extLst>
          </p:cNvPr>
          <p:cNvSpPr txBox="1"/>
          <p:nvPr/>
        </p:nvSpPr>
        <p:spPr>
          <a:xfrm>
            <a:off x="9480210" y="5664191"/>
            <a:ext cx="2705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What if the model sees a green light?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BB3EC4D8-6091-813C-2649-B2AC5504E85A}"/>
                  </a:ext>
                </a:extLst>
              </p:cNvPr>
              <p:cNvSpPr txBox="1"/>
              <p:nvPr/>
            </p:nvSpPr>
            <p:spPr>
              <a:xfrm>
                <a:off x="10125703" y="5915608"/>
                <a:ext cx="131901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𝑏𝑟𝑎𝑘𝑒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𝑙𝑖𝑔h𝑡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BB3EC4D8-6091-813C-2649-B2AC5504E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5703" y="5915608"/>
                <a:ext cx="1319015" cy="215444"/>
              </a:xfrm>
              <a:prstGeom prst="rect">
                <a:avLst/>
              </a:prstGeom>
              <a:blipFill>
                <a:blip r:embed="rId22"/>
                <a:stretch>
                  <a:fillRect l="-2885" t="-5556" r="-4808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CD373FC-D404-E317-05EB-52C8BDF9D710}"/>
              </a:ext>
            </a:extLst>
          </p:cNvPr>
          <p:cNvSpPr txBox="1"/>
          <p:nvPr/>
        </p:nvSpPr>
        <p:spPr>
          <a:xfrm>
            <a:off x="604189" y="2056853"/>
            <a:ext cx="1011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CBMs can 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answer a</a:t>
            </a:r>
            <a:r>
              <a:rPr lang="en-GB" sz="2400" b="1" noProof="0" dirty="0" err="1">
                <a:solidFill>
                  <a:schemeClr val="accent2">
                    <a:lumMod val="75000"/>
                  </a:schemeClr>
                </a:solidFill>
              </a:rPr>
              <a:t>ssociation</a:t>
            </a:r>
            <a:r>
              <a:rPr lang="en-GB" sz="2400" noProof="0" dirty="0"/>
              <a:t> queries (duh…)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1889E9-1E8E-FD43-0481-8CB2B2991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Concept-based Causal reasoning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37933208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61BE3-F5F1-72B6-002E-35669AEA3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60B3489-07EE-D29D-5D77-19D207F1F09C}"/>
              </a:ext>
            </a:extLst>
          </p:cNvPr>
          <p:cNvSpPr txBox="1"/>
          <p:nvPr/>
        </p:nvSpPr>
        <p:spPr>
          <a:xfrm>
            <a:off x="604188" y="2056853"/>
            <a:ext cx="11999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CBMs can 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answer a</a:t>
            </a:r>
            <a:r>
              <a:rPr lang="en-GB" sz="2400" b="1" noProof="0" dirty="0" err="1">
                <a:solidFill>
                  <a:schemeClr val="accent2">
                    <a:lumMod val="75000"/>
                  </a:schemeClr>
                </a:solidFill>
              </a:rPr>
              <a:t>ssociation</a:t>
            </a:r>
            <a:r>
              <a:rPr lang="en-GB" sz="2400" noProof="0" dirty="0"/>
              <a:t> queries (duh…)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However, intervening on        influences the task, while intervening on         does not!</a:t>
            </a:r>
            <a:endParaRPr lang="en-GB" sz="2400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5509A-FFC1-21AB-0CD2-282F133D6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256</a:t>
            </a:fld>
            <a:endParaRPr lang="en-US"/>
          </a:p>
        </p:txBody>
      </p:sp>
      <p:sp>
        <p:nvSpPr>
          <p:cNvPr id="90" name="L-Shape 89">
            <a:extLst>
              <a:ext uri="{FF2B5EF4-FFF2-40B4-BE49-F238E27FC236}">
                <a16:creationId xmlns:a16="http://schemas.microsoft.com/office/drawing/2014/main" id="{40DC83D7-9705-201B-2016-642F9B2891F2}"/>
              </a:ext>
            </a:extLst>
          </p:cNvPr>
          <p:cNvSpPr/>
          <p:nvPr/>
        </p:nvSpPr>
        <p:spPr>
          <a:xfrm rot="5400000">
            <a:off x="10156031" y="4331424"/>
            <a:ext cx="981389" cy="2905272"/>
          </a:xfrm>
          <a:prstGeom prst="corner">
            <a:avLst>
              <a:gd name="adj1" fmla="val 28576"/>
              <a:gd name="adj2" fmla="val 2570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6BC36A1-C690-610D-2CE3-D3838EE7EA31}"/>
              </a:ext>
            </a:extLst>
          </p:cNvPr>
          <p:cNvSpPr txBox="1"/>
          <p:nvPr/>
        </p:nvSpPr>
        <p:spPr>
          <a:xfrm>
            <a:off x="9961805" y="5223309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Association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5FF8634-E5C5-8087-2663-FFAA464DBE24}"/>
              </a:ext>
            </a:extLst>
          </p:cNvPr>
          <p:cNvSpPr txBox="1"/>
          <p:nvPr/>
        </p:nvSpPr>
        <p:spPr>
          <a:xfrm>
            <a:off x="9480210" y="5664191"/>
            <a:ext cx="2705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What if the model sees a green light?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D0AD95AD-9B02-3E52-3D18-952DD46DBC7E}"/>
                  </a:ext>
                </a:extLst>
              </p:cNvPr>
              <p:cNvSpPr txBox="1"/>
              <p:nvPr/>
            </p:nvSpPr>
            <p:spPr>
              <a:xfrm>
                <a:off x="10125703" y="5915608"/>
                <a:ext cx="131901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𝑏𝑟𝑎𝑘𝑒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𝑙𝑖𝑔h𝑡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D0AD95AD-9B02-3E52-3D18-952DD46DBC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5703" y="5915608"/>
                <a:ext cx="1319015" cy="215444"/>
              </a:xfrm>
              <a:prstGeom prst="rect">
                <a:avLst/>
              </a:prstGeom>
              <a:blipFill>
                <a:blip r:embed="rId2"/>
                <a:stretch>
                  <a:fillRect l="-2885" t="-5556" r="-4808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L-Shape 35">
            <a:extLst>
              <a:ext uri="{FF2B5EF4-FFF2-40B4-BE49-F238E27FC236}">
                <a16:creationId xmlns:a16="http://schemas.microsoft.com/office/drawing/2014/main" id="{00C8F6F0-B9D4-52C9-DAC7-6A1CB8F0CAD5}"/>
              </a:ext>
            </a:extLst>
          </p:cNvPr>
          <p:cNvSpPr/>
          <p:nvPr/>
        </p:nvSpPr>
        <p:spPr>
          <a:xfrm rot="5400000">
            <a:off x="10156031" y="3156920"/>
            <a:ext cx="981389" cy="2905271"/>
          </a:xfrm>
          <a:prstGeom prst="corner">
            <a:avLst>
              <a:gd name="adj1" fmla="val 28576"/>
              <a:gd name="adj2" fmla="val 2570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60AF0E-B60D-FA77-79DE-8C4A67951D18}"/>
              </a:ext>
            </a:extLst>
          </p:cNvPr>
          <p:cNvSpPr txBox="1"/>
          <p:nvPr/>
        </p:nvSpPr>
        <p:spPr>
          <a:xfrm>
            <a:off x="9951524" y="4059114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Intervention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96B2CE-B294-AEA9-C1E7-8A6FA2A099BB}"/>
              </a:ext>
            </a:extLst>
          </p:cNvPr>
          <p:cNvSpPr txBox="1"/>
          <p:nvPr/>
        </p:nvSpPr>
        <p:spPr>
          <a:xfrm>
            <a:off x="9480210" y="4437473"/>
            <a:ext cx="2619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What if I set the light color to red?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695D7FD-D566-7F39-E522-6BA968F0441D}"/>
                  </a:ext>
                </a:extLst>
              </p:cNvPr>
              <p:cNvSpPr txBox="1"/>
              <p:nvPr/>
            </p:nvSpPr>
            <p:spPr>
              <a:xfrm>
                <a:off x="9978529" y="4710008"/>
                <a:ext cx="167084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𝑏𝑟𝑎𝑘𝑒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𝑑𝑜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𝑙𝑖𝑔h𝑡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695D7FD-D566-7F39-E522-6BA968F04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8529" y="4710008"/>
                <a:ext cx="1670842" cy="215444"/>
              </a:xfrm>
              <a:prstGeom prst="rect">
                <a:avLst/>
              </a:prstGeom>
              <a:blipFill>
                <a:blip r:embed="rId3"/>
                <a:stretch>
                  <a:fillRect l="-1504" t="-11765" r="-3008" b="-4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CFAF9145-7CD9-3765-ED10-D0F0DE93FA5D}"/>
              </a:ext>
            </a:extLst>
          </p:cNvPr>
          <p:cNvGrpSpPr/>
          <p:nvPr/>
        </p:nvGrpSpPr>
        <p:grpSpPr>
          <a:xfrm>
            <a:off x="4031045" y="2736647"/>
            <a:ext cx="523221" cy="523221"/>
            <a:chOff x="4697224" y="5270961"/>
            <a:chExt cx="914400" cy="914400"/>
          </a:xfrm>
        </p:grpSpPr>
        <p:pic>
          <p:nvPicPr>
            <p:cNvPr id="41" name="Graphic 40" descr="Traffic light outline">
              <a:extLst>
                <a:ext uri="{FF2B5EF4-FFF2-40B4-BE49-F238E27FC236}">
                  <a16:creationId xmlns:a16="http://schemas.microsoft.com/office/drawing/2014/main" id="{BC03E146-B0F8-2D87-6D44-A1F9D8C9A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8BD5278-7A20-2AEC-3F5D-F937F207F919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Graphic 42" descr="Cowboy male with solid fill">
            <a:extLst>
              <a:ext uri="{FF2B5EF4-FFF2-40B4-BE49-F238E27FC236}">
                <a16:creationId xmlns:a16="http://schemas.microsoft.com/office/drawing/2014/main" id="{634632FE-729D-54B7-ED36-291535641F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8529" y="2726188"/>
            <a:ext cx="535507" cy="535507"/>
          </a:xfrm>
          <a:prstGeom prst="rect">
            <a:avLst/>
          </a:prstGeom>
        </p:spPr>
      </p:pic>
      <p:pic>
        <p:nvPicPr>
          <p:cNvPr id="2" name="Graphic 1" descr="Siren with solid fill">
            <a:extLst>
              <a:ext uri="{FF2B5EF4-FFF2-40B4-BE49-F238E27FC236}">
                <a16:creationId xmlns:a16="http://schemas.microsoft.com/office/drawing/2014/main" id="{948D3D3F-7793-AC37-9D13-3AA5ED8226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66965" y="4380731"/>
            <a:ext cx="538018" cy="5380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42F2AB7-D8BD-CE25-324F-C6985E6705F7}"/>
              </a:ext>
            </a:extLst>
          </p:cNvPr>
          <p:cNvGrpSpPr/>
          <p:nvPr/>
        </p:nvGrpSpPr>
        <p:grpSpPr>
          <a:xfrm>
            <a:off x="5174364" y="3907369"/>
            <a:ext cx="523221" cy="523221"/>
            <a:chOff x="4697224" y="5270961"/>
            <a:chExt cx="914400" cy="914400"/>
          </a:xfrm>
          <a:solidFill>
            <a:schemeClr val="bg1">
              <a:lumMod val="75000"/>
            </a:schemeClr>
          </a:solidFill>
        </p:grpSpPr>
        <p:pic>
          <p:nvPicPr>
            <p:cNvPr id="5" name="Graphic 4" descr="Traffic light outline">
              <a:extLst>
                <a:ext uri="{FF2B5EF4-FFF2-40B4-BE49-F238E27FC236}">
                  <a16:creationId xmlns:a16="http://schemas.microsoft.com/office/drawing/2014/main" id="{12CC6AC3-1993-490E-EBDF-1CDC52057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275C6D9-0340-9580-FA75-AFAB060E40C2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520D9A9-9734-8BF8-82DD-30AC7827C560}"/>
              </a:ext>
            </a:extLst>
          </p:cNvPr>
          <p:cNvGrpSpPr/>
          <p:nvPr/>
        </p:nvGrpSpPr>
        <p:grpSpPr>
          <a:xfrm>
            <a:off x="5055961" y="3961597"/>
            <a:ext cx="733494" cy="2088485"/>
            <a:chOff x="2967450" y="4800877"/>
            <a:chExt cx="753485" cy="1929122"/>
          </a:xfrm>
        </p:grpSpPr>
        <p:sp>
          <p:nvSpPr>
            <p:cNvPr id="9" name="Left Bracket 8">
              <a:extLst>
                <a:ext uri="{FF2B5EF4-FFF2-40B4-BE49-F238E27FC236}">
                  <a16:creationId xmlns:a16="http://schemas.microsoft.com/office/drawing/2014/main" id="{3D00A797-E19A-F195-3E51-C45A112346FF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10" name="Left Bracket 9">
              <a:extLst>
                <a:ext uri="{FF2B5EF4-FFF2-40B4-BE49-F238E27FC236}">
                  <a16:creationId xmlns:a16="http://schemas.microsoft.com/office/drawing/2014/main" id="{6B99D67B-1659-ABC9-C5AE-15B0617107F1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5F3200-96A1-E69B-8741-0F53F40BF00F}"/>
              </a:ext>
            </a:extLst>
          </p:cNvPr>
          <p:cNvGrpSpPr/>
          <p:nvPr/>
        </p:nvGrpSpPr>
        <p:grpSpPr>
          <a:xfrm>
            <a:off x="6706294" y="4792332"/>
            <a:ext cx="762533" cy="593597"/>
            <a:chOff x="5322067" y="4188044"/>
            <a:chExt cx="1174635" cy="914400"/>
          </a:xfrm>
        </p:grpSpPr>
        <p:pic>
          <p:nvPicPr>
            <p:cNvPr id="12" name="Graphic 11" descr="Car with solid fill">
              <a:extLst>
                <a:ext uri="{FF2B5EF4-FFF2-40B4-BE49-F238E27FC236}">
                  <a16:creationId xmlns:a16="http://schemas.microsoft.com/office/drawing/2014/main" id="{CE3F33BC-2CEF-F9CE-0F7D-1086FAEF7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7FB9E53A-5F60-EEE3-B509-E246B06592A4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BB3FC83D-FBDC-4CB8-FCB9-4D0BEABEF6F7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E118D287-CD6A-0705-9BA6-769C9C9782A8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 descr="Chevron arrows outline">
              <a:extLst>
                <a:ext uri="{FF2B5EF4-FFF2-40B4-BE49-F238E27FC236}">
                  <a16:creationId xmlns:a16="http://schemas.microsoft.com/office/drawing/2014/main" id="{BA8917E5-1C6A-137E-DF55-DE8D2655B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pic>
        <p:nvPicPr>
          <p:cNvPr id="17" name="Graphic 16" descr="Crash with solid fill">
            <a:extLst>
              <a:ext uri="{FF2B5EF4-FFF2-40B4-BE49-F238E27FC236}">
                <a16:creationId xmlns:a16="http://schemas.microsoft.com/office/drawing/2014/main" id="{31C7EAFF-4CF1-2773-F364-5EA72B57062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161355" y="4868945"/>
            <a:ext cx="538019" cy="538019"/>
          </a:xfrm>
          <a:prstGeom prst="rect">
            <a:avLst/>
          </a:prstGeom>
        </p:spPr>
      </p:pic>
      <p:pic>
        <p:nvPicPr>
          <p:cNvPr id="18" name="Graphic 17" descr="Cowboy male with solid fill">
            <a:extLst>
              <a:ext uri="{FF2B5EF4-FFF2-40B4-BE49-F238E27FC236}">
                <a16:creationId xmlns:a16="http://schemas.microsoft.com/office/drawing/2014/main" id="{D368FD51-647E-2832-46BB-D02502DA24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151796" y="5461192"/>
            <a:ext cx="535507" cy="535507"/>
          </a:xfrm>
          <a:prstGeom prst="rect">
            <a:avLst/>
          </a:prstGeom>
        </p:spPr>
      </p:pic>
      <p:pic>
        <p:nvPicPr>
          <p:cNvPr id="19" name="Picture 18" descr="Timeline&#10;&#10;Description automatically generated with low confidence">
            <a:extLst>
              <a:ext uri="{FF2B5EF4-FFF2-40B4-BE49-F238E27FC236}">
                <a16:creationId xmlns:a16="http://schemas.microsoft.com/office/drawing/2014/main" id="{8AB8FE35-12CA-1687-B7C7-EB88FFAF18D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2754" t="30012" r="61194" b="25535"/>
          <a:stretch/>
        </p:blipFill>
        <p:spPr>
          <a:xfrm>
            <a:off x="3039926" y="4427568"/>
            <a:ext cx="1187533" cy="1128157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CFCB473-6FB5-4A12-9527-465F8FC6821D}"/>
              </a:ext>
            </a:extLst>
          </p:cNvPr>
          <p:cNvCxnSpPr>
            <a:cxnSpLocks/>
          </p:cNvCxnSpPr>
          <p:nvPr/>
        </p:nvCxnSpPr>
        <p:spPr>
          <a:xfrm>
            <a:off x="2603208" y="4990846"/>
            <a:ext cx="426958" cy="1049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896C6BB-A5F3-E5DA-7AF0-215BFEABC485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4227459" y="4394999"/>
            <a:ext cx="738421" cy="596648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AAEC9792-63DE-0E13-29E7-1678C3D705C8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5979" t="147" r="50932" b="47694"/>
          <a:stretch/>
        </p:blipFill>
        <p:spPr>
          <a:xfrm>
            <a:off x="1216133" y="4192283"/>
            <a:ext cx="1327858" cy="1597125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76557CF-D537-5BC7-BD24-431E5413A6E8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4227459" y="4717181"/>
            <a:ext cx="720718" cy="274466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2A46B95-6D7B-D59E-ED34-457936E7C2DE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4227459" y="4991647"/>
            <a:ext cx="690945" cy="194968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63E8301-2637-8443-F817-98B3816F5E10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4227459" y="4991647"/>
            <a:ext cx="657221" cy="562236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ED3D89B-A2AC-BE30-7AFE-EFB71FFD3E4D}"/>
              </a:ext>
            </a:extLst>
          </p:cNvPr>
          <p:cNvCxnSpPr>
            <a:cxnSpLocks/>
          </p:cNvCxnSpPr>
          <p:nvPr/>
        </p:nvCxnSpPr>
        <p:spPr>
          <a:xfrm>
            <a:off x="5910927" y="4175104"/>
            <a:ext cx="710118" cy="636492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4F9FF1E-96FA-1B76-DC73-10A995E34713}"/>
              </a:ext>
            </a:extLst>
          </p:cNvPr>
          <p:cNvCxnSpPr>
            <a:cxnSpLocks/>
          </p:cNvCxnSpPr>
          <p:nvPr/>
        </p:nvCxnSpPr>
        <p:spPr>
          <a:xfrm>
            <a:off x="5904792" y="4649587"/>
            <a:ext cx="680030" cy="352384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C7E7ED0-D3C4-AC63-C5C8-E70BDD1487DF}"/>
              </a:ext>
            </a:extLst>
          </p:cNvPr>
          <p:cNvCxnSpPr>
            <a:cxnSpLocks/>
          </p:cNvCxnSpPr>
          <p:nvPr/>
        </p:nvCxnSpPr>
        <p:spPr>
          <a:xfrm flipV="1">
            <a:off x="5898074" y="5120775"/>
            <a:ext cx="693198" cy="143135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B82BC69-11FC-EE8C-527F-40B4C6D24AB1}"/>
              </a:ext>
            </a:extLst>
          </p:cNvPr>
          <p:cNvCxnSpPr>
            <a:cxnSpLocks/>
          </p:cNvCxnSpPr>
          <p:nvPr/>
        </p:nvCxnSpPr>
        <p:spPr>
          <a:xfrm flipV="1">
            <a:off x="5904792" y="5263910"/>
            <a:ext cx="726862" cy="486158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D4B87FB-FD5B-9F08-5F29-CE798FEEE2D4}"/>
              </a:ext>
            </a:extLst>
          </p:cNvPr>
          <p:cNvGrpSpPr/>
          <p:nvPr/>
        </p:nvGrpSpPr>
        <p:grpSpPr>
          <a:xfrm>
            <a:off x="6905803" y="4394999"/>
            <a:ext cx="429658" cy="429658"/>
            <a:chOff x="6876159" y="3128790"/>
            <a:chExt cx="429658" cy="42965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5CABA6D-8088-767E-DBCF-1CC7D40F39A6}"/>
                </a:ext>
              </a:extLst>
            </p:cNvPr>
            <p:cNvSpPr/>
            <p:nvPr/>
          </p:nvSpPr>
          <p:spPr>
            <a:xfrm>
              <a:off x="6876159" y="3128790"/>
              <a:ext cx="429658" cy="42965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Graphic 31" descr="Thumbs Down with solid fill">
              <a:extLst>
                <a:ext uri="{FF2B5EF4-FFF2-40B4-BE49-F238E27FC236}">
                  <a16:creationId xmlns:a16="http://schemas.microsoft.com/office/drawing/2014/main" id="{30989DFF-2FDB-BB8C-A4CC-E860167A2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6939357" y="3218914"/>
              <a:ext cx="304714" cy="30471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91EAD62-C739-29E8-024A-616A587A1FA1}"/>
              </a:ext>
            </a:extLst>
          </p:cNvPr>
          <p:cNvGrpSpPr/>
          <p:nvPr/>
        </p:nvGrpSpPr>
        <p:grpSpPr>
          <a:xfrm>
            <a:off x="4750209" y="5574579"/>
            <a:ext cx="429658" cy="429658"/>
            <a:chOff x="6876159" y="3128790"/>
            <a:chExt cx="429658" cy="429658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39F4F6F-7B04-6CCC-5B74-C58C051B722C}"/>
                </a:ext>
              </a:extLst>
            </p:cNvPr>
            <p:cNvSpPr/>
            <p:nvPr/>
          </p:nvSpPr>
          <p:spPr>
            <a:xfrm>
              <a:off x="6876159" y="3128790"/>
              <a:ext cx="429658" cy="42965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Graphic 34" descr="Thumbs Down with solid fill">
              <a:extLst>
                <a:ext uri="{FF2B5EF4-FFF2-40B4-BE49-F238E27FC236}">
                  <a16:creationId xmlns:a16="http://schemas.microsoft.com/office/drawing/2014/main" id="{455F4D4B-7D7B-C52E-84D7-0645CDB32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6939357" y="3218914"/>
              <a:ext cx="304714" cy="30471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67BF898-E168-FC60-1C96-2F62D38B8FCA}"/>
                  </a:ext>
                </a:extLst>
              </p:cNvPr>
              <p:cNvSpPr txBox="1"/>
              <p:nvPr/>
            </p:nvSpPr>
            <p:spPr>
              <a:xfrm>
                <a:off x="6140008" y="5590154"/>
                <a:ext cx="6687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67BF898-E168-FC60-1C96-2F62D38B8F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008" y="5590154"/>
                <a:ext cx="668773" cy="276999"/>
              </a:xfrm>
              <a:prstGeom prst="rect">
                <a:avLst/>
              </a:prstGeom>
              <a:blipFill>
                <a:blip r:embed="rId23"/>
                <a:stretch>
                  <a:fillRect l="-3704" r="-5556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ight Arrow 44">
            <a:extLst>
              <a:ext uri="{FF2B5EF4-FFF2-40B4-BE49-F238E27FC236}">
                <a16:creationId xmlns:a16="http://schemas.microsoft.com/office/drawing/2014/main" id="{995B9479-1893-6ACB-8809-B037AEA79F99}"/>
              </a:ext>
            </a:extLst>
          </p:cNvPr>
          <p:cNvSpPr/>
          <p:nvPr/>
        </p:nvSpPr>
        <p:spPr>
          <a:xfrm rot="20657569">
            <a:off x="4011976" y="5738064"/>
            <a:ext cx="672029" cy="5172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9AD22B-C9D0-92E9-1425-DECA6E9026FF}"/>
              </a:ext>
            </a:extLst>
          </p:cNvPr>
          <p:cNvSpPr txBox="1"/>
          <p:nvPr/>
        </p:nvSpPr>
        <p:spPr>
          <a:xfrm>
            <a:off x="2867249" y="5947717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Intervene!</a:t>
            </a:r>
          </a:p>
        </p:txBody>
      </p:sp>
      <p:sp>
        <p:nvSpPr>
          <p:cNvPr id="49" name="Curved Down Arrow 48">
            <a:extLst>
              <a:ext uri="{FF2B5EF4-FFF2-40B4-BE49-F238E27FC236}">
                <a16:creationId xmlns:a16="http://schemas.microsoft.com/office/drawing/2014/main" id="{6F572ACC-4DD2-6CC6-0F90-EA3A3546941A}"/>
              </a:ext>
            </a:extLst>
          </p:cNvPr>
          <p:cNvSpPr/>
          <p:nvPr/>
        </p:nvSpPr>
        <p:spPr>
          <a:xfrm>
            <a:off x="7100909" y="3982611"/>
            <a:ext cx="780569" cy="33547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CF15500-D8BA-9B1F-84F3-316483C011FC}"/>
              </a:ext>
            </a:extLst>
          </p:cNvPr>
          <p:cNvGrpSpPr/>
          <p:nvPr/>
        </p:nvGrpSpPr>
        <p:grpSpPr>
          <a:xfrm>
            <a:off x="7671227" y="4381938"/>
            <a:ext cx="429658" cy="429658"/>
            <a:chOff x="6876159" y="3128790"/>
            <a:chExt cx="429658" cy="42965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AB46EC5-D3BF-2F2D-E6CD-2FAC7114F76C}"/>
                </a:ext>
              </a:extLst>
            </p:cNvPr>
            <p:cNvSpPr/>
            <p:nvPr/>
          </p:nvSpPr>
          <p:spPr>
            <a:xfrm>
              <a:off x="6876159" y="3128790"/>
              <a:ext cx="429658" cy="42965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Graphic 51" descr="Thumbs Down with solid fill">
              <a:extLst>
                <a:ext uri="{FF2B5EF4-FFF2-40B4-BE49-F238E27FC236}">
                  <a16:creationId xmlns:a16="http://schemas.microsoft.com/office/drawing/2014/main" id="{80B04154-7678-A411-83E4-7DA11B195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939357" y="3218914"/>
              <a:ext cx="304714" cy="304714"/>
            </a:xfrm>
            <a:prstGeom prst="rect">
              <a:avLst/>
            </a:prstGeom>
          </p:spPr>
        </p:pic>
      </p:grpSp>
      <p:sp>
        <p:nvSpPr>
          <p:cNvPr id="55" name="Title 1">
            <a:extLst>
              <a:ext uri="{FF2B5EF4-FFF2-40B4-BE49-F238E27FC236}">
                <a16:creationId xmlns:a16="http://schemas.microsoft.com/office/drawing/2014/main" id="{74BB6CBA-A111-401A-3929-9D1428CB6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Concept-based Causal reasoning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65034639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8AE5D-C8E0-473E-D541-208654E49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Siren with solid fill">
            <a:extLst>
              <a:ext uri="{FF2B5EF4-FFF2-40B4-BE49-F238E27FC236}">
                <a16:creationId xmlns:a16="http://schemas.microsoft.com/office/drawing/2014/main" id="{E6D94555-093F-8F87-29C2-D8505B89F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66965" y="4380731"/>
            <a:ext cx="538018" cy="53801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CF4E906-5886-0CD8-FA06-BF3266C13F31}"/>
              </a:ext>
            </a:extLst>
          </p:cNvPr>
          <p:cNvGrpSpPr/>
          <p:nvPr/>
        </p:nvGrpSpPr>
        <p:grpSpPr>
          <a:xfrm>
            <a:off x="5174364" y="3907369"/>
            <a:ext cx="523221" cy="523221"/>
            <a:chOff x="4697224" y="5270961"/>
            <a:chExt cx="914400" cy="914400"/>
          </a:xfrm>
          <a:solidFill>
            <a:schemeClr val="bg1">
              <a:lumMod val="75000"/>
            </a:schemeClr>
          </a:solidFill>
        </p:grpSpPr>
        <p:pic>
          <p:nvPicPr>
            <p:cNvPr id="11" name="Graphic 10" descr="Traffic light outline">
              <a:extLst>
                <a:ext uri="{FF2B5EF4-FFF2-40B4-BE49-F238E27FC236}">
                  <a16:creationId xmlns:a16="http://schemas.microsoft.com/office/drawing/2014/main" id="{207A5DC2-FDAE-0CFD-661E-6EDE7F763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0318503-7620-9B4A-37F4-CD54CC5A33AA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95C0B6-B6F6-BB5E-E402-8C326A3336FB}"/>
              </a:ext>
            </a:extLst>
          </p:cNvPr>
          <p:cNvGrpSpPr/>
          <p:nvPr/>
        </p:nvGrpSpPr>
        <p:grpSpPr>
          <a:xfrm>
            <a:off x="5055961" y="3961597"/>
            <a:ext cx="733494" cy="2088485"/>
            <a:chOff x="2967450" y="4800877"/>
            <a:chExt cx="753485" cy="1929122"/>
          </a:xfrm>
        </p:grpSpPr>
        <p:sp>
          <p:nvSpPr>
            <p:cNvPr id="14" name="Left Bracket 13">
              <a:extLst>
                <a:ext uri="{FF2B5EF4-FFF2-40B4-BE49-F238E27FC236}">
                  <a16:creationId xmlns:a16="http://schemas.microsoft.com/office/drawing/2014/main" id="{48960C75-0E5C-5866-6E28-B7AE92CDBEDE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15" name="Left Bracket 14">
              <a:extLst>
                <a:ext uri="{FF2B5EF4-FFF2-40B4-BE49-F238E27FC236}">
                  <a16:creationId xmlns:a16="http://schemas.microsoft.com/office/drawing/2014/main" id="{93E41385-7F16-2A97-69C8-C1134225801E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55F685-7C65-5BAB-E31B-612C89BB1468}"/>
              </a:ext>
            </a:extLst>
          </p:cNvPr>
          <p:cNvGrpSpPr/>
          <p:nvPr/>
        </p:nvGrpSpPr>
        <p:grpSpPr>
          <a:xfrm>
            <a:off x="6706294" y="4792332"/>
            <a:ext cx="762533" cy="593597"/>
            <a:chOff x="5322067" y="4188044"/>
            <a:chExt cx="1174635" cy="914400"/>
          </a:xfrm>
        </p:grpSpPr>
        <p:pic>
          <p:nvPicPr>
            <p:cNvPr id="17" name="Graphic 16" descr="Car with solid fill">
              <a:extLst>
                <a:ext uri="{FF2B5EF4-FFF2-40B4-BE49-F238E27FC236}">
                  <a16:creationId xmlns:a16="http://schemas.microsoft.com/office/drawing/2014/main" id="{9A46E959-18B6-1F5A-A047-3E630BF08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CF0DB596-A216-C6CE-061A-61A926AF997D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2D45FE6A-4C53-80DB-C61C-9D3B36DED9DD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56250932-2355-CA7C-6144-4F604A1EFABB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phic 20" descr="Chevron arrows outline">
              <a:extLst>
                <a:ext uri="{FF2B5EF4-FFF2-40B4-BE49-F238E27FC236}">
                  <a16:creationId xmlns:a16="http://schemas.microsoft.com/office/drawing/2014/main" id="{8E5499BA-6CDB-FD61-1151-655F1B8B1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pic>
        <p:nvPicPr>
          <p:cNvPr id="22" name="Graphic 21" descr="Crash with solid fill">
            <a:extLst>
              <a:ext uri="{FF2B5EF4-FFF2-40B4-BE49-F238E27FC236}">
                <a16:creationId xmlns:a16="http://schemas.microsoft.com/office/drawing/2014/main" id="{F48B2534-DDB4-206D-58C8-68AB2FF017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61355" y="4868945"/>
            <a:ext cx="538019" cy="538019"/>
          </a:xfrm>
          <a:prstGeom prst="rect">
            <a:avLst/>
          </a:prstGeom>
        </p:spPr>
      </p:pic>
      <p:pic>
        <p:nvPicPr>
          <p:cNvPr id="23" name="Graphic 22" descr="Cowboy male with solid fill">
            <a:extLst>
              <a:ext uri="{FF2B5EF4-FFF2-40B4-BE49-F238E27FC236}">
                <a16:creationId xmlns:a16="http://schemas.microsoft.com/office/drawing/2014/main" id="{C513D41F-A203-CA8A-44DE-B358F8E52A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51796" y="5461192"/>
            <a:ext cx="535507" cy="535507"/>
          </a:xfrm>
          <a:prstGeom prst="rect">
            <a:avLst/>
          </a:prstGeom>
        </p:spPr>
      </p:pic>
      <p:pic>
        <p:nvPicPr>
          <p:cNvPr id="24" name="Picture 23" descr="Timeline&#10;&#10;Description automatically generated with low confidence">
            <a:extLst>
              <a:ext uri="{FF2B5EF4-FFF2-40B4-BE49-F238E27FC236}">
                <a16:creationId xmlns:a16="http://schemas.microsoft.com/office/drawing/2014/main" id="{2EB31619-D7FE-626E-C932-B04287CB6E1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2754" t="30012" r="61194" b="25535"/>
          <a:stretch/>
        </p:blipFill>
        <p:spPr>
          <a:xfrm>
            <a:off x="3039926" y="4427568"/>
            <a:ext cx="1187533" cy="1128157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723622A-6099-1945-56AE-7C2B7B829B7F}"/>
              </a:ext>
            </a:extLst>
          </p:cNvPr>
          <p:cNvCxnSpPr>
            <a:cxnSpLocks/>
          </p:cNvCxnSpPr>
          <p:nvPr/>
        </p:nvCxnSpPr>
        <p:spPr>
          <a:xfrm>
            <a:off x="2603208" y="4990846"/>
            <a:ext cx="426958" cy="1049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BCCB9FD-0F40-1276-B5A5-37CD52B745CC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4227459" y="4394999"/>
            <a:ext cx="738421" cy="596648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F891CAED-9A73-7851-FBF8-17FC9FE52626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5979" t="147" r="50932" b="47694"/>
          <a:stretch/>
        </p:blipFill>
        <p:spPr>
          <a:xfrm>
            <a:off x="1216133" y="4192283"/>
            <a:ext cx="1327858" cy="1597125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3C93535-0BE1-33C0-C9F4-90A7A938DF98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4227459" y="4717181"/>
            <a:ext cx="720718" cy="274466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C587088-9013-FBC0-AF90-662BA7BBE1EF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4227459" y="4991647"/>
            <a:ext cx="690945" cy="194968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BDE01E4-B395-5F78-1C8B-1E8A47FA6BC6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4227459" y="4991647"/>
            <a:ext cx="657221" cy="562236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3FE697B-B7B4-493D-A02C-101915E92D6B}"/>
              </a:ext>
            </a:extLst>
          </p:cNvPr>
          <p:cNvCxnSpPr>
            <a:cxnSpLocks/>
          </p:cNvCxnSpPr>
          <p:nvPr/>
        </p:nvCxnSpPr>
        <p:spPr>
          <a:xfrm>
            <a:off x="5910927" y="4175104"/>
            <a:ext cx="710118" cy="636492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2F864C8-30FD-84BE-E2AD-3DB2AE4E2379}"/>
              </a:ext>
            </a:extLst>
          </p:cNvPr>
          <p:cNvCxnSpPr>
            <a:cxnSpLocks/>
          </p:cNvCxnSpPr>
          <p:nvPr/>
        </p:nvCxnSpPr>
        <p:spPr>
          <a:xfrm>
            <a:off x="5904792" y="4649587"/>
            <a:ext cx="680030" cy="352384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0934787-354A-1E9B-8A4D-B622F636B95A}"/>
              </a:ext>
            </a:extLst>
          </p:cNvPr>
          <p:cNvCxnSpPr>
            <a:cxnSpLocks/>
          </p:cNvCxnSpPr>
          <p:nvPr/>
        </p:nvCxnSpPr>
        <p:spPr>
          <a:xfrm flipV="1">
            <a:off x="5898074" y="5120775"/>
            <a:ext cx="693198" cy="143135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FA3B6DF-B844-58F4-7786-59E94555F30E}"/>
              </a:ext>
            </a:extLst>
          </p:cNvPr>
          <p:cNvCxnSpPr>
            <a:cxnSpLocks/>
          </p:cNvCxnSpPr>
          <p:nvPr/>
        </p:nvCxnSpPr>
        <p:spPr>
          <a:xfrm flipV="1">
            <a:off x="5904792" y="5263910"/>
            <a:ext cx="726862" cy="486158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07734CD-6322-FBBD-0170-4763327BBD7D}"/>
              </a:ext>
            </a:extLst>
          </p:cNvPr>
          <p:cNvGrpSpPr/>
          <p:nvPr/>
        </p:nvGrpSpPr>
        <p:grpSpPr>
          <a:xfrm>
            <a:off x="6905803" y="4394999"/>
            <a:ext cx="429658" cy="429658"/>
            <a:chOff x="6876159" y="3128790"/>
            <a:chExt cx="429658" cy="429658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771F968-A21C-3ABB-462A-1A84CA97ED29}"/>
                </a:ext>
              </a:extLst>
            </p:cNvPr>
            <p:cNvSpPr/>
            <p:nvPr/>
          </p:nvSpPr>
          <p:spPr>
            <a:xfrm>
              <a:off x="6876159" y="3128790"/>
              <a:ext cx="429658" cy="42965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Graphic 44" descr="Thumbs Down with solid fill">
              <a:extLst>
                <a:ext uri="{FF2B5EF4-FFF2-40B4-BE49-F238E27FC236}">
                  <a16:creationId xmlns:a16="http://schemas.microsoft.com/office/drawing/2014/main" id="{4F18261B-0DFB-BC8B-A55A-26E03F804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939357" y="3218914"/>
              <a:ext cx="304714" cy="30471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2851EBF-699B-0B80-7DE6-93E4F4793054}"/>
              </a:ext>
            </a:extLst>
          </p:cNvPr>
          <p:cNvGrpSpPr/>
          <p:nvPr/>
        </p:nvGrpSpPr>
        <p:grpSpPr>
          <a:xfrm>
            <a:off x="4750209" y="5574579"/>
            <a:ext cx="429658" cy="429658"/>
            <a:chOff x="6876159" y="3128790"/>
            <a:chExt cx="429658" cy="429658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F317537-83D7-29F8-10FD-CBE0631BA439}"/>
                </a:ext>
              </a:extLst>
            </p:cNvPr>
            <p:cNvSpPr/>
            <p:nvPr/>
          </p:nvSpPr>
          <p:spPr>
            <a:xfrm>
              <a:off x="6876159" y="3128790"/>
              <a:ext cx="429658" cy="42965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Graphic 49" descr="Thumbs Down with solid fill">
              <a:extLst>
                <a:ext uri="{FF2B5EF4-FFF2-40B4-BE49-F238E27FC236}">
                  <a16:creationId xmlns:a16="http://schemas.microsoft.com/office/drawing/2014/main" id="{1D428168-78A1-0DA2-9D05-3C1496AC1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939357" y="3218914"/>
              <a:ext cx="304714" cy="30471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CE975AA-123C-09EC-601D-6B5F2274E542}"/>
                  </a:ext>
                </a:extLst>
              </p:cNvPr>
              <p:cNvSpPr txBox="1"/>
              <p:nvPr/>
            </p:nvSpPr>
            <p:spPr>
              <a:xfrm>
                <a:off x="6140008" y="5590154"/>
                <a:ext cx="6687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CE975AA-123C-09EC-601D-6B5F2274E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008" y="5590154"/>
                <a:ext cx="668773" cy="276999"/>
              </a:xfrm>
              <a:prstGeom prst="rect">
                <a:avLst/>
              </a:prstGeom>
              <a:blipFill>
                <a:blip r:embed="rId18"/>
                <a:stretch>
                  <a:fillRect l="-3704" r="-5556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ight Arrow 51">
            <a:extLst>
              <a:ext uri="{FF2B5EF4-FFF2-40B4-BE49-F238E27FC236}">
                <a16:creationId xmlns:a16="http://schemas.microsoft.com/office/drawing/2014/main" id="{BACAB03E-5A1C-770E-CF2E-B89EBDC960B0}"/>
              </a:ext>
            </a:extLst>
          </p:cNvPr>
          <p:cNvSpPr/>
          <p:nvPr/>
        </p:nvSpPr>
        <p:spPr>
          <a:xfrm rot="20657569">
            <a:off x="4011976" y="5738064"/>
            <a:ext cx="672029" cy="5172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D81403F-F902-E348-2F9A-04681DEA0D68}"/>
              </a:ext>
            </a:extLst>
          </p:cNvPr>
          <p:cNvSpPr txBox="1"/>
          <p:nvPr/>
        </p:nvSpPr>
        <p:spPr>
          <a:xfrm>
            <a:off x="2867249" y="5947717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Intervene!</a:t>
            </a:r>
          </a:p>
        </p:txBody>
      </p:sp>
      <p:sp>
        <p:nvSpPr>
          <p:cNvPr id="54" name="Curved Down Arrow 53">
            <a:extLst>
              <a:ext uri="{FF2B5EF4-FFF2-40B4-BE49-F238E27FC236}">
                <a16:creationId xmlns:a16="http://schemas.microsoft.com/office/drawing/2014/main" id="{90606EFD-8016-2C6D-F494-B60031008D50}"/>
              </a:ext>
            </a:extLst>
          </p:cNvPr>
          <p:cNvSpPr/>
          <p:nvPr/>
        </p:nvSpPr>
        <p:spPr>
          <a:xfrm>
            <a:off x="7100909" y="3982611"/>
            <a:ext cx="780569" cy="33547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E2B5B8A-8E38-3755-C587-DF54AA4FDE05}"/>
              </a:ext>
            </a:extLst>
          </p:cNvPr>
          <p:cNvGrpSpPr/>
          <p:nvPr/>
        </p:nvGrpSpPr>
        <p:grpSpPr>
          <a:xfrm>
            <a:off x="7671227" y="4381938"/>
            <a:ext cx="429658" cy="429658"/>
            <a:chOff x="6876159" y="3128790"/>
            <a:chExt cx="429658" cy="429658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8D50410-9FD9-11A4-9E0B-A87F0021F549}"/>
                </a:ext>
              </a:extLst>
            </p:cNvPr>
            <p:cNvSpPr/>
            <p:nvPr/>
          </p:nvSpPr>
          <p:spPr>
            <a:xfrm>
              <a:off x="6876159" y="3128790"/>
              <a:ext cx="429658" cy="42965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Graphic 56" descr="Thumbs Down with solid fill">
              <a:extLst>
                <a:ext uri="{FF2B5EF4-FFF2-40B4-BE49-F238E27FC236}">
                  <a16:creationId xmlns:a16="http://schemas.microsoft.com/office/drawing/2014/main" id="{EAC9AB34-E784-7DCF-2F04-74B169274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939357" y="3218914"/>
              <a:ext cx="304714" cy="30471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AC464B-7B5E-EB25-EBD5-C55E42562BE6}"/>
              </a:ext>
            </a:extLst>
          </p:cNvPr>
          <p:cNvSpPr txBox="1"/>
          <p:nvPr/>
        </p:nvSpPr>
        <p:spPr>
          <a:xfrm>
            <a:off x="604188" y="2056853"/>
            <a:ext cx="11999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CBMs can 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answer a</a:t>
            </a:r>
            <a:r>
              <a:rPr lang="en-GB" sz="2400" b="1" noProof="0" dirty="0" err="1">
                <a:solidFill>
                  <a:schemeClr val="accent2">
                    <a:lumMod val="75000"/>
                  </a:schemeClr>
                </a:solidFill>
              </a:rPr>
              <a:t>ssociation</a:t>
            </a:r>
            <a:r>
              <a:rPr lang="en-GB" sz="2400" noProof="0" dirty="0"/>
              <a:t> queries (duh…)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However, intervening on        influences the task, while intervening on         does not!</a:t>
            </a:r>
            <a:endParaRPr lang="en-GB" sz="2400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3BA16-261D-4339-8F93-F2859D2D5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257</a:t>
            </a:fld>
            <a:endParaRPr lang="en-US"/>
          </a:p>
        </p:txBody>
      </p:sp>
      <p:sp>
        <p:nvSpPr>
          <p:cNvPr id="90" name="L-Shape 89">
            <a:extLst>
              <a:ext uri="{FF2B5EF4-FFF2-40B4-BE49-F238E27FC236}">
                <a16:creationId xmlns:a16="http://schemas.microsoft.com/office/drawing/2014/main" id="{2BA6CDFD-2875-1C4A-303D-48D8C5F80008}"/>
              </a:ext>
            </a:extLst>
          </p:cNvPr>
          <p:cNvSpPr/>
          <p:nvPr/>
        </p:nvSpPr>
        <p:spPr>
          <a:xfrm rot="5400000">
            <a:off x="10156031" y="4331424"/>
            <a:ext cx="981389" cy="2905272"/>
          </a:xfrm>
          <a:prstGeom prst="corner">
            <a:avLst>
              <a:gd name="adj1" fmla="val 28576"/>
              <a:gd name="adj2" fmla="val 2570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6A41423-1F00-7414-8E47-487963865351}"/>
              </a:ext>
            </a:extLst>
          </p:cNvPr>
          <p:cNvSpPr txBox="1"/>
          <p:nvPr/>
        </p:nvSpPr>
        <p:spPr>
          <a:xfrm>
            <a:off x="9961805" y="5223309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Association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AFC2979-CB07-4AC4-8F25-82B1C6DE35E4}"/>
              </a:ext>
            </a:extLst>
          </p:cNvPr>
          <p:cNvSpPr txBox="1"/>
          <p:nvPr/>
        </p:nvSpPr>
        <p:spPr>
          <a:xfrm>
            <a:off x="9480210" y="5664191"/>
            <a:ext cx="2705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What if the model sees a green light?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BDE6BBA7-B832-1D0A-E6ED-087FE8E9A34D}"/>
                  </a:ext>
                </a:extLst>
              </p:cNvPr>
              <p:cNvSpPr txBox="1"/>
              <p:nvPr/>
            </p:nvSpPr>
            <p:spPr>
              <a:xfrm>
                <a:off x="10125703" y="5915608"/>
                <a:ext cx="131901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𝑏𝑟𝑎𝑘𝑒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𝑙𝑖𝑔h𝑡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BDE6BBA7-B832-1D0A-E6ED-087FE8E9A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5703" y="5915608"/>
                <a:ext cx="1319015" cy="215444"/>
              </a:xfrm>
              <a:prstGeom prst="rect">
                <a:avLst/>
              </a:prstGeom>
              <a:blipFill>
                <a:blip r:embed="rId21"/>
                <a:stretch>
                  <a:fillRect l="-2885" t="-5556" r="-4808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L-Shape 35">
            <a:extLst>
              <a:ext uri="{FF2B5EF4-FFF2-40B4-BE49-F238E27FC236}">
                <a16:creationId xmlns:a16="http://schemas.microsoft.com/office/drawing/2014/main" id="{00B9641B-B31E-3D97-06D9-7140C098ED0E}"/>
              </a:ext>
            </a:extLst>
          </p:cNvPr>
          <p:cNvSpPr/>
          <p:nvPr/>
        </p:nvSpPr>
        <p:spPr>
          <a:xfrm rot="5400000">
            <a:off x="10156031" y="3156920"/>
            <a:ext cx="981389" cy="2905271"/>
          </a:xfrm>
          <a:prstGeom prst="corner">
            <a:avLst>
              <a:gd name="adj1" fmla="val 28576"/>
              <a:gd name="adj2" fmla="val 2570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DE8FF0-2B46-7937-570F-264F9206BD58}"/>
              </a:ext>
            </a:extLst>
          </p:cNvPr>
          <p:cNvSpPr txBox="1"/>
          <p:nvPr/>
        </p:nvSpPr>
        <p:spPr>
          <a:xfrm>
            <a:off x="9951524" y="4059114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Intervention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1AC875-9145-1AC0-003E-09621E4F0E71}"/>
              </a:ext>
            </a:extLst>
          </p:cNvPr>
          <p:cNvSpPr txBox="1"/>
          <p:nvPr/>
        </p:nvSpPr>
        <p:spPr>
          <a:xfrm>
            <a:off x="9480210" y="4437473"/>
            <a:ext cx="2619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What if I set the light color to red?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5BD7681-9FA0-685A-0045-4FAA0712D4DD}"/>
                  </a:ext>
                </a:extLst>
              </p:cNvPr>
              <p:cNvSpPr txBox="1"/>
              <p:nvPr/>
            </p:nvSpPr>
            <p:spPr>
              <a:xfrm>
                <a:off x="9978529" y="4710008"/>
                <a:ext cx="167084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𝑏𝑟𝑎𝑘𝑒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𝑑𝑜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𝑙𝑖𝑔h𝑡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5BD7681-9FA0-685A-0045-4FAA0712D4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8529" y="4710008"/>
                <a:ext cx="1670842" cy="215444"/>
              </a:xfrm>
              <a:prstGeom prst="rect">
                <a:avLst/>
              </a:prstGeom>
              <a:blipFill>
                <a:blip r:embed="rId22"/>
                <a:stretch>
                  <a:fillRect l="-1504" t="-11765" r="-3008" b="-4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D4AA0829-34AA-390A-FBD8-80FCE5ED07F1}"/>
              </a:ext>
            </a:extLst>
          </p:cNvPr>
          <p:cNvGrpSpPr/>
          <p:nvPr/>
        </p:nvGrpSpPr>
        <p:grpSpPr>
          <a:xfrm>
            <a:off x="4031045" y="2736647"/>
            <a:ext cx="523221" cy="523221"/>
            <a:chOff x="4697224" y="5270961"/>
            <a:chExt cx="914400" cy="914400"/>
          </a:xfrm>
        </p:grpSpPr>
        <p:pic>
          <p:nvPicPr>
            <p:cNvPr id="41" name="Graphic 40" descr="Traffic light outline">
              <a:extLst>
                <a:ext uri="{FF2B5EF4-FFF2-40B4-BE49-F238E27FC236}">
                  <a16:creationId xmlns:a16="http://schemas.microsoft.com/office/drawing/2014/main" id="{42F25D6B-539D-64D2-355D-2F0695259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89E8381-6E55-4416-FB12-97EEBFA07698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Graphic 42" descr="Cowboy male with solid fill">
            <a:extLst>
              <a:ext uri="{FF2B5EF4-FFF2-40B4-BE49-F238E27FC236}">
                <a16:creationId xmlns:a16="http://schemas.microsoft.com/office/drawing/2014/main" id="{B7ADCF48-1533-CE53-EF41-39652EE892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978529" y="2726188"/>
            <a:ext cx="535507" cy="535507"/>
          </a:xfrm>
          <a:prstGeom prst="rect">
            <a:avLst/>
          </a:prstGeom>
        </p:spPr>
      </p:pic>
      <p:sp>
        <p:nvSpPr>
          <p:cNvPr id="5" name="Google Shape;145;p19">
            <a:extLst>
              <a:ext uri="{FF2B5EF4-FFF2-40B4-BE49-F238E27FC236}">
                <a16:creationId xmlns:a16="http://schemas.microsoft.com/office/drawing/2014/main" id="{F13448C0-6171-E22C-226C-B6EFC3835A28}"/>
              </a:ext>
            </a:extLst>
          </p:cNvPr>
          <p:cNvSpPr txBox="1">
            <a:spLocks/>
          </p:cNvSpPr>
          <p:nvPr/>
        </p:nvSpPr>
        <p:spPr>
          <a:xfrm>
            <a:off x="0" y="7578"/>
            <a:ext cx="12192000" cy="6858000"/>
          </a:xfrm>
          <a:prstGeom prst="rect">
            <a:avLst/>
          </a:prstGeom>
          <a:solidFill>
            <a:srgbClr val="C9D3D7">
              <a:alpha val="8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rcellus SC"/>
              <a:buNone/>
              <a:defRPr sz="2800" b="0" i="0" u="none" strike="noStrike" cap="none">
                <a:solidFill>
                  <a:srgbClr val="000000"/>
                </a:solidFill>
                <a:latin typeface="Marcellus SC"/>
                <a:ea typeface="Marcellus SC"/>
                <a:cs typeface="Marcellus SC"/>
                <a:sym typeface="Marcellus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GB" sz="2000" b="1" i="1" noProof="0" dirty="0">
              <a:solidFill>
                <a:srgbClr val="C00000"/>
              </a:solidFill>
            </a:endParaRPr>
          </a:p>
        </p:txBody>
      </p:sp>
      <p:sp>
        <p:nvSpPr>
          <p:cNvPr id="6" name="Google Shape;145;p19">
            <a:extLst>
              <a:ext uri="{FF2B5EF4-FFF2-40B4-BE49-F238E27FC236}">
                <a16:creationId xmlns:a16="http://schemas.microsoft.com/office/drawing/2014/main" id="{E2BCA9D5-3BE5-6241-F216-51098FEE3401}"/>
              </a:ext>
            </a:extLst>
          </p:cNvPr>
          <p:cNvSpPr txBox="1">
            <a:spLocks/>
          </p:cNvSpPr>
          <p:nvPr/>
        </p:nvSpPr>
        <p:spPr>
          <a:xfrm>
            <a:off x="415598" y="3294305"/>
            <a:ext cx="11360800" cy="234107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rcellus SC"/>
              <a:buNone/>
              <a:defRPr sz="2800" b="0" i="0" u="none" strike="noStrike" cap="none">
                <a:solidFill>
                  <a:srgbClr val="000000"/>
                </a:solidFill>
                <a:latin typeface="Marcellus SC"/>
                <a:ea typeface="Marcellus SC"/>
                <a:cs typeface="Marcellus SC"/>
                <a:sym typeface="Marcellus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4000" b="1" i="1" noProof="0" dirty="0">
                <a:solidFill>
                  <a:srgbClr val="C00000"/>
                </a:solidFill>
                <a:latin typeface="+mn-lt"/>
              </a:rPr>
              <a:t>Can we measure the causal influence of a concept on the task?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4F29CD3C-095D-0D4B-BA29-F0909C61B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Concept-based Causal reasoning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57463316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E6D83-B478-2CEF-5282-27345B306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036E6-DEA8-FB7D-6C69-2B5B2A321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258</a:t>
            </a:fld>
            <a:endParaRPr lang="en-US"/>
          </a:p>
        </p:txBody>
      </p:sp>
      <p:sp>
        <p:nvSpPr>
          <p:cNvPr id="90" name="L-Shape 89">
            <a:extLst>
              <a:ext uri="{FF2B5EF4-FFF2-40B4-BE49-F238E27FC236}">
                <a16:creationId xmlns:a16="http://schemas.microsoft.com/office/drawing/2014/main" id="{67F8CD7F-283B-DC31-912F-11B43A1F7F0A}"/>
              </a:ext>
            </a:extLst>
          </p:cNvPr>
          <p:cNvSpPr/>
          <p:nvPr/>
        </p:nvSpPr>
        <p:spPr>
          <a:xfrm rot="5400000">
            <a:off x="10156031" y="4331424"/>
            <a:ext cx="981389" cy="2905272"/>
          </a:xfrm>
          <a:prstGeom prst="corner">
            <a:avLst>
              <a:gd name="adj1" fmla="val 28576"/>
              <a:gd name="adj2" fmla="val 2570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FF35F81-0C7F-E05E-B0D1-343958D0CCDB}"/>
              </a:ext>
            </a:extLst>
          </p:cNvPr>
          <p:cNvSpPr txBox="1"/>
          <p:nvPr/>
        </p:nvSpPr>
        <p:spPr>
          <a:xfrm>
            <a:off x="9961805" y="5223309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Association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1C8B07E-E2A2-3D24-FC0F-3570566EB9A9}"/>
              </a:ext>
            </a:extLst>
          </p:cNvPr>
          <p:cNvSpPr txBox="1"/>
          <p:nvPr/>
        </p:nvSpPr>
        <p:spPr>
          <a:xfrm>
            <a:off x="9480210" y="5664191"/>
            <a:ext cx="2705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What if the model sees a green light?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3AAFC48F-60CF-99F5-0045-D4A928392CE0}"/>
                  </a:ext>
                </a:extLst>
              </p:cNvPr>
              <p:cNvSpPr txBox="1"/>
              <p:nvPr/>
            </p:nvSpPr>
            <p:spPr>
              <a:xfrm>
                <a:off x="10125703" y="5915608"/>
                <a:ext cx="131901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𝑏𝑟𝑎𝑘𝑒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𝑙𝑖𝑔h𝑡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3AAFC48F-60CF-99F5-0045-D4A928392C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5703" y="5915608"/>
                <a:ext cx="1319015" cy="215444"/>
              </a:xfrm>
              <a:prstGeom prst="rect">
                <a:avLst/>
              </a:prstGeom>
              <a:blipFill>
                <a:blip r:embed="rId2"/>
                <a:stretch>
                  <a:fillRect l="-2885" t="-5556" r="-4808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391973-E821-65E4-0FB0-8A89FD18052E}"/>
                  </a:ext>
                </a:extLst>
              </p:cNvPr>
              <p:cNvSpPr txBox="1"/>
              <p:nvPr/>
            </p:nvSpPr>
            <p:spPr>
              <a:xfrm>
                <a:off x="604189" y="2056853"/>
                <a:ext cx="101155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</a:rPr>
                  <a:t>Step 1</a:t>
                </a:r>
                <a:r>
                  <a:rPr lang="en-GB" sz="2000" dirty="0"/>
                  <a:t>: Compute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</a:rPr>
                  <a:t>expected value </a:t>
                </a:r>
                <a:r>
                  <a:rPr lang="en-GB" sz="2000" dirty="0"/>
                  <a:t>of the task with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𝑑𝑜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000" noProof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391973-E821-65E4-0FB0-8A89FD180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89" y="2056853"/>
                <a:ext cx="10115519" cy="400110"/>
              </a:xfrm>
              <a:prstGeom prst="rect">
                <a:avLst/>
              </a:prstGeom>
              <a:blipFill>
                <a:blip r:embed="rId3"/>
                <a:stretch>
                  <a:fillRect l="-627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L-Shape 35">
            <a:extLst>
              <a:ext uri="{FF2B5EF4-FFF2-40B4-BE49-F238E27FC236}">
                <a16:creationId xmlns:a16="http://schemas.microsoft.com/office/drawing/2014/main" id="{2E774087-3746-1CA2-153C-218378C2B0B2}"/>
              </a:ext>
            </a:extLst>
          </p:cNvPr>
          <p:cNvSpPr/>
          <p:nvPr/>
        </p:nvSpPr>
        <p:spPr>
          <a:xfrm rot="5400000">
            <a:off x="10156031" y="3156920"/>
            <a:ext cx="981389" cy="2905271"/>
          </a:xfrm>
          <a:prstGeom prst="corner">
            <a:avLst>
              <a:gd name="adj1" fmla="val 28576"/>
              <a:gd name="adj2" fmla="val 2570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94ED62E-B4E5-F778-7EF3-5FA5165C3E4D}"/>
              </a:ext>
            </a:extLst>
          </p:cNvPr>
          <p:cNvSpPr txBox="1"/>
          <p:nvPr/>
        </p:nvSpPr>
        <p:spPr>
          <a:xfrm>
            <a:off x="9951524" y="4059114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Intervention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B5BF4EA-5D6E-33E2-1870-FDFDE2D35842}"/>
              </a:ext>
            </a:extLst>
          </p:cNvPr>
          <p:cNvSpPr txBox="1"/>
          <p:nvPr/>
        </p:nvSpPr>
        <p:spPr>
          <a:xfrm>
            <a:off x="9480210" y="4437473"/>
            <a:ext cx="2619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What if I set the light color to red?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849FDAD-512B-2891-635D-FABB185A489B}"/>
                  </a:ext>
                </a:extLst>
              </p:cNvPr>
              <p:cNvSpPr txBox="1"/>
              <p:nvPr/>
            </p:nvSpPr>
            <p:spPr>
              <a:xfrm>
                <a:off x="9978529" y="4710008"/>
                <a:ext cx="167084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𝑏𝑟𝑎𝑘𝑒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𝑑𝑜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𝑙𝑖𝑔h𝑡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849FDAD-512B-2891-635D-FABB185A4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8529" y="4710008"/>
                <a:ext cx="1670842" cy="215444"/>
              </a:xfrm>
              <a:prstGeom prst="rect">
                <a:avLst/>
              </a:prstGeom>
              <a:blipFill>
                <a:blip r:embed="rId4"/>
                <a:stretch>
                  <a:fillRect l="-1504" t="-11765" r="-3008" b="-4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Timeline&#10;&#10;Description automatically generated with low confidence">
            <a:extLst>
              <a:ext uri="{FF2B5EF4-FFF2-40B4-BE49-F238E27FC236}">
                <a16:creationId xmlns:a16="http://schemas.microsoft.com/office/drawing/2014/main" id="{A8B150B7-9483-FB62-AAD1-E867B3FBD1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54" t="30012" r="61194" b="25535"/>
          <a:stretch/>
        </p:blipFill>
        <p:spPr>
          <a:xfrm>
            <a:off x="3674287" y="4017037"/>
            <a:ext cx="683465" cy="64929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2D497CA-88C3-3911-090C-7BAEC3EDF246}"/>
              </a:ext>
            </a:extLst>
          </p:cNvPr>
          <p:cNvCxnSpPr>
            <a:cxnSpLocks/>
          </p:cNvCxnSpPr>
          <p:nvPr/>
        </p:nvCxnSpPr>
        <p:spPr>
          <a:xfrm>
            <a:off x="3336171" y="4339944"/>
            <a:ext cx="331014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51D97A1-C3BB-DF16-453B-5DC9C671A871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4357751" y="4341683"/>
            <a:ext cx="251346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Siren with solid fill">
            <a:extLst>
              <a:ext uri="{FF2B5EF4-FFF2-40B4-BE49-F238E27FC236}">
                <a16:creationId xmlns:a16="http://schemas.microsoft.com/office/drawing/2014/main" id="{486A872A-803A-3019-8FCA-4B2807CE0E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26206" y="3988341"/>
            <a:ext cx="309647" cy="30964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0E55EA8-40E7-81B2-1F3A-79DA3833A322}"/>
              </a:ext>
            </a:extLst>
          </p:cNvPr>
          <p:cNvGrpSpPr/>
          <p:nvPr/>
        </p:nvGrpSpPr>
        <p:grpSpPr>
          <a:xfrm>
            <a:off x="2930464" y="3715906"/>
            <a:ext cx="301131" cy="301131"/>
            <a:chOff x="4697224" y="5270961"/>
            <a:chExt cx="914400" cy="914400"/>
          </a:xfrm>
        </p:grpSpPr>
        <p:pic>
          <p:nvPicPr>
            <p:cNvPr id="10" name="Graphic 9" descr="Traffic light outline">
              <a:extLst>
                <a:ext uri="{FF2B5EF4-FFF2-40B4-BE49-F238E27FC236}">
                  <a16:creationId xmlns:a16="http://schemas.microsoft.com/office/drawing/2014/main" id="{27632EF2-E66E-69E7-A0D8-43C1BE01B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ED0640F-8710-33C9-EEB8-A0F38EDCBA19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FD130C-F9B5-7592-4114-53A8D7CD6A09}"/>
              </a:ext>
            </a:extLst>
          </p:cNvPr>
          <p:cNvGrpSpPr/>
          <p:nvPr/>
        </p:nvGrpSpPr>
        <p:grpSpPr>
          <a:xfrm>
            <a:off x="2862319" y="3747116"/>
            <a:ext cx="422150" cy="1201993"/>
            <a:chOff x="2967450" y="4800877"/>
            <a:chExt cx="753485" cy="1929122"/>
          </a:xfrm>
        </p:grpSpPr>
        <p:sp>
          <p:nvSpPr>
            <p:cNvPr id="13" name="Left Bracket 12">
              <a:extLst>
                <a:ext uri="{FF2B5EF4-FFF2-40B4-BE49-F238E27FC236}">
                  <a16:creationId xmlns:a16="http://schemas.microsoft.com/office/drawing/2014/main" id="{5A71E1F6-0718-4021-C974-8D6891A0D261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14" name="Left Bracket 13">
              <a:extLst>
                <a:ext uri="{FF2B5EF4-FFF2-40B4-BE49-F238E27FC236}">
                  <a16:creationId xmlns:a16="http://schemas.microsoft.com/office/drawing/2014/main" id="{5FB7844B-B868-6ACB-A137-9E07D645FBE0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18A293F-7450-5770-1975-DC398CB62CCE}"/>
              </a:ext>
            </a:extLst>
          </p:cNvPr>
          <p:cNvGrpSpPr/>
          <p:nvPr/>
        </p:nvGrpSpPr>
        <p:grpSpPr>
          <a:xfrm>
            <a:off x="4647379" y="4194028"/>
            <a:ext cx="438863" cy="341635"/>
            <a:chOff x="5322067" y="4188044"/>
            <a:chExt cx="1174635" cy="914400"/>
          </a:xfrm>
        </p:grpSpPr>
        <p:pic>
          <p:nvPicPr>
            <p:cNvPr id="16" name="Graphic 15" descr="Car with solid fill">
              <a:extLst>
                <a:ext uri="{FF2B5EF4-FFF2-40B4-BE49-F238E27FC236}">
                  <a16:creationId xmlns:a16="http://schemas.microsoft.com/office/drawing/2014/main" id="{039F2671-528F-A6FF-F656-5098F68A9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BECCE94C-CDB5-7A11-219C-7D6366FFC60D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F9A6DF9E-9947-1AA3-3E6B-C38EB7E1FF17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151547F5-4DC9-EF8D-FC8C-2C5C6212789B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pic>
          <p:nvPicPr>
            <p:cNvPr id="20" name="Graphic 19" descr="Chevron arrows outline">
              <a:extLst>
                <a:ext uri="{FF2B5EF4-FFF2-40B4-BE49-F238E27FC236}">
                  <a16:creationId xmlns:a16="http://schemas.microsoft.com/office/drawing/2014/main" id="{F5FE2E08-448C-65BB-58E1-A96EAE206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pic>
        <p:nvPicPr>
          <p:cNvPr id="21" name="Graphic 20" descr="Crash with solid fill">
            <a:extLst>
              <a:ext uri="{FF2B5EF4-FFF2-40B4-BE49-F238E27FC236}">
                <a16:creationId xmlns:a16="http://schemas.microsoft.com/office/drawing/2014/main" id="{1F4A188C-381C-C6DB-B3A2-ADC789AA96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922977" y="4269325"/>
            <a:ext cx="309648" cy="309648"/>
          </a:xfrm>
          <a:prstGeom prst="rect">
            <a:avLst/>
          </a:prstGeom>
        </p:spPr>
      </p:pic>
      <p:pic>
        <p:nvPicPr>
          <p:cNvPr id="22" name="Graphic 21" descr="Cowboy male with solid fill">
            <a:extLst>
              <a:ext uri="{FF2B5EF4-FFF2-40B4-BE49-F238E27FC236}">
                <a16:creationId xmlns:a16="http://schemas.microsoft.com/office/drawing/2014/main" id="{18B5ADCC-0B6E-812D-1CD4-CA6D51BCFA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917476" y="4610183"/>
            <a:ext cx="308202" cy="308202"/>
          </a:xfrm>
          <a:prstGeom prst="rect">
            <a:avLst/>
          </a:prstGeom>
        </p:spPr>
      </p:pic>
      <p:pic>
        <p:nvPicPr>
          <p:cNvPr id="23" name="Picture 22" descr="Timeline&#10;&#10;Description automatically generated with low confidence">
            <a:extLst>
              <a:ext uri="{FF2B5EF4-FFF2-40B4-BE49-F238E27FC236}">
                <a16:creationId xmlns:a16="http://schemas.microsoft.com/office/drawing/2014/main" id="{7FB3D18B-E458-85BB-6317-0050C6C676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54" t="30012" r="61194" b="25535"/>
          <a:stretch/>
        </p:blipFill>
        <p:spPr>
          <a:xfrm>
            <a:off x="1702024" y="4015298"/>
            <a:ext cx="683465" cy="649292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E9DE03F-645D-200B-8677-7C468A6F1991}"/>
              </a:ext>
            </a:extLst>
          </p:cNvPr>
          <p:cNvCxnSpPr>
            <a:cxnSpLocks/>
          </p:cNvCxnSpPr>
          <p:nvPr/>
        </p:nvCxnSpPr>
        <p:spPr>
          <a:xfrm>
            <a:off x="1450679" y="4339483"/>
            <a:ext cx="245728" cy="604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DCFE780F-B103-0E85-C69A-152D83EC41C8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5979" t="147" r="50932" b="47694"/>
          <a:stretch/>
        </p:blipFill>
        <p:spPr>
          <a:xfrm>
            <a:off x="652371" y="3879883"/>
            <a:ext cx="764226" cy="919199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9986DDD-FDE6-DA12-0ACD-F0964F9470C5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2385489" y="4181980"/>
            <a:ext cx="414797" cy="157964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033B3D5-0EB7-EBF2-D06F-609DD0D27FE2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2385489" y="4339944"/>
            <a:ext cx="397662" cy="112211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0FBB00C-9E3B-658B-7841-0EC2B81786D3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2385489" y="4339944"/>
            <a:ext cx="378252" cy="323586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aphic 31" descr="Checkmark with solid fill">
            <a:extLst>
              <a:ext uri="{FF2B5EF4-FFF2-40B4-BE49-F238E27FC236}">
                <a16:creationId xmlns:a16="http://schemas.microsoft.com/office/drawing/2014/main" id="{0A4998D0-2685-385F-D10C-AA330D23C2D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318551" y="3762926"/>
            <a:ext cx="224421" cy="224421"/>
          </a:xfrm>
          <a:prstGeom prst="rect">
            <a:avLst/>
          </a:prstGeom>
        </p:spPr>
      </p:pic>
      <p:pic>
        <p:nvPicPr>
          <p:cNvPr id="77" name="Graphic 76" descr="Hammer with solid fill">
            <a:extLst>
              <a:ext uri="{FF2B5EF4-FFF2-40B4-BE49-F238E27FC236}">
                <a16:creationId xmlns:a16="http://schemas.microsoft.com/office/drawing/2014/main" id="{BBFDA6F9-6FE2-B37E-F5F4-80DC4D5C561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449376" y="3719360"/>
            <a:ext cx="328809" cy="328809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1A0C205F-DAE5-8612-ED53-3075A6FB66A9}"/>
              </a:ext>
            </a:extLst>
          </p:cNvPr>
          <p:cNvSpPr txBox="1"/>
          <p:nvPr/>
        </p:nvSpPr>
        <p:spPr>
          <a:xfrm>
            <a:off x="2238254" y="3482473"/>
            <a:ext cx="679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light=1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EBAF830D-430C-C380-4E1D-D795E3F1D07E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2385489" y="3903087"/>
            <a:ext cx="398006" cy="436857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Picture 85">
            <a:extLst>
              <a:ext uri="{FF2B5EF4-FFF2-40B4-BE49-F238E27FC236}">
                <a16:creationId xmlns:a16="http://schemas.microsoft.com/office/drawing/2014/main" id="{713CC0E0-58B9-2451-6ED7-E36EC51CC4A5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11025867" y="482332"/>
            <a:ext cx="837702" cy="8377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8F41D6-32F6-0325-C758-9262CA1868D4}"/>
                  </a:ext>
                </a:extLst>
              </p:cNvPr>
              <p:cNvSpPr txBox="1"/>
              <p:nvPr/>
            </p:nvSpPr>
            <p:spPr>
              <a:xfrm>
                <a:off x="5448372" y="4168320"/>
                <a:ext cx="327252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sepChr m:val="∣"/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brake</m:t>
                          </m:r>
                        </m: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𝑑𝑜</m:t>
                          </m:r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light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0.2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8F41D6-32F6-0325-C758-9262CA186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72" y="4168320"/>
                <a:ext cx="3272523" cy="369332"/>
              </a:xfrm>
              <a:prstGeom prst="rect">
                <a:avLst/>
              </a:prstGeom>
              <a:blipFill>
                <a:blip r:embed="rId2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itle 1">
            <a:extLst>
              <a:ext uri="{FF2B5EF4-FFF2-40B4-BE49-F238E27FC236}">
                <a16:creationId xmlns:a16="http://schemas.microsoft.com/office/drawing/2014/main" id="{FD03BC96-6F90-3149-A639-E808329EE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Causal concept effect</a:t>
            </a:r>
            <a:endParaRPr lang="en-GB" noProof="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ED8CA65-F9AB-66CA-26A9-898EB5B65D12}"/>
              </a:ext>
            </a:extLst>
          </p:cNvPr>
          <p:cNvSpPr txBox="1"/>
          <p:nvPr/>
        </p:nvSpPr>
        <p:spPr>
          <a:xfrm>
            <a:off x="604189" y="1468968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B0DA843-26D4-FCC5-B056-6A92C14EC28C}"/>
              </a:ext>
            </a:extLst>
          </p:cNvPr>
          <p:cNvCxnSpPr>
            <a:cxnSpLocks/>
          </p:cNvCxnSpPr>
          <p:nvPr/>
        </p:nvCxnSpPr>
        <p:spPr>
          <a:xfrm>
            <a:off x="4969946" y="1921337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2586DA2-2A72-8C42-AB63-04D6F618788F}"/>
              </a:ext>
            </a:extLst>
          </p:cNvPr>
          <p:cNvSpPr txBox="1"/>
          <p:nvPr/>
        </p:nvSpPr>
        <p:spPr>
          <a:xfrm>
            <a:off x="604188" y="6521981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Goyal et al. "Explaining classifiers with causal concept effect (cace)." arXiv (2019).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578824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97E21-43DB-5ECC-1021-F6BD02E61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3A8C3-D422-1771-87E5-BB80C1DAD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259</a:t>
            </a:fld>
            <a:endParaRPr lang="en-US"/>
          </a:p>
        </p:txBody>
      </p:sp>
      <p:sp>
        <p:nvSpPr>
          <p:cNvPr id="90" name="L-Shape 89">
            <a:extLst>
              <a:ext uri="{FF2B5EF4-FFF2-40B4-BE49-F238E27FC236}">
                <a16:creationId xmlns:a16="http://schemas.microsoft.com/office/drawing/2014/main" id="{B4A676D7-213D-9313-5D4E-6376FE58D97E}"/>
              </a:ext>
            </a:extLst>
          </p:cNvPr>
          <p:cNvSpPr/>
          <p:nvPr/>
        </p:nvSpPr>
        <p:spPr>
          <a:xfrm rot="5400000">
            <a:off x="10156031" y="4331424"/>
            <a:ext cx="981389" cy="2905272"/>
          </a:xfrm>
          <a:prstGeom prst="corner">
            <a:avLst>
              <a:gd name="adj1" fmla="val 28576"/>
              <a:gd name="adj2" fmla="val 2570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A7B78B8-A4CD-A4FF-BB4C-1936A03F741A}"/>
              </a:ext>
            </a:extLst>
          </p:cNvPr>
          <p:cNvSpPr txBox="1"/>
          <p:nvPr/>
        </p:nvSpPr>
        <p:spPr>
          <a:xfrm>
            <a:off x="9961805" y="5223309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Association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63CF90E-FEC9-A007-381D-B5CCB695BBE6}"/>
              </a:ext>
            </a:extLst>
          </p:cNvPr>
          <p:cNvSpPr txBox="1"/>
          <p:nvPr/>
        </p:nvSpPr>
        <p:spPr>
          <a:xfrm>
            <a:off x="9480210" y="5664191"/>
            <a:ext cx="2705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What if the model sees a green light?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8E96F257-99C2-C572-C516-5557AA5C220E}"/>
                  </a:ext>
                </a:extLst>
              </p:cNvPr>
              <p:cNvSpPr txBox="1"/>
              <p:nvPr/>
            </p:nvSpPr>
            <p:spPr>
              <a:xfrm>
                <a:off x="10125703" y="5915608"/>
                <a:ext cx="131901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𝑏𝑟𝑎𝑘𝑒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𝑙𝑖𝑔h𝑡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8E96F257-99C2-C572-C516-5557AA5C22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5703" y="5915608"/>
                <a:ext cx="1319015" cy="215444"/>
              </a:xfrm>
              <a:prstGeom prst="rect">
                <a:avLst/>
              </a:prstGeom>
              <a:blipFill>
                <a:blip r:embed="rId3"/>
                <a:stretch>
                  <a:fillRect l="-2885" t="-5556" r="-4808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L-Shape 35">
            <a:extLst>
              <a:ext uri="{FF2B5EF4-FFF2-40B4-BE49-F238E27FC236}">
                <a16:creationId xmlns:a16="http://schemas.microsoft.com/office/drawing/2014/main" id="{D4149F87-41CC-C0AC-2C38-C609ABC1FAC5}"/>
              </a:ext>
            </a:extLst>
          </p:cNvPr>
          <p:cNvSpPr/>
          <p:nvPr/>
        </p:nvSpPr>
        <p:spPr>
          <a:xfrm rot="5400000">
            <a:off x="10156031" y="3156920"/>
            <a:ext cx="981389" cy="2905271"/>
          </a:xfrm>
          <a:prstGeom prst="corner">
            <a:avLst>
              <a:gd name="adj1" fmla="val 28576"/>
              <a:gd name="adj2" fmla="val 2570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B77593F-1590-68B4-5607-D917A03F2E68}"/>
              </a:ext>
            </a:extLst>
          </p:cNvPr>
          <p:cNvSpPr txBox="1"/>
          <p:nvPr/>
        </p:nvSpPr>
        <p:spPr>
          <a:xfrm>
            <a:off x="9951524" y="4059114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Intervention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682F61F-9A17-8A3F-0B44-ED287ABCA800}"/>
              </a:ext>
            </a:extLst>
          </p:cNvPr>
          <p:cNvSpPr txBox="1"/>
          <p:nvPr/>
        </p:nvSpPr>
        <p:spPr>
          <a:xfrm>
            <a:off x="9480210" y="4437473"/>
            <a:ext cx="2619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What if I set the light color to red?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F75D23A-6685-D4C1-1446-FFF6BF704414}"/>
                  </a:ext>
                </a:extLst>
              </p:cNvPr>
              <p:cNvSpPr txBox="1"/>
              <p:nvPr/>
            </p:nvSpPr>
            <p:spPr>
              <a:xfrm>
                <a:off x="9978529" y="4710008"/>
                <a:ext cx="167084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𝑏𝑟𝑎𝑘𝑒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𝑑𝑜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𝑙𝑖𝑔h𝑡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F75D23A-6685-D4C1-1446-FFF6BF7044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8529" y="4710008"/>
                <a:ext cx="1670842" cy="215444"/>
              </a:xfrm>
              <a:prstGeom prst="rect">
                <a:avLst/>
              </a:prstGeom>
              <a:blipFill>
                <a:blip r:embed="rId4"/>
                <a:stretch>
                  <a:fillRect l="-1504" t="-11765" r="-3008" b="-4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Timeline&#10;&#10;Description automatically generated with low confidence">
            <a:extLst>
              <a:ext uri="{FF2B5EF4-FFF2-40B4-BE49-F238E27FC236}">
                <a16:creationId xmlns:a16="http://schemas.microsoft.com/office/drawing/2014/main" id="{EB22ED6D-10BD-F710-7EC6-1D55848152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54" t="30012" r="61194" b="25535"/>
          <a:stretch/>
        </p:blipFill>
        <p:spPr>
          <a:xfrm>
            <a:off x="3674287" y="4017037"/>
            <a:ext cx="683465" cy="64929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D7D995E-087B-F410-D9FF-E7E3B1F1A7E1}"/>
              </a:ext>
            </a:extLst>
          </p:cNvPr>
          <p:cNvCxnSpPr>
            <a:cxnSpLocks/>
          </p:cNvCxnSpPr>
          <p:nvPr/>
        </p:nvCxnSpPr>
        <p:spPr>
          <a:xfrm>
            <a:off x="3336171" y="4339944"/>
            <a:ext cx="331014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5058604-0FFB-00D1-CFBF-E4F8F50755C7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4357751" y="4341683"/>
            <a:ext cx="251346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Siren with solid fill">
            <a:extLst>
              <a:ext uri="{FF2B5EF4-FFF2-40B4-BE49-F238E27FC236}">
                <a16:creationId xmlns:a16="http://schemas.microsoft.com/office/drawing/2014/main" id="{12E3B1BC-30EC-3198-BA0F-CAD6159A6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26206" y="3988341"/>
            <a:ext cx="309647" cy="30964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11AA73E-4203-8B0C-67D9-36AB34FB7FF3}"/>
              </a:ext>
            </a:extLst>
          </p:cNvPr>
          <p:cNvGrpSpPr/>
          <p:nvPr/>
        </p:nvGrpSpPr>
        <p:grpSpPr>
          <a:xfrm>
            <a:off x="2930464" y="3715906"/>
            <a:ext cx="301131" cy="301131"/>
            <a:chOff x="4697224" y="5270961"/>
            <a:chExt cx="914400" cy="914400"/>
          </a:xfrm>
        </p:grpSpPr>
        <p:pic>
          <p:nvPicPr>
            <p:cNvPr id="10" name="Graphic 9" descr="Traffic light outline">
              <a:extLst>
                <a:ext uri="{FF2B5EF4-FFF2-40B4-BE49-F238E27FC236}">
                  <a16:creationId xmlns:a16="http://schemas.microsoft.com/office/drawing/2014/main" id="{D4FC15EE-0705-55FF-4908-FA531199E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26EAAF3-F5A9-7222-D1A9-E4369530CC01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2F0ABC-901D-FCC5-5B52-56E573B80B5A}"/>
              </a:ext>
            </a:extLst>
          </p:cNvPr>
          <p:cNvGrpSpPr/>
          <p:nvPr/>
        </p:nvGrpSpPr>
        <p:grpSpPr>
          <a:xfrm>
            <a:off x="2862319" y="3747116"/>
            <a:ext cx="422150" cy="1201993"/>
            <a:chOff x="2967450" y="4800877"/>
            <a:chExt cx="753485" cy="1929122"/>
          </a:xfrm>
        </p:grpSpPr>
        <p:sp>
          <p:nvSpPr>
            <p:cNvPr id="13" name="Left Bracket 12">
              <a:extLst>
                <a:ext uri="{FF2B5EF4-FFF2-40B4-BE49-F238E27FC236}">
                  <a16:creationId xmlns:a16="http://schemas.microsoft.com/office/drawing/2014/main" id="{9E0CA6BC-CF6A-7498-945B-BFFD42218981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14" name="Left Bracket 13">
              <a:extLst>
                <a:ext uri="{FF2B5EF4-FFF2-40B4-BE49-F238E27FC236}">
                  <a16:creationId xmlns:a16="http://schemas.microsoft.com/office/drawing/2014/main" id="{B84D8918-B2A6-137A-04F3-BEA66B9C04DA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A1F86B-DB45-0460-AA69-79E1305C4DFF}"/>
              </a:ext>
            </a:extLst>
          </p:cNvPr>
          <p:cNvGrpSpPr/>
          <p:nvPr/>
        </p:nvGrpSpPr>
        <p:grpSpPr>
          <a:xfrm>
            <a:off x="4647379" y="4194028"/>
            <a:ext cx="438863" cy="341635"/>
            <a:chOff x="5322067" y="4188044"/>
            <a:chExt cx="1174635" cy="914400"/>
          </a:xfrm>
        </p:grpSpPr>
        <p:pic>
          <p:nvPicPr>
            <p:cNvPr id="16" name="Graphic 15" descr="Car with solid fill">
              <a:extLst>
                <a:ext uri="{FF2B5EF4-FFF2-40B4-BE49-F238E27FC236}">
                  <a16:creationId xmlns:a16="http://schemas.microsoft.com/office/drawing/2014/main" id="{7FF9CF0D-508E-BA66-6444-61C834981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F3D1C84B-5AA9-99A2-0BFA-F800609EF007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2EC61850-BB66-7EEE-ECA0-3A8B11D24E7A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4891892F-042D-3DE6-CC91-6C933187E526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pic>
          <p:nvPicPr>
            <p:cNvPr id="20" name="Graphic 19" descr="Chevron arrows outline">
              <a:extLst>
                <a:ext uri="{FF2B5EF4-FFF2-40B4-BE49-F238E27FC236}">
                  <a16:creationId xmlns:a16="http://schemas.microsoft.com/office/drawing/2014/main" id="{896F2B44-3FFA-9B37-714F-5B29DAA4E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pic>
        <p:nvPicPr>
          <p:cNvPr id="21" name="Graphic 20" descr="Crash with solid fill">
            <a:extLst>
              <a:ext uri="{FF2B5EF4-FFF2-40B4-BE49-F238E27FC236}">
                <a16:creationId xmlns:a16="http://schemas.microsoft.com/office/drawing/2014/main" id="{F92631EF-6268-5091-ACE2-C3805C791C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922977" y="4269325"/>
            <a:ext cx="309648" cy="309648"/>
          </a:xfrm>
          <a:prstGeom prst="rect">
            <a:avLst/>
          </a:prstGeom>
        </p:spPr>
      </p:pic>
      <p:pic>
        <p:nvPicPr>
          <p:cNvPr id="22" name="Graphic 21" descr="Cowboy male with solid fill">
            <a:extLst>
              <a:ext uri="{FF2B5EF4-FFF2-40B4-BE49-F238E27FC236}">
                <a16:creationId xmlns:a16="http://schemas.microsoft.com/office/drawing/2014/main" id="{10B68772-51FA-B9DA-463C-A726F71CDD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917476" y="4610183"/>
            <a:ext cx="308202" cy="308202"/>
          </a:xfrm>
          <a:prstGeom prst="rect">
            <a:avLst/>
          </a:prstGeom>
        </p:spPr>
      </p:pic>
      <p:pic>
        <p:nvPicPr>
          <p:cNvPr id="23" name="Picture 22" descr="Timeline&#10;&#10;Description automatically generated with low confidence">
            <a:extLst>
              <a:ext uri="{FF2B5EF4-FFF2-40B4-BE49-F238E27FC236}">
                <a16:creationId xmlns:a16="http://schemas.microsoft.com/office/drawing/2014/main" id="{E6582988-C845-2795-9E4D-F04E97E31F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54" t="30012" r="61194" b="25535"/>
          <a:stretch/>
        </p:blipFill>
        <p:spPr>
          <a:xfrm>
            <a:off x="1702024" y="4015298"/>
            <a:ext cx="683465" cy="649292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258173D-0BCC-4F03-B424-63FB6D722FBC}"/>
              </a:ext>
            </a:extLst>
          </p:cNvPr>
          <p:cNvCxnSpPr>
            <a:cxnSpLocks/>
          </p:cNvCxnSpPr>
          <p:nvPr/>
        </p:nvCxnSpPr>
        <p:spPr>
          <a:xfrm>
            <a:off x="1450679" y="4339483"/>
            <a:ext cx="245728" cy="604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B013517A-A257-C53C-CB79-7B8C74C0FB52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5979" t="147" r="50932" b="47694"/>
          <a:stretch/>
        </p:blipFill>
        <p:spPr>
          <a:xfrm>
            <a:off x="652371" y="3879883"/>
            <a:ext cx="764226" cy="919199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2F1A18F-DD98-06FF-86A6-AC57C637E042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2385489" y="4181980"/>
            <a:ext cx="414797" cy="157964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976D180-FCD5-D06F-82DD-209B4336AD99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2385489" y="4339944"/>
            <a:ext cx="397662" cy="112211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BD983A3-BAB9-98FD-E698-A020AB098D75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2385489" y="4339944"/>
            <a:ext cx="378252" cy="323586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aphic 31" descr="Checkmark with solid fill">
            <a:extLst>
              <a:ext uri="{FF2B5EF4-FFF2-40B4-BE49-F238E27FC236}">
                <a16:creationId xmlns:a16="http://schemas.microsoft.com/office/drawing/2014/main" id="{03254E73-17FF-8D1F-2BA7-C4D49E993FE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318551" y="3762926"/>
            <a:ext cx="224421" cy="224421"/>
          </a:xfrm>
          <a:prstGeom prst="rect">
            <a:avLst/>
          </a:prstGeom>
        </p:spPr>
      </p:pic>
      <p:pic>
        <p:nvPicPr>
          <p:cNvPr id="35" name="Picture 34" descr="Timeline&#10;&#10;Description automatically generated with low confidence">
            <a:extLst>
              <a:ext uri="{FF2B5EF4-FFF2-40B4-BE49-F238E27FC236}">
                <a16:creationId xmlns:a16="http://schemas.microsoft.com/office/drawing/2014/main" id="{74F18EEC-6729-4151-4A30-80E951209B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54" t="30012" r="61194" b="25535"/>
          <a:stretch/>
        </p:blipFill>
        <p:spPr>
          <a:xfrm>
            <a:off x="3674287" y="5567666"/>
            <a:ext cx="683465" cy="649292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D2BB1DF-6D45-7961-E7BA-2768D05FD3AE}"/>
              </a:ext>
            </a:extLst>
          </p:cNvPr>
          <p:cNvCxnSpPr>
            <a:cxnSpLocks/>
          </p:cNvCxnSpPr>
          <p:nvPr/>
        </p:nvCxnSpPr>
        <p:spPr>
          <a:xfrm>
            <a:off x="3336171" y="5890573"/>
            <a:ext cx="331014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704A996-CE01-4EAE-45D0-9926D89C41A0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4357751" y="5892312"/>
            <a:ext cx="251346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Graphic 48" descr="Siren with solid fill">
            <a:extLst>
              <a:ext uri="{FF2B5EF4-FFF2-40B4-BE49-F238E27FC236}">
                <a16:creationId xmlns:a16="http://schemas.microsoft.com/office/drawing/2014/main" id="{5D06B060-F699-D877-13F3-10DD13A34C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26206" y="5538970"/>
            <a:ext cx="309647" cy="309647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04DA5555-E7C1-CA87-9572-C34CF44E9B98}"/>
              </a:ext>
            </a:extLst>
          </p:cNvPr>
          <p:cNvGrpSpPr/>
          <p:nvPr/>
        </p:nvGrpSpPr>
        <p:grpSpPr>
          <a:xfrm>
            <a:off x="2930464" y="5266535"/>
            <a:ext cx="301131" cy="301131"/>
            <a:chOff x="4697224" y="5270961"/>
            <a:chExt cx="914400" cy="914400"/>
          </a:xfrm>
        </p:grpSpPr>
        <p:pic>
          <p:nvPicPr>
            <p:cNvPr id="51" name="Graphic 50" descr="Traffic light outline">
              <a:extLst>
                <a:ext uri="{FF2B5EF4-FFF2-40B4-BE49-F238E27FC236}">
                  <a16:creationId xmlns:a16="http://schemas.microsoft.com/office/drawing/2014/main" id="{B29167ED-024D-DCCB-F6A3-BF6CD1C14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A46B377-94E2-93D0-0324-74ADFFB753B0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5DC120D-10E6-5337-91EE-08FAE612F712}"/>
              </a:ext>
            </a:extLst>
          </p:cNvPr>
          <p:cNvGrpSpPr/>
          <p:nvPr/>
        </p:nvGrpSpPr>
        <p:grpSpPr>
          <a:xfrm>
            <a:off x="2862319" y="5297745"/>
            <a:ext cx="422150" cy="1201993"/>
            <a:chOff x="2967450" y="4800877"/>
            <a:chExt cx="753485" cy="1929122"/>
          </a:xfrm>
        </p:grpSpPr>
        <p:sp>
          <p:nvSpPr>
            <p:cNvPr id="54" name="Left Bracket 53">
              <a:extLst>
                <a:ext uri="{FF2B5EF4-FFF2-40B4-BE49-F238E27FC236}">
                  <a16:creationId xmlns:a16="http://schemas.microsoft.com/office/drawing/2014/main" id="{EEAF194F-3B5D-A798-0A41-484CBF480125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55" name="Left Bracket 54">
              <a:extLst>
                <a:ext uri="{FF2B5EF4-FFF2-40B4-BE49-F238E27FC236}">
                  <a16:creationId xmlns:a16="http://schemas.microsoft.com/office/drawing/2014/main" id="{11EE7F82-B8EB-8013-ACEB-507CF00BC1A5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0FD728E-AAE9-75FA-308A-4906B7880A56}"/>
              </a:ext>
            </a:extLst>
          </p:cNvPr>
          <p:cNvGrpSpPr/>
          <p:nvPr/>
        </p:nvGrpSpPr>
        <p:grpSpPr>
          <a:xfrm>
            <a:off x="4647379" y="5744657"/>
            <a:ext cx="438863" cy="341635"/>
            <a:chOff x="5322067" y="4188044"/>
            <a:chExt cx="1174635" cy="914400"/>
          </a:xfrm>
        </p:grpSpPr>
        <p:pic>
          <p:nvPicPr>
            <p:cNvPr id="57" name="Graphic 56" descr="Car with solid fill">
              <a:extLst>
                <a:ext uri="{FF2B5EF4-FFF2-40B4-BE49-F238E27FC236}">
                  <a16:creationId xmlns:a16="http://schemas.microsoft.com/office/drawing/2014/main" id="{D8BC553A-98A1-EA27-7550-035EE216A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9FA38EF3-C0D5-2371-B739-8E227EC8029B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E480C131-2216-5C75-C1A5-0A5C3B04DCAC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49CD05AE-7DDA-DDF5-F889-28FD804A1112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pic>
          <p:nvPicPr>
            <p:cNvPr id="61" name="Graphic 60" descr="Chevron arrows outline">
              <a:extLst>
                <a:ext uri="{FF2B5EF4-FFF2-40B4-BE49-F238E27FC236}">
                  <a16:creationId xmlns:a16="http://schemas.microsoft.com/office/drawing/2014/main" id="{408FC47B-2ACA-B749-A74E-598B0BFE7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pic>
        <p:nvPicPr>
          <p:cNvPr id="62" name="Graphic 61" descr="Crash with solid fill">
            <a:extLst>
              <a:ext uri="{FF2B5EF4-FFF2-40B4-BE49-F238E27FC236}">
                <a16:creationId xmlns:a16="http://schemas.microsoft.com/office/drawing/2014/main" id="{C0C96F2B-A0B2-4422-D7F4-E8F95F781E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922977" y="5819954"/>
            <a:ext cx="309648" cy="309648"/>
          </a:xfrm>
          <a:prstGeom prst="rect">
            <a:avLst/>
          </a:prstGeom>
        </p:spPr>
      </p:pic>
      <p:pic>
        <p:nvPicPr>
          <p:cNvPr id="63" name="Graphic 62" descr="Cowboy male with solid fill">
            <a:extLst>
              <a:ext uri="{FF2B5EF4-FFF2-40B4-BE49-F238E27FC236}">
                <a16:creationId xmlns:a16="http://schemas.microsoft.com/office/drawing/2014/main" id="{1DE3C329-FBAE-8114-28C4-0D47AD98115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917476" y="6160812"/>
            <a:ext cx="308202" cy="308202"/>
          </a:xfrm>
          <a:prstGeom prst="rect">
            <a:avLst/>
          </a:prstGeom>
        </p:spPr>
      </p:pic>
      <p:pic>
        <p:nvPicPr>
          <p:cNvPr id="64" name="Picture 63" descr="Timeline&#10;&#10;Description automatically generated with low confidence">
            <a:extLst>
              <a:ext uri="{FF2B5EF4-FFF2-40B4-BE49-F238E27FC236}">
                <a16:creationId xmlns:a16="http://schemas.microsoft.com/office/drawing/2014/main" id="{12B5F028-5C33-08C5-4575-07BE6EF3F0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54" t="30012" r="61194" b="25535"/>
          <a:stretch/>
        </p:blipFill>
        <p:spPr>
          <a:xfrm>
            <a:off x="1702024" y="5565927"/>
            <a:ext cx="683465" cy="649292"/>
          </a:xfrm>
          <a:prstGeom prst="rect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84096D82-E823-2096-8EF1-7D96B7182F3A}"/>
              </a:ext>
            </a:extLst>
          </p:cNvPr>
          <p:cNvCxnSpPr>
            <a:cxnSpLocks/>
          </p:cNvCxnSpPr>
          <p:nvPr/>
        </p:nvCxnSpPr>
        <p:spPr>
          <a:xfrm>
            <a:off x="1450679" y="5890112"/>
            <a:ext cx="245728" cy="604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85F1065D-E4EF-6E25-A798-36325335C832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5979" t="147" r="50932" b="47694"/>
          <a:stretch/>
        </p:blipFill>
        <p:spPr>
          <a:xfrm>
            <a:off x="652371" y="5430512"/>
            <a:ext cx="764226" cy="919199"/>
          </a:xfrm>
          <a:prstGeom prst="rect">
            <a:avLst/>
          </a:prstGeom>
        </p:spPr>
      </p:pic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A43F7AC0-A969-5D38-C515-39628BB4E2A1}"/>
              </a:ext>
            </a:extLst>
          </p:cNvPr>
          <p:cNvCxnSpPr>
            <a:cxnSpLocks/>
            <a:stCxn id="64" idx="3"/>
          </p:cNvCxnSpPr>
          <p:nvPr/>
        </p:nvCxnSpPr>
        <p:spPr>
          <a:xfrm flipV="1">
            <a:off x="2385489" y="5732609"/>
            <a:ext cx="414797" cy="157964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BFA00DD-4913-6464-D505-728F2F13BD33}"/>
              </a:ext>
            </a:extLst>
          </p:cNvPr>
          <p:cNvCxnSpPr>
            <a:cxnSpLocks/>
            <a:stCxn id="64" idx="3"/>
          </p:cNvCxnSpPr>
          <p:nvPr/>
        </p:nvCxnSpPr>
        <p:spPr>
          <a:xfrm>
            <a:off x="2385489" y="5890573"/>
            <a:ext cx="397662" cy="112211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E071D380-852F-1955-BDDF-D2BCD4FBD063}"/>
              </a:ext>
            </a:extLst>
          </p:cNvPr>
          <p:cNvCxnSpPr>
            <a:cxnSpLocks/>
            <a:stCxn id="64" idx="3"/>
          </p:cNvCxnSpPr>
          <p:nvPr/>
        </p:nvCxnSpPr>
        <p:spPr>
          <a:xfrm>
            <a:off x="2385489" y="5890573"/>
            <a:ext cx="378252" cy="323586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Graphic 75" descr="Close with solid fill">
            <a:extLst>
              <a:ext uri="{FF2B5EF4-FFF2-40B4-BE49-F238E27FC236}">
                <a16:creationId xmlns:a16="http://schemas.microsoft.com/office/drawing/2014/main" id="{023DD905-6181-C76B-3BB3-7974A498458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320737" y="5306780"/>
            <a:ext cx="224421" cy="224421"/>
          </a:xfrm>
          <a:prstGeom prst="rect">
            <a:avLst/>
          </a:prstGeom>
        </p:spPr>
      </p:pic>
      <p:pic>
        <p:nvPicPr>
          <p:cNvPr id="77" name="Graphic 76" descr="Hammer with solid fill">
            <a:extLst>
              <a:ext uri="{FF2B5EF4-FFF2-40B4-BE49-F238E27FC236}">
                <a16:creationId xmlns:a16="http://schemas.microsoft.com/office/drawing/2014/main" id="{28C8BCED-827D-4815-B75D-026A62ACD4E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449376" y="3719360"/>
            <a:ext cx="328809" cy="328809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3FB5343F-82B8-086D-92D4-61CED0C55B86}"/>
              </a:ext>
            </a:extLst>
          </p:cNvPr>
          <p:cNvSpPr txBox="1"/>
          <p:nvPr/>
        </p:nvSpPr>
        <p:spPr>
          <a:xfrm>
            <a:off x="2238254" y="3482473"/>
            <a:ext cx="679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light=1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0D0F1C5D-9D28-6CB9-6FF0-E948F985D78D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2385489" y="3903087"/>
            <a:ext cx="398006" cy="436857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Graphic 81" descr="Hammer with solid fill">
            <a:extLst>
              <a:ext uri="{FF2B5EF4-FFF2-40B4-BE49-F238E27FC236}">
                <a16:creationId xmlns:a16="http://schemas.microsoft.com/office/drawing/2014/main" id="{DB954F87-7440-E516-3B2B-63BF1E5CF4E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481332" y="5244750"/>
            <a:ext cx="328809" cy="328809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31100D73-5ADB-57A9-3EE2-41BFE7EE81FF}"/>
              </a:ext>
            </a:extLst>
          </p:cNvPr>
          <p:cNvSpPr txBox="1"/>
          <p:nvPr/>
        </p:nvSpPr>
        <p:spPr>
          <a:xfrm>
            <a:off x="2270210" y="5007863"/>
            <a:ext cx="679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light=0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344601DC-90E3-E723-0133-AC81C2865305}"/>
              </a:ext>
            </a:extLst>
          </p:cNvPr>
          <p:cNvCxnSpPr>
            <a:cxnSpLocks/>
          </p:cNvCxnSpPr>
          <p:nvPr/>
        </p:nvCxnSpPr>
        <p:spPr>
          <a:xfrm flipV="1">
            <a:off x="2417445" y="5428477"/>
            <a:ext cx="398006" cy="436857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BE7B3291-D2A2-4703-5A7F-5533D0C71C81}"/>
                  </a:ext>
                </a:extLst>
              </p:cNvPr>
              <p:cNvSpPr txBox="1"/>
              <p:nvPr/>
            </p:nvSpPr>
            <p:spPr>
              <a:xfrm>
                <a:off x="5451451" y="5712735"/>
                <a:ext cx="31688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sepChr m:val="∣"/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brake</m:t>
                          </m:r>
                        </m: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𝑑𝑜</m:t>
                          </m:r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light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d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BE7B3291-D2A2-4703-5A7F-5533D0C71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1451" y="5712735"/>
                <a:ext cx="3168863" cy="369332"/>
              </a:xfrm>
              <a:prstGeom prst="rect">
                <a:avLst/>
              </a:prstGeom>
              <a:blipFill>
                <a:blip r:embed="rId30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C2D8BC-CB1D-36E7-9679-0A28458DBF2A}"/>
                  </a:ext>
                </a:extLst>
              </p:cNvPr>
              <p:cNvSpPr txBox="1"/>
              <p:nvPr/>
            </p:nvSpPr>
            <p:spPr>
              <a:xfrm>
                <a:off x="604189" y="2056853"/>
                <a:ext cx="101155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</a:rPr>
                  <a:t>Step 2</a:t>
                </a:r>
                <a:r>
                  <a:rPr lang="en-GB" sz="2000" dirty="0"/>
                  <a:t>: Compute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</a:rPr>
                  <a:t>expected value </a:t>
                </a:r>
                <a:r>
                  <a:rPr lang="en-GB" sz="2000" dirty="0"/>
                  <a:t>of the task with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𝑑𝑜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000" noProof="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C2D8BC-CB1D-36E7-9679-0A28458DB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89" y="2056853"/>
                <a:ext cx="10115519" cy="400110"/>
              </a:xfrm>
              <a:prstGeom prst="rect">
                <a:avLst/>
              </a:prstGeom>
              <a:blipFill>
                <a:blip r:embed="rId31"/>
                <a:stretch>
                  <a:fillRect l="-627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0610C8-41B8-E707-1BFB-8BEF30413215}"/>
                  </a:ext>
                </a:extLst>
              </p:cNvPr>
              <p:cNvSpPr txBox="1"/>
              <p:nvPr/>
            </p:nvSpPr>
            <p:spPr>
              <a:xfrm>
                <a:off x="5448372" y="4168320"/>
                <a:ext cx="327252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sepChr m:val="∣"/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brake</m:t>
                          </m:r>
                        </m: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𝑑𝑜</m:t>
                          </m:r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light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0.2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0610C8-41B8-E707-1BFB-8BEF30413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72" y="4168320"/>
                <a:ext cx="3272523" cy="369332"/>
              </a:xfrm>
              <a:prstGeom prst="rect">
                <a:avLst/>
              </a:prstGeom>
              <a:blipFill>
                <a:blip r:embed="rId3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>
            <a:extLst>
              <a:ext uri="{FF2B5EF4-FFF2-40B4-BE49-F238E27FC236}">
                <a16:creationId xmlns:a16="http://schemas.microsoft.com/office/drawing/2014/main" id="{98B38109-35AA-B70D-4E66-0E4C97F54D87}"/>
              </a:ext>
            </a:extLst>
          </p:cNvPr>
          <p:cNvPicPr>
            <a:picLocks noChangeAspect="1"/>
          </p:cNvPicPr>
          <p:nvPr/>
        </p:nvPicPr>
        <p:blipFill>
          <a:blip r:embed="rId33"/>
          <a:srcRect/>
          <a:stretch/>
        </p:blipFill>
        <p:spPr>
          <a:xfrm>
            <a:off x="11025867" y="482332"/>
            <a:ext cx="837702" cy="837702"/>
          </a:xfrm>
          <a:prstGeom prst="rect">
            <a:avLst/>
          </a:prstGeom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101F9B01-AAA9-B6F7-DA44-751D05CF5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Causal concept effect</a:t>
            </a:r>
            <a:endParaRPr lang="en-GB" noProof="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88E992-FCFC-9713-07EB-04ADBAF99C35}"/>
              </a:ext>
            </a:extLst>
          </p:cNvPr>
          <p:cNvSpPr txBox="1"/>
          <p:nvPr/>
        </p:nvSpPr>
        <p:spPr>
          <a:xfrm>
            <a:off x="604189" y="1468968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9C77606-63A6-9A23-03D0-DDF4B81A1F6E}"/>
              </a:ext>
            </a:extLst>
          </p:cNvPr>
          <p:cNvCxnSpPr>
            <a:cxnSpLocks/>
          </p:cNvCxnSpPr>
          <p:nvPr/>
        </p:nvCxnSpPr>
        <p:spPr>
          <a:xfrm>
            <a:off x="4969946" y="1921337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193F17A-6625-25BB-B117-FB3AC6CC0C69}"/>
              </a:ext>
            </a:extLst>
          </p:cNvPr>
          <p:cNvSpPr txBox="1"/>
          <p:nvPr/>
        </p:nvSpPr>
        <p:spPr>
          <a:xfrm>
            <a:off x="604188" y="6521981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Goyal et al. "Explaining classifiers with causal concept effect (cace)." arXiv (2019).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778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E403405-C58D-1F75-ED43-EB7CD0EDA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AFA63-5E2F-0654-6B04-E42B5516B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722516"/>
            <a:ext cx="10625229" cy="516082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Explaining DNNs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8D870F-E9ED-F4C6-0180-D68C317E0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A384D54-3DA3-021D-4FBE-4261B696D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800" noProof="0" dirty="0"/>
              <a:t>Recent advances in AI came with </a:t>
            </a:r>
            <a:r>
              <a:rPr lang="en-GB" sz="2800" b="1" noProof="0" dirty="0">
                <a:solidFill>
                  <a:srgbClr val="C00000"/>
                </a:solidFill>
              </a:rPr>
              <a:t>a rise in interest </a:t>
            </a:r>
            <a:r>
              <a:rPr lang="en-GB" sz="2800" noProof="0" dirty="0"/>
              <a:t>in making these models “</a:t>
            </a:r>
            <a:r>
              <a:rPr lang="en-GB" sz="2800" b="1" noProof="0" dirty="0">
                <a:solidFill>
                  <a:srgbClr val="C00000"/>
                </a:solidFill>
              </a:rPr>
              <a:t>interpretable</a:t>
            </a:r>
            <a:r>
              <a:rPr lang="en-GB" sz="2800" noProof="0" dirty="0"/>
              <a:t>”</a:t>
            </a:r>
            <a:endParaRPr lang="en-GB" sz="2800" b="1" noProof="0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16AF70-36D8-F5B5-32EF-2E35444F4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257" y="2877640"/>
            <a:ext cx="6545692" cy="25620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F1D8DD-C40A-CE8F-91E4-5BAD0A2ADA0E}"/>
              </a:ext>
            </a:extLst>
          </p:cNvPr>
          <p:cNvSpPr txBox="1"/>
          <p:nvPr/>
        </p:nvSpPr>
        <p:spPr>
          <a:xfrm>
            <a:off x="2928257" y="5612009"/>
            <a:ext cx="641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noProof="0"/>
              <a:t>The State of AI in 2024 (McKinsey)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51FDF8-F9AE-F2B1-748F-5FE7E1FD95CC}"/>
              </a:ext>
            </a:extLst>
          </p:cNvPr>
          <p:cNvSpPr/>
          <p:nvPr/>
        </p:nvSpPr>
        <p:spPr>
          <a:xfrm>
            <a:off x="3731173" y="4582987"/>
            <a:ext cx="816339" cy="318763"/>
          </a:xfrm>
          <a:prstGeom prst="ellipse">
            <a:avLst/>
          </a:prstGeom>
          <a:noFill/>
          <a:ln w="38100">
            <a:solidFill>
              <a:srgbClr val="C3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B9014F-9DCB-42A1-4D63-ADBE7B4BE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8074" y="5617448"/>
            <a:ext cx="943595" cy="9496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8D1BFF-2DB5-3ABD-DF4F-509805544A41}"/>
              </a:ext>
            </a:extLst>
          </p:cNvPr>
          <p:cNvSpPr txBox="1"/>
          <p:nvPr/>
        </p:nvSpPr>
        <p:spPr>
          <a:xfrm>
            <a:off x="652371" y="6291395"/>
            <a:ext cx="1062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McKinsey “The state of AI in early 2024: Gen AI adoption spikes and starts to generate value” (2024)</a:t>
            </a:r>
          </a:p>
        </p:txBody>
      </p:sp>
    </p:spTree>
    <p:extLst>
      <p:ext uri="{BB962C8B-B14F-4D97-AF65-F5344CB8AC3E}">
        <p14:creationId xmlns:p14="http://schemas.microsoft.com/office/powerpoint/2010/main" val="4046262133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2E46E-9494-6B48-8E94-311421155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A7C85D-BFFF-D60D-1B22-91F03B76B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260</a:t>
            </a:fld>
            <a:endParaRPr lang="en-US"/>
          </a:p>
        </p:txBody>
      </p:sp>
      <p:sp>
        <p:nvSpPr>
          <p:cNvPr id="90" name="L-Shape 89">
            <a:extLst>
              <a:ext uri="{FF2B5EF4-FFF2-40B4-BE49-F238E27FC236}">
                <a16:creationId xmlns:a16="http://schemas.microsoft.com/office/drawing/2014/main" id="{0A43C23E-66D4-A2F0-1AA5-9C828A7CFA5B}"/>
              </a:ext>
            </a:extLst>
          </p:cNvPr>
          <p:cNvSpPr/>
          <p:nvPr/>
        </p:nvSpPr>
        <p:spPr>
          <a:xfrm rot="5400000">
            <a:off x="10156031" y="4331424"/>
            <a:ext cx="981389" cy="2905272"/>
          </a:xfrm>
          <a:prstGeom prst="corner">
            <a:avLst>
              <a:gd name="adj1" fmla="val 28576"/>
              <a:gd name="adj2" fmla="val 2570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BD0698C-70A8-B493-5E52-28FD1561BFFE}"/>
              </a:ext>
            </a:extLst>
          </p:cNvPr>
          <p:cNvSpPr txBox="1"/>
          <p:nvPr/>
        </p:nvSpPr>
        <p:spPr>
          <a:xfrm>
            <a:off x="9961805" y="5223309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Association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BDE3027-A242-4CCF-47E0-183CDCE3DBD9}"/>
              </a:ext>
            </a:extLst>
          </p:cNvPr>
          <p:cNvSpPr txBox="1"/>
          <p:nvPr/>
        </p:nvSpPr>
        <p:spPr>
          <a:xfrm>
            <a:off x="9480210" y="5664191"/>
            <a:ext cx="2705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What if the model sees a green light?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31A85F58-62D6-A7F5-A7E1-3BC31DFE8BD3}"/>
                  </a:ext>
                </a:extLst>
              </p:cNvPr>
              <p:cNvSpPr txBox="1"/>
              <p:nvPr/>
            </p:nvSpPr>
            <p:spPr>
              <a:xfrm>
                <a:off x="10125703" y="5915608"/>
                <a:ext cx="131901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𝑏𝑟𝑎𝑘𝑒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𝑙𝑖𝑔h𝑡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31A85F58-62D6-A7F5-A7E1-3BC31DFE8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5703" y="5915608"/>
                <a:ext cx="1319015" cy="215444"/>
              </a:xfrm>
              <a:prstGeom prst="rect">
                <a:avLst/>
              </a:prstGeom>
              <a:blipFill>
                <a:blip r:embed="rId2"/>
                <a:stretch>
                  <a:fillRect l="-2885" t="-5556" r="-4808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L-Shape 35">
            <a:extLst>
              <a:ext uri="{FF2B5EF4-FFF2-40B4-BE49-F238E27FC236}">
                <a16:creationId xmlns:a16="http://schemas.microsoft.com/office/drawing/2014/main" id="{FC90D2BA-0FC6-75A0-BD90-E9156095FF25}"/>
              </a:ext>
            </a:extLst>
          </p:cNvPr>
          <p:cNvSpPr/>
          <p:nvPr/>
        </p:nvSpPr>
        <p:spPr>
          <a:xfrm rot="5400000">
            <a:off x="10156031" y="3156920"/>
            <a:ext cx="981389" cy="2905271"/>
          </a:xfrm>
          <a:prstGeom prst="corner">
            <a:avLst>
              <a:gd name="adj1" fmla="val 28576"/>
              <a:gd name="adj2" fmla="val 2570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A9CE3A-42B3-49FC-F167-AEB696BE263F}"/>
              </a:ext>
            </a:extLst>
          </p:cNvPr>
          <p:cNvSpPr txBox="1"/>
          <p:nvPr/>
        </p:nvSpPr>
        <p:spPr>
          <a:xfrm>
            <a:off x="9951524" y="4059114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Intervention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BD54E2E-516D-40DF-E0F1-A7DF909337AA}"/>
              </a:ext>
            </a:extLst>
          </p:cNvPr>
          <p:cNvSpPr txBox="1"/>
          <p:nvPr/>
        </p:nvSpPr>
        <p:spPr>
          <a:xfrm>
            <a:off x="9480210" y="4437473"/>
            <a:ext cx="2619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What if I set the light color to red?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22DA15D-B6DB-B936-C9F0-118F25440D9A}"/>
                  </a:ext>
                </a:extLst>
              </p:cNvPr>
              <p:cNvSpPr txBox="1"/>
              <p:nvPr/>
            </p:nvSpPr>
            <p:spPr>
              <a:xfrm>
                <a:off x="9978529" y="4710008"/>
                <a:ext cx="167084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𝑏𝑟𝑎𝑘𝑒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𝑑𝑜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𝑙𝑖𝑔h𝑡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22DA15D-B6DB-B936-C9F0-118F25440D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8529" y="4710008"/>
                <a:ext cx="1670842" cy="215444"/>
              </a:xfrm>
              <a:prstGeom prst="rect">
                <a:avLst/>
              </a:prstGeom>
              <a:blipFill>
                <a:blip r:embed="rId3"/>
                <a:stretch>
                  <a:fillRect l="-1504" t="-11765" r="-3008" b="-4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Timeline&#10;&#10;Description automatically generated with low confidence">
            <a:extLst>
              <a:ext uri="{FF2B5EF4-FFF2-40B4-BE49-F238E27FC236}">
                <a16:creationId xmlns:a16="http://schemas.microsoft.com/office/drawing/2014/main" id="{3948EF5D-F379-1667-D015-73C8B18011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54" t="30012" r="61194" b="25535"/>
          <a:stretch/>
        </p:blipFill>
        <p:spPr>
          <a:xfrm>
            <a:off x="3674287" y="4017037"/>
            <a:ext cx="683465" cy="64929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8343D55-BDDD-D788-E7B4-941F4DCD1C79}"/>
              </a:ext>
            </a:extLst>
          </p:cNvPr>
          <p:cNvCxnSpPr>
            <a:cxnSpLocks/>
          </p:cNvCxnSpPr>
          <p:nvPr/>
        </p:nvCxnSpPr>
        <p:spPr>
          <a:xfrm>
            <a:off x="3336171" y="4339944"/>
            <a:ext cx="331014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2C5CB52-D7E4-059E-F5F0-1C2AA8F82335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4357751" y="4341683"/>
            <a:ext cx="251346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Siren with solid fill">
            <a:extLst>
              <a:ext uri="{FF2B5EF4-FFF2-40B4-BE49-F238E27FC236}">
                <a16:creationId xmlns:a16="http://schemas.microsoft.com/office/drawing/2014/main" id="{99DF9EEE-9FDE-9AD9-9ECD-D81ACDA4C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26206" y="3988341"/>
            <a:ext cx="309647" cy="30964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92E64A5-15AE-1908-AD45-090E3A4158FB}"/>
              </a:ext>
            </a:extLst>
          </p:cNvPr>
          <p:cNvGrpSpPr/>
          <p:nvPr/>
        </p:nvGrpSpPr>
        <p:grpSpPr>
          <a:xfrm>
            <a:off x="2930464" y="3715906"/>
            <a:ext cx="301131" cy="301131"/>
            <a:chOff x="4697224" y="5270961"/>
            <a:chExt cx="914400" cy="914400"/>
          </a:xfrm>
        </p:grpSpPr>
        <p:pic>
          <p:nvPicPr>
            <p:cNvPr id="10" name="Graphic 9" descr="Traffic light outline">
              <a:extLst>
                <a:ext uri="{FF2B5EF4-FFF2-40B4-BE49-F238E27FC236}">
                  <a16:creationId xmlns:a16="http://schemas.microsoft.com/office/drawing/2014/main" id="{6F0028C1-4360-86EB-C002-F0F33072E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2BDC1BD-C7F8-4825-B27E-8D8A77C7E672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3C0E74-8A54-7118-EEB0-3CC38950C6DD}"/>
              </a:ext>
            </a:extLst>
          </p:cNvPr>
          <p:cNvGrpSpPr/>
          <p:nvPr/>
        </p:nvGrpSpPr>
        <p:grpSpPr>
          <a:xfrm>
            <a:off x="2862319" y="3747116"/>
            <a:ext cx="422150" cy="1201993"/>
            <a:chOff x="2967450" y="4800877"/>
            <a:chExt cx="753485" cy="1929122"/>
          </a:xfrm>
        </p:grpSpPr>
        <p:sp>
          <p:nvSpPr>
            <p:cNvPr id="13" name="Left Bracket 12">
              <a:extLst>
                <a:ext uri="{FF2B5EF4-FFF2-40B4-BE49-F238E27FC236}">
                  <a16:creationId xmlns:a16="http://schemas.microsoft.com/office/drawing/2014/main" id="{7C7250FA-467F-06C7-2EDE-2C57CF5B7A8B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14" name="Left Bracket 13">
              <a:extLst>
                <a:ext uri="{FF2B5EF4-FFF2-40B4-BE49-F238E27FC236}">
                  <a16:creationId xmlns:a16="http://schemas.microsoft.com/office/drawing/2014/main" id="{F336D772-F44F-56DC-9130-068628D5884F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A3F5370-5038-BB63-74C7-007E7DFA4992}"/>
              </a:ext>
            </a:extLst>
          </p:cNvPr>
          <p:cNvGrpSpPr/>
          <p:nvPr/>
        </p:nvGrpSpPr>
        <p:grpSpPr>
          <a:xfrm>
            <a:off x="4647379" y="4194028"/>
            <a:ext cx="438863" cy="341635"/>
            <a:chOff x="5322067" y="4188044"/>
            <a:chExt cx="1174635" cy="914400"/>
          </a:xfrm>
        </p:grpSpPr>
        <p:pic>
          <p:nvPicPr>
            <p:cNvPr id="16" name="Graphic 15" descr="Car with solid fill">
              <a:extLst>
                <a:ext uri="{FF2B5EF4-FFF2-40B4-BE49-F238E27FC236}">
                  <a16:creationId xmlns:a16="http://schemas.microsoft.com/office/drawing/2014/main" id="{821A68DB-E1D3-F5D9-A77D-AE61261DE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6169CAFE-5A72-A1D3-F308-96E3553F87DE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A2762748-8B32-BDD9-40AE-30534826FF94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35FAA71E-814E-604D-B925-B3385E8E13B2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pic>
          <p:nvPicPr>
            <p:cNvPr id="20" name="Graphic 19" descr="Chevron arrows outline">
              <a:extLst>
                <a:ext uri="{FF2B5EF4-FFF2-40B4-BE49-F238E27FC236}">
                  <a16:creationId xmlns:a16="http://schemas.microsoft.com/office/drawing/2014/main" id="{D755B620-827E-F6A3-1195-0C0AC32F3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pic>
        <p:nvPicPr>
          <p:cNvPr id="21" name="Graphic 20" descr="Crash with solid fill">
            <a:extLst>
              <a:ext uri="{FF2B5EF4-FFF2-40B4-BE49-F238E27FC236}">
                <a16:creationId xmlns:a16="http://schemas.microsoft.com/office/drawing/2014/main" id="{4B64AAE0-6B2C-E996-F276-74CF6AD640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22977" y="4269325"/>
            <a:ext cx="309648" cy="309648"/>
          </a:xfrm>
          <a:prstGeom prst="rect">
            <a:avLst/>
          </a:prstGeom>
        </p:spPr>
      </p:pic>
      <p:pic>
        <p:nvPicPr>
          <p:cNvPr id="22" name="Graphic 21" descr="Cowboy male with solid fill">
            <a:extLst>
              <a:ext uri="{FF2B5EF4-FFF2-40B4-BE49-F238E27FC236}">
                <a16:creationId xmlns:a16="http://schemas.microsoft.com/office/drawing/2014/main" id="{D3E8046A-4590-6654-630A-BDA4530960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917476" y="4610183"/>
            <a:ext cx="308202" cy="308202"/>
          </a:xfrm>
          <a:prstGeom prst="rect">
            <a:avLst/>
          </a:prstGeom>
        </p:spPr>
      </p:pic>
      <p:pic>
        <p:nvPicPr>
          <p:cNvPr id="23" name="Picture 22" descr="Timeline&#10;&#10;Description automatically generated with low confidence">
            <a:extLst>
              <a:ext uri="{FF2B5EF4-FFF2-40B4-BE49-F238E27FC236}">
                <a16:creationId xmlns:a16="http://schemas.microsoft.com/office/drawing/2014/main" id="{D90D9847-763E-AEF4-64A7-58709B0EC6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54" t="30012" r="61194" b="25535"/>
          <a:stretch/>
        </p:blipFill>
        <p:spPr>
          <a:xfrm>
            <a:off x="1702024" y="4015298"/>
            <a:ext cx="683465" cy="649292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22C3A46-00D4-10E5-4068-560C69FF5B7A}"/>
              </a:ext>
            </a:extLst>
          </p:cNvPr>
          <p:cNvCxnSpPr>
            <a:cxnSpLocks/>
          </p:cNvCxnSpPr>
          <p:nvPr/>
        </p:nvCxnSpPr>
        <p:spPr>
          <a:xfrm>
            <a:off x="1450679" y="4339483"/>
            <a:ext cx="245728" cy="604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200BDB56-749A-CA41-741D-A5F17984591D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5979" t="147" r="50932" b="47694"/>
          <a:stretch/>
        </p:blipFill>
        <p:spPr>
          <a:xfrm>
            <a:off x="652371" y="3879883"/>
            <a:ext cx="764226" cy="919199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A41AAE4-B953-135C-BC14-FD80ECD3F69E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2385489" y="4181980"/>
            <a:ext cx="414797" cy="157964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F0C00DC-A50F-80EE-948B-59C91D44BA2D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2385489" y="4339944"/>
            <a:ext cx="397662" cy="112211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F0BA7D0-B1BB-E4FE-5D63-3A3E5F55D065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2385489" y="4339944"/>
            <a:ext cx="378252" cy="323586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aphic 31" descr="Checkmark with solid fill">
            <a:extLst>
              <a:ext uri="{FF2B5EF4-FFF2-40B4-BE49-F238E27FC236}">
                <a16:creationId xmlns:a16="http://schemas.microsoft.com/office/drawing/2014/main" id="{FE7809D0-D128-1E15-7544-6E49A2DB1F0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318551" y="3762926"/>
            <a:ext cx="224421" cy="224421"/>
          </a:xfrm>
          <a:prstGeom prst="rect">
            <a:avLst/>
          </a:prstGeom>
        </p:spPr>
      </p:pic>
      <p:pic>
        <p:nvPicPr>
          <p:cNvPr id="35" name="Picture 34" descr="Timeline&#10;&#10;Description automatically generated with low confidence">
            <a:extLst>
              <a:ext uri="{FF2B5EF4-FFF2-40B4-BE49-F238E27FC236}">
                <a16:creationId xmlns:a16="http://schemas.microsoft.com/office/drawing/2014/main" id="{73099F3A-3DAF-9FF9-1D62-FEA4AEF2C1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54" t="30012" r="61194" b="25535"/>
          <a:stretch/>
        </p:blipFill>
        <p:spPr>
          <a:xfrm>
            <a:off x="3674287" y="5567666"/>
            <a:ext cx="683465" cy="649292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08EC83B-E9F7-5792-2AB4-6211841E2058}"/>
              </a:ext>
            </a:extLst>
          </p:cNvPr>
          <p:cNvCxnSpPr>
            <a:cxnSpLocks/>
          </p:cNvCxnSpPr>
          <p:nvPr/>
        </p:nvCxnSpPr>
        <p:spPr>
          <a:xfrm>
            <a:off x="3336171" y="5890573"/>
            <a:ext cx="331014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2090B57-4B2B-9717-3C7D-A18D620F8876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4357751" y="5892312"/>
            <a:ext cx="251346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Graphic 48" descr="Siren with solid fill">
            <a:extLst>
              <a:ext uri="{FF2B5EF4-FFF2-40B4-BE49-F238E27FC236}">
                <a16:creationId xmlns:a16="http://schemas.microsoft.com/office/drawing/2014/main" id="{291D227B-317F-9501-6A1D-7A759DAEB4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26206" y="5538970"/>
            <a:ext cx="309647" cy="309647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ADE8B5F1-7B06-4FA5-60C1-BB6BE0339691}"/>
              </a:ext>
            </a:extLst>
          </p:cNvPr>
          <p:cNvGrpSpPr/>
          <p:nvPr/>
        </p:nvGrpSpPr>
        <p:grpSpPr>
          <a:xfrm>
            <a:off x="2930464" y="5266535"/>
            <a:ext cx="301131" cy="301131"/>
            <a:chOff x="4697224" y="5270961"/>
            <a:chExt cx="914400" cy="914400"/>
          </a:xfrm>
        </p:grpSpPr>
        <p:pic>
          <p:nvPicPr>
            <p:cNvPr id="51" name="Graphic 50" descr="Traffic light outline">
              <a:extLst>
                <a:ext uri="{FF2B5EF4-FFF2-40B4-BE49-F238E27FC236}">
                  <a16:creationId xmlns:a16="http://schemas.microsoft.com/office/drawing/2014/main" id="{D6AA8BC5-984A-26B2-D035-A799CDBA5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89E8BBE-2110-3AAA-F192-ABD669F1E2F1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D76FDBF-08AB-937F-AFA3-34FC3109945D}"/>
              </a:ext>
            </a:extLst>
          </p:cNvPr>
          <p:cNvGrpSpPr/>
          <p:nvPr/>
        </p:nvGrpSpPr>
        <p:grpSpPr>
          <a:xfrm>
            <a:off x="2862319" y="5297745"/>
            <a:ext cx="422150" cy="1201993"/>
            <a:chOff x="2967450" y="4800877"/>
            <a:chExt cx="753485" cy="1929122"/>
          </a:xfrm>
        </p:grpSpPr>
        <p:sp>
          <p:nvSpPr>
            <p:cNvPr id="54" name="Left Bracket 53">
              <a:extLst>
                <a:ext uri="{FF2B5EF4-FFF2-40B4-BE49-F238E27FC236}">
                  <a16:creationId xmlns:a16="http://schemas.microsoft.com/office/drawing/2014/main" id="{9767B906-E254-6602-B75D-4E74B426C876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55" name="Left Bracket 54">
              <a:extLst>
                <a:ext uri="{FF2B5EF4-FFF2-40B4-BE49-F238E27FC236}">
                  <a16:creationId xmlns:a16="http://schemas.microsoft.com/office/drawing/2014/main" id="{28D85B16-2924-0DCD-A91C-BA0672EEEB81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BEFA072-531E-C3F3-5B24-3D4D5F9E488B}"/>
              </a:ext>
            </a:extLst>
          </p:cNvPr>
          <p:cNvGrpSpPr/>
          <p:nvPr/>
        </p:nvGrpSpPr>
        <p:grpSpPr>
          <a:xfrm>
            <a:off x="4647379" y="5744657"/>
            <a:ext cx="438863" cy="341635"/>
            <a:chOff x="5322067" y="4188044"/>
            <a:chExt cx="1174635" cy="914400"/>
          </a:xfrm>
        </p:grpSpPr>
        <p:pic>
          <p:nvPicPr>
            <p:cNvPr id="57" name="Graphic 56" descr="Car with solid fill">
              <a:extLst>
                <a:ext uri="{FF2B5EF4-FFF2-40B4-BE49-F238E27FC236}">
                  <a16:creationId xmlns:a16="http://schemas.microsoft.com/office/drawing/2014/main" id="{6D014D0A-3399-1464-EEB2-DBC5FB601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52E4AD4D-F945-801F-4368-8AE45E5EB5B8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91623C46-E62A-4A66-0ED2-FB99521B3483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39D4FEB8-FEDF-589C-5F99-85EFB76A048D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pic>
          <p:nvPicPr>
            <p:cNvPr id="61" name="Graphic 60" descr="Chevron arrows outline">
              <a:extLst>
                <a:ext uri="{FF2B5EF4-FFF2-40B4-BE49-F238E27FC236}">
                  <a16:creationId xmlns:a16="http://schemas.microsoft.com/office/drawing/2014/main" id="{022056A6-751D-9EA4-6B6F-6E73E71C1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pic>
        <p:nvPicPr>
          <p:cNvPr id="62" name="Graphic 61" descr="Crash with solid fill">
            <a:extLst>
              <a:ext uri="{FF2B5EF4-FFF2-40B4-BE49-F238E27FC236}">
                <a16:creationId xmlns:a16="http://schemas.microsoft.com/office/drawing/2014/main" id="{64F62028-8532-B31B-8B1F-40C4D03B9D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22977" y="5819954"/>
            <a:ext cx="309648" cy="309648"/>
          </a:xfrm>
          <a:prstGeom prst="rect">
            <a:avLst/>
          </a:prstGeom>
        </p:spPr>
      </p:pic>
      <p:pic>
        <p:nvPicPr>
          <p:cNvPr id="63" name="Graphic 62" descr="Cowboy male with solid fill">
            <a:extLst>
              <a:ext uri="{FF2B5EF4-FFF2-40B4-BE49-F238E27FC236}">
                <a16:creationId xmlns:a16="http://schemas.microsoft.com/office/drawing/2014/main" id="{24261787-4758-5A32-8D00-2967FD15A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917476" y="6160812"/>
            <a:ext cx="308202" cy="308202"/>
          </a:xfrm>
          <a:prstGeom prst="rect">
            <a:avLst/>
          </a:prstGeom>
        </p:spPr>
      </p:pic>
      <p:pic>
        <p:nvPicPr>
          <p:cNvPr id="64" name="Picture 63" descr="Timeline&#10;&#10;Description automatically generated with low confidence">
            <a:extLst>
              <a:ext uri="{FF2B5EF4-FFF2-40B4-BE49-F238E27FC236}">
                <a16:creationId xmlns:a16="http://schemas.microsoft.com/office/drawing/2014/main" id="{E96FF9EF-3DCE-5370-5D41-130098882E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54" t="30012" r="61194" b="25535"/>
          <a:stretch/>
        </p:blipFill>
        <p:spPr>
          <a:xfrm>
            <a:off x="1702024" y="5565927"/>
            <a:ext cx="683465" cy="649292"/>
          </a:xfrm>
          <a:prstGeom prst="rect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70C8C8B-4C1B-C497-8D8A-656078C97468}"/>
              </a:ext>
            </a:extLst>
          </p:cNvPr>
          <p:cNvCxnSpPr>
            <a:cxnSpLocks/>
          </p:cNvCxnSpPr>
          <p:nvPr/>
        </p:nvCxnSpPr>
        <p:spPr>
          <a:xfrm>
            <a:off x="1450679" y="5890112"/>
            <a:ext cx="245728" cy="604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19F63292-8126-F2B2-4C19-904703DBB982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5979" t="147" r="50932" b="47694"/>
          <a:stretch/>
        </p:blipFill>
        <p:spPr>
          <a:xfrm>
            <a:off x="652371" y="5430512"/>
            <a:ext cx="764226" cy="919199"/>
          </a:xfrm>
          <a:prstGeom prst="rect">
            <a:avLst/>
          </a:prstGeom>
        </p:spPr>
      </p:pic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E13A507-9AF5-6102-70A4-D20651FB267A}"/>
              </a:ext>
            </a:extLst>
          </p:cNvPr>
          <p:cNvCxnSpPr>
            <a:cxnSpLocks/>
            <a:stCxn id="64" idx="3"/>
          </p:cNvCxnSpPr>
          <p:nvPr/>
        </p:nvCxnSpPr>
        <p:spPr>
          <a:xfrm flipV="1">
            <a:off x="2385489" y="5732609"/>
            <a:ext cx="414797" cy="157964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DFA6E157-4061-206C-82D0-57C6C9B96639}"/>
              </a:ext>
            </a:extLst>
          </p:cNvPr>
          <p:cNvCxnSpPr>
            <a:cxnSpLocks/>
            <a:stCxn id="64" idx="3"/>
          </p:cNvCxnSpPr>
          <p:nvPr/>
        </p:nvCxnSpPr>
        <p:spPr>
          <a:xfrm>
            <a:off x="2385489" y="5890573"/>
            <a:ext cx="397662" cy="112211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2832966D-06C1-7989-F5F2-A84EC004C85E}"/>
              </a:ext>
            </a:extLst>
          </p:cNvPr>
          <p:cNvCxnSpPr>
            <a:cxnSpLocks/>
            <a:stCxn id="64" idx="3"/>
          </p:cNvCxnSpPr>
          <p:nvPr/>
        </p:nvCxnSpPr>
        <p:spPr>
          <a:xfrm>
            <a:off x="2385489" y="5890573"/>
            <a:ext cx="378252" cy="323586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Graphic 75" descr="Close with solid fill">
            <a:extLst>
              <a:ext uri="{FF2B5EF4-FFF2-40B4-BE49-F238E27FC236}">
                <a16:creationId xmlns:a16="http://schemas.microsoft.com/office/drawing/2014/main" id="{CAE3A010-CD4E-1A0D-F43D-D8755A5E726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320737" y="5306780"/>
            <a:ext cx="224421" cy="224421"/>
          </a:xfrm>
          <a:prstGeom prst="rect">
            <a:avLst/>
          </a:prstGeom>
        </p:spPr>
      </p:pic>
      <p:pic>
        <p:nvPicPr>
          <p:cNvPr id="77" name="Graphic 76" descr="Hammer with solid fill">
            <a:extLst>
              <a:ext uri="{FF2B5EF4-FFF2-40B4-BE49-F238E27FC236}">
                <a16:creationId xmlns:a16="http://schemas.microsoft.com/office/drawing/2014/main" id="{D7CCC00B-A571-02A5-6514-361302F7A4F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449376" y="3719360"/>
            <a:ext cx="328809" cy="328809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1E06D975-E77F-D55E-26F2-F4142FDE2336}"/>
              </a:ext>
            </a:extLst>
          </p:cNvPr>
          <p:cNvSpPr txBox="1"/>
          <p:nvPr/>
        </p:nvSpPr>
        <p:spPr>
          <a:xfrm>
            <a:off x="2238254" y="3482473"/>
            <a:ext cx="679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light=1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EAED4DC-D986-93A8-DDDC-7B4B5F4F8BE5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2385489" y="3903087"/>
            <a:ext cx="398006" cy="436857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Graphic 81" descr="Hammer with solid fill">
            <a:extLst>
              <a:ext uri="{FF2B5EF4-FFF2-40B4-BE49-F238E27FC236}">
                <a16:creationId xmlns:a16="http://schemas.microsoft.com/office/drawing/2014/main" id="{FEAF43C0-3B61-95A9-4872-2A11BE20F6B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481332" y="5244750"/>
            <a:ext cx="328809" cy="328809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C50D7956-62ED-5E19-8184-516DAD4E3A7A}"/>
              </a:ext>
            </a:extLst>
          </p:cNvPr>
          <p:cNvSpPr txBox="1"/>
          <p:nvPr/>
        </p:nvSpPr>
        <p:spPr>
          <a:xfrm>
            <a:off x="2270210" y="5007863"/>
            <a:ext cx="679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light=0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66B3F2F0-331F-9C7E-C2CF-F49C96AA0E10}"/>
              </a:ext>
            </a:extLst>
          </p:cNvPr>
          <p:cNvCxnSpPr>
            <a:cxnSpLocks/>
          </p:cNvCxnSpPr>
          <p:nvPr/>
        </p:nvCxnSpPr>
        <p:spPr>
          <a:xfrm flipV="1">
            <a:off x="2417445" y="5428477"/>
            <a:ext cx="398006" cy="436857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6DB8C547-39E3-CD42-7103-BCAF5366C0CC}"/>
                  </a:ext>
                </a:extLst>
              </p:cNvPr>
              <p:cNvSpPr txBox="1"/>
              <p:nvPr/>
            </p:nvSpPr>
            <p:spPr>
              <a:xfrm>
                <a:off x="5448372" y="4168320"/>
                <a:ext cx="327252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sepChr m:val="∣"/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brake</m:t>
                          </m:r>
                        </m: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𝑑𝑜</m:t>
                          </m:r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light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0.2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6DB8C547-39E3-CD42-7103-BCAF5366C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72" y="4168320"/>
                <a:ext cx="3272523" cy="369332"/>
              </a:xfrm>
              <a:prstGeom prst="rect">
                <a:avLst/>
              </a:prstGeom>
              <a:blipFill>
                <a:blip r:embed="rId2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1F79FD01-BB43-955A-9A15-38A54FF884FB}"/>
                  </a:ext>
                </a:extLst>
              </p:cNvPr>
              <p:cNvSpPr txBox="1"/>
              <p:nvPr/>
            </p:nvSpPr>
            <p:spPr>
              <a:xfrm>
                <a:off x="5451451" y="5712735"/>
                <a:ext cx="31688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sepChr m:val="∣"/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brake</m:t>
                          </m:r>
                        </m: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𝑑𝑜</m:t>
                          </m:r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light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d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1F79FD01-BB43-955A-9A15-38A54FF88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1451" y="5712735"/>
                <a:ext cx="3168863" cy="369332"/>
              </a:xfrm>
              <a:prstGeom prst="rect">
                <a:avLst/>
              </a:prstGeom>
              <a:blipFill>
                <a:blip r:embed="rId30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FA21D2D-8D41-ADC0-2777-749A26B0D0F7}"/>
              </a:ext>
            </a:extLst>
          </p:cNvPr>
          <p:cNvSpPr txBox="1"/>
          <p:nvPr/>
        </p:nvSpPr>
        <p:spPr>
          <a:xfrm>
            <a:off x="604189" y="2056853"/>
            <a:ext cx="11183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2">
                    <a:lumMod val="75000"/>
                  </a:schemeClr>
                </a:solidFill>
              </a:rPr>
              <a:t>Step 3</a:t>
            </a:r>
            <a:r>
              <a:rPr lang="en-GB" sz="2000" dirty="0"/>
              <a:t>: Compute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difference of expected values</a:t>
            </a:r>
            <a:r>
              <a:rPr lang="en-US" sz="2000" dirty="0"/>
              <a:t>: absolute value is proportional to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causal effect</a:t>
            </a:r>
            <a:endParaRPr lang="en-GB" sz="2000" b="1" noProof="0" dirty="0">
              <a:solidFill>
                <a:schemeClr val="accent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B41898-5D09-5BBF-2494-A887DDC5A3E8}"/>
                  </a:ext>
                </a:extLst>
              </p:cNvPr>
              <p:cNvSpPr txBox="1"/>
              <p:nvPr/>
            </p:nvSpPr>
            <p:spPr>
              <a:xfrm>
                <a:off x="2383829" y="2776589"/>
                <a:ext cx="776257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CaCE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sepChr m:val="∣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brake</m:t>
                          </m:r>
                        </m: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𝑑𝑜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light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sepChr m:val="∣"/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brake</m:t>
                          </m:r>
                        </m: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𝑑𝑜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light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0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0.8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B41898-5D09-5BBF-2494-A887DDC5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3829" y="2776589"/>
                <a:ext cx="7762574" cy="307777"/>
              </a:xfrm>
              <a:prstGeom prst="rect">
                <a:avLst/>
              </a:prstGeom>
              <a:blipFill>
                <a:blip r:embed="rId31"/>
                <a:stretch>
                  <a:fillRect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>
            <a:extLst>
              <a:ext uri="{FF2B5EF4-FFF2-40B4-BE49-F238E27FC236}">
                <a16:creationId xmlns:a16="http://schemas.microsoft.com/office/drawing/2014/main" id="{CEA9FE9D-53C6-A419-9117-EE8B3A903340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/>
        </p:blipFill>
        <p:spPr>
          <a:xfrm>
            <a:off x="11025867" y="482332"/>
            <a:ext cx="837702" cy="837702"/>
          </a:xfrm>
          <a:prstGeom prst="rect">
            <a:avLst/>
          </a:prstGeom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B85E0BCB-152B-8D88-D617-EA88E3570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Causal concept effect</a:t>
            </a:r>
            <a:endParaRPr lang="en-GB" noProof="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CB10A84-AF71-1F3F-876D-3FC3F2728746}"/>
              </a:ext>
            </a:extLst>
          </p:cNvPr>
          <p:cNvSpPr txBox="1"/>
          <p:nvPr/>
        </p:nvSpPr>
        <p:spPr>
          <a:xfrm>
            <a:off x="604189" y="1468968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A1740B4-39C1-F7AA-BB61-6098274C8B9B}"/>
              </a:ext>
            </a:extLst>
          </p:cNvPr>
          <p:cNvCxnSpPr>
            <a:cxnSpLocks/>
          </p:cNvCxnSpPr>
          <p:nvPr/>
        </p:nvCxnSpPr>
        <p:spPr>
          <a:xfrm>
            <a:off x="4969946" y="1921337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0433974-24BC-1B3E-993D-21DB2D7A4FF1}"/>
              </a:ext>
            </a:extLst>
          </p:cNvPr>
          <p:cNvSpPr txBox="1"/>
          <p:nvPr/>
        </p:nvSpPr>
        <p:spPr>
          <a:xfrm>
            <a:off x="604188" y="6521981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Goyal et al. "Explaining classifiers with causal concept effect (cace)." arXiv (2019).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60302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3F359-F41B-7482-9475-5C9D2D953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EBDD1-F3F3-B268-7B24-2398B74C5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261</a:t>
            </a:fld>
            <a:endParaRPr lang="en-US"/>
          </a:p>
        </p:txBody>
      </p:sp>
      <p:sp>
        <p:nvSpPr>
          <p:cNvPr id="90" name="L-Shape 89">
            <a:extLst>
              <a:ext uri="{FF2B5EF4-FFF2-40B4-BE49-F238E27FC236}">
                <a16:creationId xmlns:a16="http://schemas.microsoft.com/office/drawing/2014/main" id="{CD6FC4CC-28A1-FC17-6880-4104BFBDAC75}"/>
              </a:ext>
            </a:extLst>
          </p:cNvPr>
          <p:cNvSpPr/>
          <p:nvPr/>
        </p:nvSpPr>
        <p:spPr>
          <a:xfrm rot="5400000">
            <a:off x="10156031" y="4331424"/>
            <a:ext cx="981389" cy="2905272"/>
          </a:xfrm>
          <a:prstGeom prst="corner">
            <a:avLst>
              <a:gd name="adj1" fmla="val 28576"/>
              <a:gd name="adj2" fmla="val 2570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15E00AF-D042-C0E5-5AA3-8E08DA4C25B0}"/>
              </a:ext>
            </a:extLst>
          </p:cNvPr>
          <p:cNvSpPr txBox="1"/>
          <p:nvPr/>
        </p:nvSpPr>
        <p:spPr>
          <a:xfrm>
            <a:off x="9961805" y="5223309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Association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F7183E7-55C7-4936-35A9-05DBE0D62286}"/>
              </a:ext>
            </a:extLst>
          </p:cNvPr>
          <p:cNvSpPr txBox="1"/>
          <p:nvPr/>
        </p:nvSpPr>
        <p:spPr>
          <a:xfrm>
            <a:off x="9480210" y="5664191"/>
            <a:ext cx="2705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What if the model sees a green light?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23E714F3-46F1-21B9-E1C4-2985020F1E4B}"/>
                  </a:ext>
                </a:extLst>
              </p:cNvPr>
              <p:cNvSpPr txBox="1"/>
              <p:nvPr/>
            </p:nvSpPr>
            <p:spPr>
              <a:xfrm>
                <a:off x="10125703" y="5915608"/>
                <a:ext cx="131901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𝑏𝑟𝑎𝑘𝑒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𝑙𝑖𝑔h𝑡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23E714F3-46F1-21B9-E1C4-2985020F1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5703" y="5915608"/>
                <a:ext cx="1319015" cy="215444"/>
              </a:xfrm>
              <a:prstGeom prst="rect">
                <a:avLst/>
              </a:prstGeom>
              <a:blipFill>
                <a:blip r:embed="rId2"/>
                <a:stretch>
                  <a:fillRect l="-2885" t="-5556" r="-4808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L-Shape 35">
            <a:extLst>
              <a:ext uri="{FF2B5EF4-FFF2-40B4-BE49-F238E27FC236}">
                <a16:creationId xmlns:a16="http://schemas.microsoft.com/office/drawing/2014/main" id="{ABED42B1-5E79-EFF8-362E-F639B0B03116}"/>
              </a:ext>
            </a:extLst>
          </p:cNvPr>
          <p:cNvSpPr/>
          <p:nvPr/>
        </p:nvSpPr>
        <p:spPr>
          <a:xfrm rot="5400000">
            <a:off x="10156031" y="3156920"/>
            <a:ext cx="981389" cy="2905271"/>
          </a:xfrm>
          <a:prstGeom prst="corner">
            <a:avLst>
              <a:gd name="adj1" fmla="val 28576"/>
              <a:gd name="adj2" fmla="val 2570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AB51611-04AA-377C-595C-AF0E85120E10}"/>
              </a:ext>
            </a:extLst>
          </p:cNvPr>
          <p:cNvSpPr txBox="1"/>
          <p:nvPr/>
        </p:nvSpPr>
        <p:spPr>
          <a:xfrm>
            <a:off x="9951524" y="4059114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Intervention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76062C-0550-ED01-864D-CE44F8AF6482}"/>
              </a:ext>
            </a:extLst>
          </p:cNvPr>
          <p:cNvSpPr txBox="1"/>
          <p:nvPr/>
        </p:nvSpPr>
        <p:spPr>
          <a:xfrm>
            <a:off x="9480210" y="4437473"/>
            <a:ext cx="2619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What if I set the light color to red?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294F33E-8FAE-3717-CB77-850BDE45AD70}"/>
                  </a:ext>
                </a:extLst>
              </p:cNvPr>
              <p:cNvSpPr txBox="1"/>
              <p:nvPr/>
            </p:nvSpPr>
            <p:spPr>
              <a:xfrm>
                <a:off x="9978529" y="4710008"/>
                <a:ext cx="167084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𝑏𝑟𝑎𝑘𝑒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𝑑𝑜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𝑙𝑖𝑔h𝑡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294F33E-8FAE-3717-CB77-850BDE45A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8529" y="4710008"/>
                <a:ext cx="1670842" cy="215444"/>
              </a:xfrm>
              <a:prstGeom prst="rect">
                <a:avLst/>
              </a:prstGeom>
              <a:blipFill>
                <a:blip r:embed="rId3"/>
                <a:stretch>
                  <a:fillRect l="-1504" t="-11765" r="-3008" b="-4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Timeline&#10;&#10;Description automatically generated with low confidence">
            <a:extLst>
              <a:ext uri="{FF2B5EF4-FFF2-40B4-BE49-F238E27FC236}">
                <a16:creationId xmlns:a16="http://schemas.microsoft.com/office/drawing/2014/main" id="{F920C613-8742-A069-252A-86E2C8E0B6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54" t="30012" r="61194" b="25535"/>
          <a:stretch/>
        </p:blipFill>
        <p:spPr>
          <a:xfrm>
            <a:off x="3674287" y="4017037"/>
            <a:ext cx="683465" cy="64929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0C41CC6-20C1-99AF-9DE8-8C8F68F14614}"/>
              </a:ext>
            </a:extLst>
          </p:cNvPr>
          <p:cNvCxnSpPr>
            <a:cxnSpLocks/>
          </p:cNvCxnSpPr>
          <p:nvPr/>
        </p:nvCxnSpPr>
        <p:spPr>
          <a:xfrm>
            <a:off x="3336171" y="4339944"/>
            <a:ext cx="331014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1CFAAF5-2EEF-5AAD-3E93-79FD269A2A0B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4357751" y="4341683"/>
            <a:ext cx="251346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Siren with solid fill">
            <a:extLst>
              <a:ext uri="{FF2B5EF4-FFF2-40B4-BE49-F238E27FC236}">
                <a16:creationId xmlns:a16="http://schemas.microsoft.com/office/drawing/2014/main" id="{DE4DA1AE-188B-3CDC-9E4E-82F7374CD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26206" y="3988341"/>
            <a:ext cx="309647" cy="30964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05F8459-5774-D738-131A-885739825BEB}"/>
              </a:ext>
            </a:extLst>
          </p:cNvPr>
          <p:cNvGrpSpPr/>
          <p:nvPr/>
        </p:nvGrpSpPr>
        <p:grpSpPr>
          <a:xfrm>
            <a:off x="2930464" y="3715906"/>
            <a:ext cx="301131" cy="301131"/>
            <a:chOff x="4697224" y="5270961"/>
            <a:chExt cx="914400" cy="914400"/>
          </a:xfrm>
        </p:grpSpPr>
        <p:pic>
          <p:nvPicPr>
            <p:cNvPr id="10" name="Graphic 9" descr="Traffic light outline">
              <a:extLst>
                <a:ext uri="{FF2B5EF4-FFF2-40B4-BE49-F238E27FC236}">
                  <a16:creationId xmlns:a16="http://schemas.microsoft.com/office/drawing/2014/main" id="{AF9CF9BE-B934-4D3B-B683-374F0EAE6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6D332F7-825C-36B5-89B3-89982CA7BF4F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8739BE-D490-BA08-D5D1-9235AB850394}"/>
              </a:ext>
            </a:extLst>
          </p:cNvPr>
          <p:cNvGrpSpPr/>
          <p:nvPr/>
        </p:nvGrpSpPr>
        <p:grpSpPr>
          <a:xfrm>
            <a:off x="2862319" y="3747116"/>
            <a:ext cx="422150" cy="1201993"/>
            <a:chOff x="2967450" y="4800877"/>
            <a:chExt cx="753485" cy="1929122"/>
          </a:xfrm>
        </p:grpSpPr>
        <p:sp>
          <p:nvSpPr>
            <p:cNvPr id="13" name="Left Bracket 12">
              <a:extLst>
                <a:ext uri="{FF2B5EF4-FFF2-40B4-BE49-F238E27FC236}">
                  <a16:creationId xmlns:a16="http://schemas.microsoft.com/office/drawing/2014/main" id="{FA0ABCAB-FE33-C4D2-7BA5-C4307F8B8D15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14" name="Left Bracket 13">
              <a:extLst>
                <a:ext uri="{FF2B5EF4-FFF2-40B4-BE49-F238E27FC236}">
                  <a16:creationId xmlns:a16="http://schemas.microsoft.com/office/drawing/2014/main" id="{04E858F4-E51A-5551-A877-119CA9692C06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CC8EC67-71A6-FD0D-9228-DC454986F94B}"/>
              </a:ext>
            </a:extLst>
          </p:cNvPr>
          <p:cNvGrpSpPr/>
          <p:nvPr/>
        </p:nvGrpSpPr>
        <p:grpSpPr>
          <a:xfrm>
            <a:off x="4647379" y="4194028"/>
            <a:ext cx="438863" cy="341635"/>
            <a:chOff x="5322067" y="4188044"/>
            <a:chExt cx="1174635" cy="914400"/>
          </a:xfrm>
        </p:grpSpPr>
        <p:pic>
          <p:nvPicPr>
            <p:cNvPr id="16" name="Graphic 15" descr="Car with solid fill">
              <a:extLst>
                <a:ext uri="{FF2B5EF4-FFF2-40B4-BE49-F238E27FC236}">
                  <a16:creationId xmlns:a16="http://schemas.microsoft.com/office/drawing/2014/main" id="{A44947F0-1D86-3744-490D-C44AF38E6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E5C63C43-D352-22FD-5659-78356A2A2E47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5ACD827B-7922-346B-2758-DDBF494439C1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68C295EB-5ADD-4EE6-296C-C356B776EC0C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pic>
          <p:nvPicPr>
            <p:cNvPr id="20" name="Graphic 19" descr="Chevron arrows outline">
              <a:extLst>
                <a:ext uri="{FF2B5EF4-FFF2-40B4-BE49-F238E27FC236}">
                  <a16:creationId xmlns:a16="http://schemas.microsoft.com/office/drawing/2014/main" id="{820A6EDE-34B2-EC70-77A8-CD495ACC4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pic>
        <p:nvPicPr>
          <p:cNvPr id="21" name="Graphic 20" descr="Crash with solid fill">
            <a:extLst>
              <a:ext uri="{FF2B5EF4-FFF2-40B4-BE49-F238E27FC236}">
                <a16:creationId xmlns:a16="http://schemas.microsoft.com/office/drawing/2014/main" id="{3747AFF5-FFDA-2745-4E52-5C2F50DD39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22977" y="4269325"/>
            <a:ext cx="309648" cy="309648"/>
          </a:xfrm>
          <a:prstGeom prst="rect">
            <a:avLst/>
          </a:prstGeom>
        </p:spPr>
      </p:pic>
      <p:pic>
        <p:nvPicPr>
          <p:cNvPr id="22" name="Graphic 21" descr="Cowboy male with solid fill">
            <a:extLst>
              <a:ext uri="{FF2B5EF4-FFF2-40B4-BE49-F238E27FC236}">
                <a16:creationId xmlns:a16="http://schemas.microsoft.com/office/drawing/2014/main" id="{51C0AA88-3DFA-2A7F-3CDC-04A8C844B4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917476" y="4610183"/>
            <a:ext cx="308202" cy="308202"/>
          </a:xfrm>
          <a:prstGeom prst="rect">
            <a:avLst/>
          </a:prstGeom>
        </p:spPr>
      </p:pic>
      <p:pic>
        <p:nvPicPr>
          <p:cNvPr id="23" name="Picture 22" descr="Timeline&#10;&#10;Description automatically generated with low confidence">
            <a:extLst>
              <a:ext uri="{FF2B5EF4-FFF2-40B4-BE49-F238E27FC236}">
                <a16:creationId xmlns:a16="http://schemas.microsoft.com/office/drawing/2014/main" id="{C4FF0CCB-A286-38CA-BC7D-08A3726AC4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54" t="30012" r="61194" b="25535"/>
          <a:stretch/>
        </p:blipFill>
        <p:spPr>
          <a:xfrm>
            <a:off x="1702024" y="4015298"/>
            <a:ext cx="683465" cy="649292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F0CF69F-35DF-FA42-7B06-D5A8A392C259}"/>
              </a:ext>
            </a:extLst>
          </p:cNvPr>
          <p:cNvCxnSpPr>
            <a:cxnSpLocks/>
          </p:cNvCxnSpPr>
          <p:nvPr/>
        </p:nvCxnSpPr>
        <p:spPr>
          <a:xfrm>
            <a:off x="1450679" y="4339483"/>
            <a:ext cx="245728" cy="604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2444F138-0438-00AC-27B5-C4242F1A20C3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5979" t="147" r="50932" b="47694"/>
          <a:stretch/>
        </p:blipFill>
        <p:spPr>
          <a:xfrm>
            <a:off x="652371" y="3879883"/>
            <a:ext cx="764226" cy="919199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91CC442-EBF7-5143-017A-76128A1B4BF8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2385489" y="4181980"/>
            <a:ext cx="414797" cy="157964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28C1D00-6716-0AAE-A5FD-EA36865F9E39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2385489" y="4339944"/>
            <a:ext cx="397662" cy="112211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80BC6D8-3C00-BE21-4435-E669AB08F38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2385489" y="4339944"/>
            <a:ext cx="378252" cy="323586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Timeline&#10;&#10;Description automatically generated with low confidence">
            <a:extLst>
              <a:ext uri="{FF2B5EF4-FFF2-40B4-BE49-F238E27FC236}">
                <a16:creationId xmlns:a16="http://schemas.microsoft.com/office/drawing/2014/main" id="{DC35EF73-B030-7C29-FE9A-979BF906ED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54" t="30012" r="61194" b="25535"/>
          <a:stretch/>
        </p:blipFill>
        <p:spPr>
          <a:xfrm>
            <a:off x="3674287" y="5567666"/>
            <a:ext cx="683465" cy="649292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B81FCC7-2E9C-A363-A57B-EA10E3EB19B1}"/>
              </a:ext>
            </a:extLst>
          </p:cNvPr>
          <p:cNvCxnSpPr>
            <a:cxnSpLocks/>
          </p:cNvCxnSpPr>
          <p:nvPr/>
        </p:nvCxnSpPr>
        <p:spPr>
          <a:xfrm>
            <a:off x="3336171" y="5890573"/>
            <a:ext cx="331014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766F42C-7EC4-2454-573C-545C0CBD5CD5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4357751" y="5892312"/>
            <a:ext cx="251346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Graphic 48" descr="Siren with solid fill">
            <a:extLst>
              <a:ext uri="{FF2B5EF4-FFF2-40B4-BE49-F238E27FC236}">
                <a16:creationId xmlns:a16="http://schemas.microsoft.com/office/drawing/2014/main" id="{0C2A0F61-F905-A329-5753-549BCA49BB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26206" y="5538970"/>
            <a:ext cx="309647" cy="309647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70039DC7-E065-C252-07B6-A6CF1A29F6D3}"/>
              </a:ext>
            </a:extLst>
          </p:cNvPr>
          <p:cNvGrpSpPr/>
          <p:nvPr/>
        </p:nvGrpSpPr>
        <p:grpSpPr>
          <a:xfrm>
            <a:off x="2930464" y="5266535"/>
            <a:ext cx="301131" cy="301131"/>
            <a:chOff x="4697224" y="5270961"/>
            <a:chExt cx="914400" cy="914400"/>
          </a:xfrm>
        </p:grpSpPr>
        <p:pic>
          <p:nvPicPr>
            <p:cNvPr id="51" name="Graphic 50" descr="Traffic light outline">
              <a:extLst>
                <a:ext uri="{FF2B5EF4-FFF2-40B4-BE49-F238E27FC236}">
                  <a16:creationId xmlns:a16="http://schemas.microsoft.com/office/drawing/2014/main" id="{FBD0A89A-2DCF-9164-2CE6-CEE196BB4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9097D52-1C67-83C7-D689-AAECC39DFE24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2824B0F-5F48-D50A-DAA3-B5D925301E88}"/>
              </a:ext>
            </a:extLst>
          </p:cNvPr>
          <p:cNvGrpSpPr/>
          <p:nvPr/>
        </p:nvGrpSpPr>
        <p:grpSpPr>
          <a:xfrm>
            <a:off x="2862319" y="5297745"/>
            <a:ext cx="422150" cy="1201993"/>
            <a:chOff x="2967450" y="4800877"/>
            <a:chExt cx="753485" cy="1929122"/>
          </a:xfrm>
        </p:grpSpPr>
        <p:sp>
          <p:nvSpPr>
            <p:cNvPr id="54" name="Left Bracket 53">
              <a:extLst>
                <a:ext uri="{FF2B5EF4-FFF2-40B4-BE49-F238E27FC236}">
                  <a16:creationId xmlns:a16="http://schemas.microsoft.com/office/drawing/2014/main" id="{04D9387A-D449-7F45-2552-C105DF27F90F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55" name="Left Bracket 54">
              <a:extLst>
                <a:ext uri="{FF2B5EF4-FFF2-40B4-BE49-F238E27FC236}">
                  <a16:creationId xmlns:a16="http://schemas.microsoft.com/office/drawing/2014/main" id="{BBDDF120-1396-0247-6C06-B60A503A49C3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442A860-B162-50FA-422C-0AD588D01656}"/>
              </a:ext>
            </a:extLst>
          </p:cNvPr>
          <p:cNvGrpSpPr/>
          <p:nvPr/>
        </p:nvGrpSpPr>
        <p:grpSpPr>
          <a:xfrm>
            <a:off x="4647379" y="5744657"/>
            <a:ext cx="438863" cy="341635"/>
            <a:chOff x="5322067" y="4188044"/>
            <a:chExt cx="1174635" cy="914400"/>
          </a:xfrm>
        </p:grpSpPr>
        <p:pic>
          <p:nvPicPr>
            <p:cNvPr id="57" name="Graphic 56" descr="Car with solid fill">
              <a:extLst>
                <a:ext uri="{FF2B5EF4-FFF2-40B4-BE49-F238E27FC236}">
                  <a16:creationId xmlns:a16="http://schemas.microsoft.com/office/drawing/2014/main" id="{40C02E60-9BC7-F5C5-A0C4-6C338341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BE42F84E-E2F2-C8C8-A828-18431AC2160B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B5D7E122-88B2-46FA-8563-38AB1C5C0B31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6DA8AC48-EA8B-7FD8-A948-7796E98420DF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pic>
          <p:nvPicPr>
            <p:cNvPr id="61" name="Graphic 60" descr="Chevron arrows outline">
              <a:extLst>
                <a:ext uri="{FF2B5EF4-FFF2-40B4-BE49-F238E27FC236}">
                  <a16:creationId xmlns:a16="http://schemas.microsoft.com/office/drawing/2014/main" id="{672B053F-BC60-C818-D5CE-CC9187A63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pic>
        <p:nvPicPr>
          <p:cNvPr id="62" name="Graphic 61" descr="Crash with solid fill">
            <a:extLst>
              <a:ext uri="{FF2B5EF4-FFF2-40B4-BE49-F238E27FC236}">
                <a16:creationId xmlns:a16="http://schemas.microsoft.com/office/drawing/2014/main" id="{7435D25C-6B7C-5354-9A7B-0B1F47505B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22977" y="5819954"/>
            <a:ext cx="309648" cy="309648"/>
          </a:xfrm>
          <a:prstGeom prst="rect">
            <a:avLst/>
          </a:prstGeom>
        </p:spPr>
      </p:pic>
      <p:pic>
        <p:nvPicPr>
          <p:cNvPr id="63" name="Graphic 62" descr="Cowboy male with solid fill">
            <a:extLst>
              <a:ext uri="{FF2B5EF4-FFF2-40B4-BE49-F238E27FC236}">
                <a16:creationId xmlns:a16="http://schemas.microsoft.com/office/drawing/2014/main" id="{9210AC90-EE96-4003-6F5D-40A1FCBFE8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917476" y="6160812"/>
            <a:ext cx="308202" cy="308202"/>
          </a:xfrm>
          <a:prstGeom prst="rect">
            <a:avLst/>
          </a:prstGeom>
        </p:spPr>
      </p:pic>
      <p:pic>
        <p:nvPicPr>
          <p:cNvPr id="64" name="Picture 63" descr="Timeline&#10;&#10;Description automatically generated with low confidence">
            <a:extLst>
              <a:ext uri="{FF2B5EF4-FFF2-40B4-BE49-F238E27FC236}">
                <a16:creationId xmlns:a16="http://schemas.microsoft.com/office/drawing/2014/main" id="{AE275851-CBA2-213A-CA8C-142DD66B11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54" t="30012" r="61194" b="25535"/>
          <a:stretch/>
        </p:blipFill>
        <p:spPr>
          <a:xfrm>
            <a:off x="1702024" y="5565927"/>
            <a:ext cx="683465" cy="649292"/>
          </a:xfrm>
          <a:prstGeom prst="rect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8AE3D8C2-BB8F-63B4-2090-D5F3C0A55A8A}"/>
              </a:ext>
            </a:extLst>
          </p:cNvPr>
          <p:cNvCxnSpPr>
            <a:cxnSpLocks/>
          </p:cNvCxnSpPr>
          <p:nvPr/>
        </p:nvCxnSpPr>
        <p:spPr>
          <a:xfrm>
            <a:off x="1450679" y="5890112"/>
            <a:ext cx="245728" cy="604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5B21C740-3649-B89C-76EF-40295E34845C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5979" t="147" r="50932" b="47694"/>
          <a:stretch/>
        </p:blipFill>
        <p:spPr>
          <a:xfrm>
            <a:off x="652371" y="5430512"/>
            <a:ext cx="764226" cy="919199"/>
          </a:xfrm>
          <a:prstGeom prst="rect">
            <a:avLst/>
          </a:prstGeom>
        </p:spPr>
      </p:pic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3AE020C-DBCF-5CA5-7680-67CEE4D4B58F}"/>
              </a:ext>
            </a:extLst>
          </p:cNvPr>
          <p:cNvCxnSpPr>
            <a:cxnSpLocks/>
            <a:stCxn id="64" idx="3"/>
          </p:cNvCxnSpPr>
          <p:nvPr/>
        </p:nvCxnSpPr>
        <p:spPr>
          <a:xfrm flipV="1">
            <a:off x="2385489" y="5732609"/>
            <a:ext cx="414797" cy="157964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5035A18A-EAD8-75BB-B106-1BD91DA7AC1F}"/>
              </a:ext>
            </a:extLst>
          </p:cNvPr>
          <p:cNvCxnSpPr>
            <a:cxnSpLocks/>
            <a:stCxn id="64" idx="3"/>
          </p:cNvCxnSpPr>
          <p:nvPr/>
        </p:nvCxnSpPr>
        <p:spPr>
          <a:xfrm>
            <a:off x="2385489" y="5890573"/>
            <a:ext cx="397662" cy="112211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57007FF-55B1-200F-24EF-1DE0F61FCC8E}"/>
              </a:ext>
            </a:extLst>
          </p:cNvPr>
          <p:cNvCxnSpPr>
            <a:cxnSpLocks/>
            <a:stCxn id="64" idx="3"/>
          </p:cNvCxnSpPr>
          <p:nvPr/>
        </p:nvCxnSpPr>
        <p:spPr>
          <a:xfrm>
            <a:off x="2385489" y="5890573"/>
            <a:ext cx="378252" cy="323586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Graphic 81" descr="Hammer with solid fill">
            <a:extLst>
              <a:ext uri="{FF2B5EF4-FFF2-40B4-BE49-F238E27FC236}">
                <a16:creationId xmlns:a16="http://schemas.microsoft.com/office/drawing/2014/main" id="{88FF37CF-5B50-B99A-90C5-C5776FE20EB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374121" y="6113617"/>
            <a:ext cx="273818" cy="273818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83B8B71C-A40A-85D8-2F6D-7E077B6320AA}"/>
              </a:ext>
            </a:extLst>
          </p:cNvPr>
          <p:cNvSpPr txBox="1"/>
          <p:nvPr/>
        </p:nvSpPr>
        <p:spPr>
          <a:xfrm>
            <a:off x="2046427" y="4759652"/>
            <a:ext cx="897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cowboy=1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F20205-68D2-4BB9-0D6D-0DBF6C8D723B}"/>
              </a:ext>
            </a:extLst>
          </p:cNvPr>
          <p:cNvSpPr txBox="1"/>
          <p:nvPr/>
        </p:nvSpPr>
        <p:spPr>
          <a:xfrm>
            <a:off x="604189" y="2056853"/>
            <a:ext cx="11183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2">
                    <a:lumMod val="75000"/>
                  </a:schemeClr>
                </a:solidFill>
              </a:rPr>
              <a:t>Step 3</a:t>
            </a:r>
            <a:r>
              <a:rPr lang="en-GB" sz="2000" dirty="0"/>
              <a:t>: Compute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difference of expected values</a:t>
            </a:r>
            <a:r>
              <a:rPr lang="en-US" sz="2000" dirty="0"/>
              <a:t>: absolute value is proportional to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causal effect</a:t>
            </a:r>
            <a:endParaRPr lang="en-GB" sz="2000" b="1" noProof="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1D878-D528-F7AE-3083-785CC813FDCF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2385489" y="3960172"/>
            <a:ext cx="378252" cy="379772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5A0600C-2680-60A8-DF0A-4119FDDFDAD8}"/>
              </a:ext>
            </a:extLst>
          </p:cNvPr>
          <p:cNvCxnSpPr>
            <a:cxnSpLocks/>
          </p:cNvCxnSpPr>
          <p:nvPr/>
        </p:nvCxnSpPr>
        <p:spPr>
          <a:xfrm flipV="1">
            <a:off x="2388718" y="5503566"/>
            <a:ext cx="378252" cy="379772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Graphic 65" descr="Hammer with solid fill">
            <a:extLst>
              <a:ext uri="{FF2B5EF4-FFF2-40B4-BE49-F238E27FC236}">
                <a16:creationId xmlns:a16="http://schemas.microsoft.com/office/drawing/2014/main" id="{B6B85FC2-9D5D-8DE1-69FB-31705D6174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358396" y="4575972"/>
            <a:ext cx="273818" cy="27381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4C5B46A-8702-49C3-3B6B-CF717DB6E7BE}"/>
              </a:ext>
            </a:extLst>
          </p:cNvPr>
          <p:cNvSpPr txBox="1"/>
          <p:nvPr/>
        </p:nvSpPr>
        <p:spPr>
          <a:xfrm>
            <a:off x="2013040" y="6292749"/>
            <a:ext cx="897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cowboy=0</a:t>
            </a:r>
          </a:p>
        </p:txBody>
      </p:sp>
      <p:pic>
        <p:nvPicPr>
          <p:cNvPr id="75" name="Graphic 74" descr="Checkmark with solid fill">
            <a:extLst>
              <a:ext uri="{FF2B5EF4-FFF2-40B4-BE49-F238E27FC236}">
                <a16:creationId xmlns:a16="http://schemas.microsoft.com/office/drawing/2014/main" id="{AC3F5649-56AA-D2BA-26B8-3392FE912A1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297831" y="4666875"/>
            <a:ext cx="224422" cy="224422"/>
          </a:xfrm>
          <a:prstGeom prst="rect">
            <a:avLst/>
          </a:prstGeom>
        </p:spPr>
      </p:pic>
      <p:pic>
        <p:nvPicPr>
          <p:cNvPr id="80" name="Graphic 79" descr="Close with solid fill">
            <a:extLst>
              <a:ext uri="{FF2B5EF4-FFF2-40B4-BE49-F238E27FC236}">
                <a16:creationId xmlns:a16="http://schemas.microsoft.com/office/drawing/2014/main" id="{93239C18-E926-618F-CE89-7E21294D55D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293835" y="6205925"/>
            <a:ext cx="224421" cy="2244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AE46CA4-7A2C-581B-A3DA-F64AB3991E28}"/>
                  </a:ext>
                </a:extLst>
              </p:cNvPr>
              <p:cNvSpPr txBox="1"/>
              <p:nvPr/>
            </p:nvSpPr>
            <p:spPr>
              <a:xfrm>
                <a:off x="5448371" y="4168320"/>
                <a:ext cx="360182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sepChr m:val="∣"/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brake</m:t>
                          </m:r>
                        </m: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𝑑𝑜</m:t>
                          </m:r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cowboy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AE46CA4-7A2C-581B-A3DA-F64AB3991E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71" y="4168320"/>
                <a:ext cx="3601823" cy="369332"/>
              </a:xfrm>
              <a:prstGeom prst="rect">
                <a:avLst/>
              </a:prstGeom>
              <a:blipFill>
                <a:blip r:embed="rId2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1E6B42E-56AA-8344-10B9-0ECCD458ACB4}"/>
                  </a:ext>
                </a:extLst>
              </p:cNvPr>
              <p:cNvSpPr txBox="1"/>
              <p:nvPr/>
            </p:nvSpPr>
            <p:spPr>
              <a:xfrm>
                <a:off x="5451450" y="5712735"/>
                <a:ext cx="359874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sepChr m:val="∣"/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brake</m:t>
                          </m:r>
                        </m: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𝑑𝑜</m:t>
                          </m:r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cowboy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d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1E6B42E-56AA-8344-10B9-0ECCD458AC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1450" y="5712735"/>
                <a:ext cx="3598743" cy="369332"/>
              </a:xfrm>
              <a:prstGeom prst="rect">
                <a:avLst/>
              </a:prstGeom>
              <a:blipFill>
                <a:blip r:embed="rId25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955FD02E-BF95-4A91-D5EC-EF6F5D946DD3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/>
          <a:stretch/>
        </p:blipFill>
        <p:spPr>
          <a:xfrm>
            <a:off x="11025867" y="482332"/>
            <a:ext cx="837702" cy="837702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F0706964-A490-FAA4-CAD7-A63B9B038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Causal concept effect</a:t>
            </a:r>
            <a:endParaRPr lang="en-GB" noProof="0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AE20262-C736-F135-C9CE-532CACC67271}"/>
              </a:ext>
            </a:extLst>
          </p:cNvPr>
          <p:cNvSpPr txBox="1"/>
          <p:nvPr/>
        </p:nvSpPr>
        <p:spPr>
          <a:xfrm>
            <a:off x="604189" y="1468968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7480D36-9A3C-F5C2-18E9-11A7C066427D}"/>
              </a:ext>
            </a:extLst>
          </p:cNvPr>
          <p:cNvCxnSpPr>
            <a:cxnSpLocks/>
          </p:cNvCxnSpPr>
          <p:nvPr/>
        </p:nvCxnSpPr>
        <p:spPr>
          <a:xfrm>
            <a:off x="4969946" y="1921337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AD62820-829C-2562-A95E-56293995AD5D}"/>
              </a:ext>
            </a:extLst>
          </p:cNvPr>
          <p:cNvSpPr txBox="1"/>
          <p:nvPr/>
        </p:nvSpPr>
        <p:spPr>
          <a:xfrm>
            <a:off x="604188" y="6521981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Goyal et al. "Explaining classifiers with causal concept effect (cace)." arXiv (2019).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485473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20134-ABF6-5D0D-ACE1-2D00233B0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2DD02-66FE-74FF-27CE-109CDE4A1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262</a:t>
            </a:fld>
            <a:endParaRPr lang="en-US"/>
          </a:p>
        </p:txBody>
      </p:sp>
      <p:sp>
        <p:nvSpPr>
          <p:cNvPr id="90" name="L-Shape 89">
            <a:extLst>
              <a:ext uri="{FF2B5EF4-FFF2-40B4-BE49-F238E27FC236}">
                <a16:creationId xmlns:a16="http://schemas.microsoft.com/office/drawing/2014/main" id="{468CF363-7F70-8E59-EAD2-30EAE988D811}"/>
              </a:ext>
            </a:extLst>
          </p:cNvPr>
          <p:cNvSpPr/>
          <p:nvPr/>
        </p:nvSpPr>
        <p:spPr>
          <a:xfrm rot="5400000">
            <a:off x="10156031" y="4331424"/>
            <a:ext cx="981389" cy="2905272"/>
          </a:xfrm>
          <a:prstGeom prst="corner">
            <a:avLst>
              <a:gd name="adj1" fmla="val 28576"/>
              <a:gd name="adj2" fmla="val 2570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0DFDF77-3B8A-E02E-0D2D-ED36FAC820A8}"/>
              </a:ext>
            </a:extLst>
          </p:cNvPr>
          <p:cNvSpPr txBox="1"/>
          <p:nvPr/>
        </p:nvSpPr>
        <p:spPr>
          <a:xfrm>
            <a:off x="9961805" y="5223309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Association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E0CFF67-B4EC-02A8-3880-A887ACEF7DBB}"/>
              </a:ext>
            </a:extLst>
          </p:cNvPr>
          <p:cNvSpPr txBox="1"/>
          <p:nvPr/>
        </p:nvSpPr>
        <p:spPr>
          <a:xfrm>
            <a:off x="9480210" y="5664191"/>
            <a:ext cx="2705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What if the model sees a green light?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E87F1CC8-6781-34ED-07EC-143D7D5E6F8F}"/>
                  </a:ext>
                </a:extLst>
              </p:cNvPr>
              <p:cNvSpPr txBox="1"/>
              <p:nvPr/>
            </p:nvSpPr>
            <p:spPr>
              <a:xfrm>
                <a:off x="10125703" y="5915608"/>
                <a:ext cx="131901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𝑏𝑟𝑎𝑘𝑒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𝑙𝑖𝑔h𝑡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E87F1CC8-6781-34ED-07EC-143D7D5E6F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5703" y="5915608"/>
                <a:ext cx="1319015" cy="215444"/>
              </a:xfrm>
              <a:prstGeom prst="rect">
                <a:avLst/>
              </a:prstGeom>
              <a:blipFill>
                <a:blip r:embed="rId2"/>
                <a:stretch>
                  <a:fillRect l="-2885" t="-5556" r="-4808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L-Shape 35">
            <a:extLst>
              <a:ext uri="{FF2B5EF4-FFF2-40B4-BE49-F238E27FC236}">
                <a16:creationId xmlns:a16="http://schemas.microsoft.com/office/drawing/2014/main" id="{B9425A15-AD48-0091-541D-73C050313759}"/>
              </a:ext>
            </a:extLst>
          </p:cNvPr>
          <p:cNvSpPr/>
          <p:nvPr/>
        </p:nvSpPr>
        <p:spPr>
          <a:xfrm rot="5400000">
            <a:off x="10156031" y="3156920"/>
            <a:ext cx="981389" cy="2905271"/>
          </a:xfrm>
          <a:prstGeom prst="corner">
            <a:avLst>
              <a:gd name="adj1" fmla="val 28576"/>
              <a:gd name="adj2" fmla="val 2570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7F305D-E1EB-3E46-73EB-1967FC939193}"/>
              </a:ext>
            </a:extLst>
          </p:cNvPr>
          <p:cNvSpPr txBox="1"/>
          <p:nvPr/>
        </p:nvSpPr>
        <p:spPr>
          <a:xfrm>
            <a:off x="9951524" y="4059114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Intervention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C138D10-1CE9-22B3-8FF1-7003F06DBB02}"/>
              </a:ext>
            </a:extLst>
          </p:cNvPr>
          <p:cNvSpPr txBox="1"/>
          <p:nvPr/>
        </p:nvSpPr>
        <p:spPr>
          <a:xfrm>
            <a:off x="9480210" y="4437473"/>
            <a:ext cx="2619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What if I set the light color to red?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D5DFEDC-B0A6-1070-5FF4-07B076BB62D7}"/>
                  </a:ext>
                </a:extLst>
              </p:cNvPr>
              <p:cNvSpPr txBox="1"/>
              <p:nvPr/>
            </p:nvSpPr>
            <p:spPr>
              <a:xfrm>
                <a:off x="9978529" y="4710008"/>
                <a:ext cx="167084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𝑏𝑟𝑎𝑘𝑒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𝑑𝑜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𝑙𝑖𝑔h𝑡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D5DFEDC-B0A6-1070-5FF4-07B076BB6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8529" y="4710008"/>
                <a:ext cx="1670842" cy="215444"/>
              </a:xfrm>
              <a:prstGeom prst="rect">
                <a:avLst/>
              </a:prstGeom>
              <a:blipFill>
                <a:blip r:embed="rId3"/>
                <a:stretch>
                  <a:fillRect l="-1504" t="-11765" r="-3008" b="-4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Timeline&#10;&#10;Description automatically generated with low confidence">
            <a:extLst>
              <a:ext uri="{FF2B5EF4-FFF2-40B4-BE49-F238E27FC236}">
                <a16:creationId xmlns:a16="http://schemas.microsoft.com/office/drawing/2014/main" id="{11421A89-286F-4508-A5F0-D8002882E1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54" t="30012" r="61194" b="25535"/>
          <a:stretch/>
        </p:blipFill>
        <p:spPr>
          <a:xfrm>
            <a:off x="3674287" y="4017037"/>
            <a:ext cx="683465" cy="64929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AACE46A-2465-983E-0CAB-0CD91CA1C739}"/>
              </a:ext>
            </a:extLst>
          </p:cNvPr>
          <p:cNvCxnSpPr>
            <a:cxnSpLocks/>
          </p:cNvCxnSpPr>
          <p:nvPr/>
        </p:nvCxnSpPr>
        <p:spPr>
          <a:xfrm>
            <a:off x="3336171" y="4339944"/>
            <a:ext cx="331014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87828-6DBD-194C-B692-FBB4153BB72D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4357751" y="4341683"/>
            <a:ext cx="251346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Siren with solid fill">
            <a:extLst>
              <a:ext uri="{FF2B5EF4-FFF2-40B4-BE49-F238E27FC236}">
                <a16:creationId xmlns:a16="http://schemas.microsoft.com/office/drawing/2014/main" id="{5594B62F-87C1-6A3B-890E-428739EF57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26206" y="3988341"/>
            <a:ext cx="309647" cy="30964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EF3341A-F88F-F45C-8455-35A741DADDF4}"/>
              </a:ext>
            </a:extLst>
          </p:cNvPr>
          <p:cNvGrpSpPr/>
          <p:nvPr/>
        </p:nvGrpSpPr>
        <p:grpSpPr>
          <a:xfrm>
            <a:off x="2930464" y="3715906"/>
            <a:ext cx="301131" cy="301131"/>
            <a:chOff x="4697224" y="5270961"/>
            <a:chExt cx="914400" cy="914400"/>
          </a:xfrm>
        </p:grpSpPr>
        <p:pic>
          <p:nvPicPr>
            <p:cNvPr id="10" name="Graphic 9" descr="Traffic light outline">
              <a:extLst>
                <a:ext uri="{FF2B5EF4-FFF2-40B4-BE49-F238E27FC236}">
                  <a16:creationId xmlns:a16="http://schemas.microsoft.com/office/drawing/2014/main" id="{1B896D09-D1B2-46E2-52AF-DAB8ABF18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A830205-6415-44E2-4B52-A5BEADADB95F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E975656-FD2B-8BCA-7138-9E8F6A77B1A8}"/>
              </a:ext>
            </a:extLst>
          </p:cNvPr>
          <p:cNvGrpSpPr/>
          <p:nvPr/>
        </p:nvGrpSpPr>
        <p:grpSpPr>
          <a:xfrm>
            <a:off x="2862319" y="3747116"/>
            <a:ext cx="422150" cy="1201993"/>
            <a:chOff x="2967450" y="4800877"/>
            <a:chExt cx="753485" cy="1929122"/>
          </a:xfrm>
        </p:grpSpPr>
        <p:sp>
          <p:nvSpPr>
            <p:cNvPr id="13" name="Left Bracket 12">
              <a:extLst>
                <a:ext uri="{FF2B5EF4-FFF2-40B4-BE49-F238E27FC236}">
                  <a16:creationId xmlns:a16="http://schemas.microsoft.com/office/drawing/2014/main" id="{F6B2E4A9-1490-F180-A1FD-0317AA793CA5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14" name="Left Bracket 13">
              <a:extLst>
                <a:ext uri="{FF2B5EF4-FFF2-40B4-BE49-F238E27FC236}">
                  <a16:creationId xmlns:a16="http://schemas.microsoft.com/office/drawing/2014/main" id="{DB896415-AB30-F05A-878D-607C6DBB3AB0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BFD496-E092-3D84-6E37-FA65AFB4E92B}"/>
              </a:ext>
            </a:extLst>
          </p:cNvPr>
          <p:cNvGrpSpPr/>
          <p:nvPr/>
        </p:nvGrpSpPr>
        <p:grpSpPr>
          <a:xfrm>
            <a:off x="4647379" y="4194028"/>
            <a:ext cx="438863" cy="341635"/>
            <a:chOff x="5322067" y="4188044"/>
            <a:chExt cx="1174635" cy="914400"/>
          </a:xfrm>
        </p:grpSpPr>
        <p:pic>
          <p:nvPicPr>
            <p:cNvPr id="16" name="Graphic 15" descr="Car with solid fill">
              <a:extLst>
                <a:ext uri="{FF2B5EF4-FFF2-40B4-BE49-F238E27FC236}">
                  <a16:creationId xmlns:a16="http://schemas.microsoft.com/office/drawing/2014/main" id="{ACC25A5C-070A-2FE5-7721-7882F9F10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1EE54B94-0F68-E9F8-978E-616737AA4BAD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4FF335D3-B329-B9D4-FF03-B331F5400458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9AFA28A3-0CB3-E80C-D3FD-36E6B2AC80C8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pic>
          <p:nvPicPr>
            <p:cNvPr id="20" name="Graphic 19" descr="Chevron arrows outline">
              <a:extLst>
                <a:ext uri="{FF2B5EF4-FFF2-40B4-BE49-F238E27FC236}">
                  <a16:creationId xmlns:a16="http://schemas.microsoft.com/office/drawing/2014/main" id="{30951F17-C558-2D50-7B5A-EDCDFBF68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pic>
        <p:nvPicPr>
          <p:cNvPr id="21" name="Graphic 20" descr="Crash with solid fill">
            <a:extLst>
              <a:ext uri="{FF2B5EF4-FFF2-40B4-BE49-F238E27FC236}">
                <a16:creationId xmlns:a16="http://schemas.microsoft.com/office/drawing/2014/main" id="{DE6DE5B7-4AFA-0E3A-AEC6-15F57E9309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22977" y="4269325"/>
            <a:ext cx="309648" cy="309648"/>
          </a:xfrm>
          <a:prstGeom prst="rect">
            <a:avLst/>
          </a:prstGeom>
        </p:spPr>
      </p:pic>
      <p:pic>
        <p:nvPicPr>
          <p:cNvPr id="22" name="Graphic 21" descr="Cowboy male with solid fill">
            <a:extLst>
              <a:ext uri="{FF2B5EF4-FFF2-40B4-BE49-F238E27FC236}">
                <a16:creationId xmlns:a16="http://schemas.microsoft.com/office/drawing/2014/main" id="{4CBCD534-F9A5-6FF8-EA03-D99AD36F35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917476" y="4610183"/>
            <a:ext cx="308202" cy="308202"/>
          </a:xfrm>
          <a:prstGeom prst="rect">
            <a:avLst/>
          </a:prstGeom>
        </p:spPr>
      </p:pic>
      <p:pic>
        <p:nvPicPr>
          <p:cNvPr id="23" name="Picture 22" descr="Timeline&#10;&#10;Description automatically generated with low confidence">
            <a:extLst>
              <a:ext uri="{FF2B5EF4-FFF2-40B4-BE49-F238E27FC236}">
                <a16:creationId xmlns:a16="http://schemas.microsoft.com/office/drawing/2014/main" id="{65998A82-5207-0498-7884-5092D61DC2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54" t="30012" r="61194" b="25535"/>
          <a:stretch/>
        </p:blipFill>
        <p:spPr>
          <a:xfrm>
            <a:off x="1702024" y="4015298"/>
            <a:ext cx="683465" cy="649292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12BA126-3955-AAF5-B1FE-5CF1201CE76D}"/>
              </a:ext>
            </a:extLst>
          </p:cNvPr>
          <p:cNvCxnSpPr>
            <a:cxnSpLocks/>
          </p:cNvCxnSpPr>
          <p:nvPr/>
        </p:nvCxnSpPr>
        <p:spPr>
          <a:xfrm>
            <a:off x="1450679" y="4339483"/>
            <a:ext cx="245728" cy="604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75951DDA-0293-E38A-6117-298341AB8C35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5979" t="147" r="50932" b="47694"/>
          <a:stretch/>
        </p:blipFill>
        <p:spPr>
          <a:xfrm>
            <a:off x="652371" y="3879883"/>
            <a:ext cx="764226" cy="919199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13DC14D-F7D7-6473-36F5-21D3BD5C7C07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2385489" y="4181980"/>
            <a:ext cx="414797" cy="157964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AB9357B-9F9D-BBEB-5F07-1D3784105E07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2385489" y="4339944"/>
            <a:ext cx="397662" cy="112211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87847E3-200F-0686-CE21-A5D107AE5560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2385489" y="4339944"/>
            <a:ext cx="378252" cy="323586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Timeline&#10;&#10;Description automatically generated with low confidence">
            <a:extLst>
              <a:ext uri="{FF2B5EF4-FFF2-40B4-BE49-F238E27FC236}">
                <a16:creationId xmlns:a16="http://schemas.microsoft.com/office/drawing/2014/main" id="{259CD228-638A-4B4E-079B-B206B45300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54" t="30012" r="61194" b="25535"/>
          <a:stretch/>
        </p:blipFill>
        <p:spPr>
          <a:xfrm>
            <a:off x="3674287" y="5567666"/>
            <a:ext cx="683465" cy="649292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5D920B2-F866-F915-E0D3-7416B8DAC14D}"/>
              </a:ext>
            </a:extLst>
          </p:cNvPr>
          <p:cNvCxnSpPr>
            <a:cxnSpLocks/>
          </p:cNvCxnSpPr>
          <p:nvPr/>
        </p:nvCxnSpPr>
        <p:spPr>
          <a:xfrm>
            <a:off x="3336171" y="5890573"/>
            <a:ext cx="331014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200B327-1BA1-9DF8-1711-10870BBAA851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4357751" y="5892312"/>
            <a:ext cx="251346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Graphic 48" descr="Siren with solid fill">
            <a:extLst>
              <a:ext uri="{FF2B5EF4-FFF2-40B4-BE49-F238E27FC236}">
                <a16:creationId xmlns:a16="http://schemas.microsoft.com/office/drawing/2014/main" id="{AC31AFEF-46C1-FA07-4A88-4B1A615A65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26206" y="5538970"/>
            <a:ext cx="309647" cy="309647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3F29E337-7F45-8C23-4FE0-896556A3AF06}"/>
              </a:ext>
            </a:extLst>
          </p:cNvPr>
          <p:cNvGrpSpPr/>
          <p:nvPr/>
        </p:nvGrpSpPr>
        <p:grpSpPr>
          <a:xfrm>
            <a:off x="2930464" y="5266535"/>
            <a:ext cx="301131" cy="301131"/>
            <a:chOff x="4697224" y="5270961"/>
            <a:chExt cx="914400" cy="914400"/>
          </a:xfrm>
        </p:grpSpPr>
        <p:pic>
          <p:nvPicPr>
            <p:cNvPr id="51" name="Graphic 50" descr="Traffic light outline">
              <a:extLst>
                <a:ext uri="{FF2B5EF4-FFF2-40B4-BE49-F238E27FC236}">
                  <a16:creationId xmlns:a16="http://schemas.microsoft.com/office/drawing/2014/main" id="{5DB2B9FD-699A-B747-C8A5-22F201A9E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781A9D1-4DA2-A094-7D03-64D9BA3B0018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89D0894-721F-57C7-3B10-31E93B8BA3ED}"/>
              </a:ext>
            </a:extLst>
          </p:cNvPr>
          <p:cNvGrpSpPr/>
          <p:nvPr/>
        </p:nvGrpSpPr>
        <p:grpSpPr>
          <a:xfrm>
            <a:off x="2862319" y="5297745"/>
            <a:ext cx="422150" cy="1201993"/>
            <a:chOff x="2967450" y="4800877"/>
            <a:chExt cx="753485" cy="1929122"/>
          </a:xfrm>
        </p:grpSpPr>
        <p:sp>
          <p:nvSpPr>
            <p:cNvPr id="54" name="Left Bracket 53">
              <a:extLst>
                <a:ext uri="{FF2B5EF4-FFF2-40B4-BE49-F238E27FC236}">
                  <a16:creationId xmlns:a16="http://schemas.microsoft.com/office/drawing/2014/main" id="{11272EB1-5092-74E8-7DB0-E715A10F8DFD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55" name="Left Bracket 54">
              <a:extLst>
                <a:ext uri="{FF2B5EF4-FFF2-40B4-BE49-F238E27FC236}">
                  <a16:creationId xmlns:a16="http://schemas.microsoft.com/office/drawing/2014/main" id="{168DD5A2-CD77-4669-86A5-360490979F95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0428542-C099-8ECB-85C2-4F05846EA9CA}"/>
              </a:ext>
            </a:extLst>
          </p:cNvPr>
          <p:cNvGrpSpPr/>
          <p:nvPr/>
        </p:nvGrpSpPr>
        <p:grpSpPr>
          <a:xfrm>
            <a:off x="4647379" y="5744657"/>
            <a:ext cx="438863" cy="341635"/>
            <a:chOff x="5322067" y="4188044"/>
            <a:chExt cx="1174635" cy="914400"/>
          </a:xfrm>
        </p:grpSpPr>
        <p:pic>
          <p:nvPicPr>
            <p:cNvPr id="57" name="Graphic 56" descr="Car with solid fill">
              <a:extLst>
                <a:ext uri="{FF2B5EF4-FFF2-40B4-BE49-F238E27FC236}">
                  <a16:creationId xmlns:a16="http://schemas.microsoft.com/office/drawing/2014/main" id="{5B2DE838-B23F-60BA-ABFC-66C5D1724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8A28F5DD-E605-909F-22EE-B751E0124EA7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9E75B0A9-BF45-3181-72F1-8367BB7A96D2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E3D86E9D-F3DE-F43B-9213-227CD2E8947F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pic>
          <p:nvPicPr>
            <p:cNvPr id="61" name="Graphic 60" descr="Chevron arrows outline">
              <a:extLst>
                <a:ext uri="{FF2B5EF4-FFF2-40B4-BE49-F238E27FC236}">
                  <a16:creationId xmlns:a16="http://schemas.microsoft.com/office/drawing/2014/main" id="{9045363C-168A-83E9-299D-F30E9957B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pic>
        <p:nvPicPr>
          <p:cNvPr id="62" name="Graphic 61" descr="Crash with solid fill">
            <a:extLst>
              <a:ext uri="{FF2B5EF4-FFF2-40B4-BE49-F238E27FC236}">
                <a16:creationId xmlns:a16="http://schemas.microsoft.com/office/drawing/2014/main" id="{C7C238B5-433E-4C07-F01C-CFFE2BB2A3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22977" y="5819954"/>
            <a:ext cx="309648" cy="309648"/>
          </a:xfrm>
          <a:prstGeom prst="rect">
            <a:avLst/>
          </a:prstGeom>
        </p:spPr>
      </p:pic>
      <p:pic>
        <p:nvPicPr>
          <p:cNvPr id="63" name="Graphic 62" descr="Cowboy male with solid fill">
            <a:extLst>
              <a:ext uri="{FF2B5EF4-FFF2-40B4-BE49-F238E27FC236}">
                <a16:creationId xmlns:a16="http://schemas.microsoft.com/office/drawing/2014/main" id="{64871129-D9F3-0365-A7FD-0C031C0775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917476" y="6160812"/>
            <a:ext cx="308202" cy="308202"/>
          </a:xfrm>
          <a:prstGeom prst="rect">
            <a:avLst/>
          </a:prstGeom>
        </p:spPr>
      </p:pic>
      <p:pic>
        <p:nvPicPr>
          <p:cNvPr id="64" name="Picture 63" descr="Timeline&#10;&#10;Description automatically generated with low confidence">
            <a:extLst>
              <a:ext uri="{FF2B5EF4-FFF2-40B4-BE49-F238E27FC236}">
                <a16:creationId xmlns:a16="http://schemas.microsoft.com/office/drawing/2014/main" id="{8F10660C-BCE9-8879-8799-58FC6ACAC5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54" t="30012" r="61194" b="25535"/>
          <a:stretch/>
        </p:blipFill>
        <p:spPr>
          <a:xfrm>
            <a:off x="1702024" y="5565927"/>
            <a:ext cx="683465" cy="649292"/>
          </a:xfrm>
          <a:prstGeom prst="rect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8B2626E5-B79B-957C-FA6D-092A3C5ABF6E}"/>
              </a:ext>
            </a:extLst>
          </p:cNvPr>
          <p:cNvCxnSpPr>
            <a:cxnSpLocks/>
          </p:cNvCxnSpPr>
          <p:nvPr/>
        </p:nvCxnSpPr>
        <p:spPr>
          <a:xfrm>
            <a:off x="1450679" y="5890112"/>
            <a:ext cx="245728" cy="604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3254073B-834F-2772-A052-4112EAB4BF5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5979" t="147" r="50932" b="47694"/>
          <a:stretch/>
        </p:blipFill>
        <p:spPr>
          <a:xfrm>
            <a:off x="652371" y="5430512"/>
            <a:ext cx="764226" cy="919199"/>
          </a:xfrm>
          <a:prstGeom prst="rect">
            <a:avLst/>
          </a:prstGeom>
        </p:spPr>
      </p:pic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0E549DAB-A79D-C4F7-FA06-EF6025C67D37}"/>
              </a:ext>
            </a:extLst>
          </p:cNvPr>
          <p:cNvCxnSpPr>
            <a:cxnSpLocks/>
            <a:stCxn id="64" idx="3"/>
          </p:cNvCxnSpPr>
          <p:nvPr/>
        </p:nvCxnSpPr>
        <p:spPr>
          <a:xfrm flipV="1">
            <a:off x="2385489" y="5732609"/>
            <a:ext cx="414797" cy="157964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03262FF-630F-A4A3-33A8-680BBA20EAA4}"/>
              </a:ext>
            </a:extLst>
          </p:cNvPr>
          <p:cNvCxnSpPr>
            <a:cxnSpLocks/>
            <a:stCxn id="64" idx="3"/>
          </p:cNvCxnSpPr>
          <p:nvPr/>
        </p:nvCxnSpPr>
        <p:spPr>
          <a:xfrm>
            <a:off x="2385489" y="5890573"/>
            <a:ext cx="397662" cy="112211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34C7369-A5A9-DBD9-99E4-2F20C2953831}"/>
              </a:ext>
            </a:extLst>
          </p:cNvPr>
          <p:cNvCxnSpPr>
            <a:cxnSpLocks/>
            <a:stCxn id="64" idx="3"/>
          </p:cNvCxnSpPr>
          <p:nvPr/>
        </p:nvCxnSpPr>
        <p:spPr>
          <a:xfrm>
            <a:off x="2385489" y="5890573"/>
            <a:ext cx="378252" cy="323586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Graphic 81" descr="Hammer with solid fill">
            <a:extLst>
              <a:ext uri="{FF2B5EF4-FFF2-40B4-BE49-F238E27FC236}">
                <a16:creationId xmlns:a16="http://schemas.microsoft.com/office/drawing/2014/main" id="{170EC203-BC00-AF33-1D11-6ED03A15B42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374121" y="6113617"/>
            <a:ext cx="273818" cy="273818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B4F64C7B-E994-83FA-CD98-31C7103C48E1}"/>
              </a:ext>
            </a:extLst>
          </p:cNvPr>
          <p:cNvSpPr txBox="1"/>
          <p:nvPr/>
        </p:nvSpPr>
        <p:spPr>
          <a:xfrm>
            <a:off x="2046427" y="4759652"/>
            <a:ext cx="897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cowboy=1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D435F81F-BE79-2E83-408E-A4E8EB996735}"/>
                  </a:ext>
                </a:extLst>
              </p:cNvPr>
              <p:cNvSpPr txBox="1"/>
              <p:nvPr/>
            </p:nvSpPr>
            <p:spPr>
              <a:xfrm>
                <a:off x="5448371" y="4168320"/>
                <a:ext cx="360182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sepChr m:val="∣"/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brake</m:t>
                          </m:r>
                        </m: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𝑑𝑜</m:t>
                          </m:r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cowboy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D435F81F-BE79-2E83-408E-A4E8EB996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71" y="4168320"/>
                <a:ext cx="3601823" cy="369332"/>
              </a:xfrm>
              <a:prstGeom prst="rect">
                <a:avLst/>
              </a:prstGeom>
              <a:blipFill>
                <a:blip r:embed="rId2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24194443-08C6-2692-459E-895E6B894C79}"/>
                  </a:ext>
                </a:extLst>
              </p:cNvPr>
              <p:cNvSpPr txBox="1"/>
              <p:nvPr/>
            </p:nvSpPr>
            <p:spPr>
              <a:xfrm>
                <a:off x="5451450" y="5712735"/>
                <a:ext cx="359874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sepChr m:val="∣"/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brake</m:t>
                          </m:r>
                        </m: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𝑑𝑜</m:t>
                          </m:r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cowboy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d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24194443-08C6-2692-459E-895E6B894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1450" y="5712735"/>
                <a:ext cx="3598743" cy="369332"/>
              </a:xfrm>
              <a:prstGeom prst="rect">
                <a:avLst/>
              </a:prstGeom>
              <a:blipFill>
                <a:blip r:embed="rId21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3FEDC1A-B9FB-133C-38EA-391EAC682D6A}"/>
              </a:ext>
            </a:extLst>
          </p:cNvPr>
          <p:cNvSpPr txBox="1"/>
          <p:nvPr/>
        </p:nvSpPr>
        <p:spPr>
          <a:xfrm>
            <a:off x="604189" y="2056853"/>
            <a:ext cx="11183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2">
                    <a:lumMod val="75000"/>
                  </a:schemeClr>
                </a:solidFill>
              </a:rPr>
              <a:t>Step 3</a:t>
            </a:r>
            <a:r>
              <a:rPr lang="en-GB" sz="2000" dirty="0"/>
              <a:t>: Compute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difference of expected values</a:t>
            </a:r>
            <a:r>
              <a:rPr lang="en-US" sz="2000" dirty="0"/>
              <a:t>: absolute value is proportional to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causal effect</a:t>
            </a:r>
            <a:endParaRPr lang="en-GB" sz="2000" b="1" noProof="0" dirty="0">
              <a:solidFill>
                <a:schemeClr val="accent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4E1E15-2B93-9E3D-4ECC-B2D2F0691EA3}"/>
                  </a:ext>
                </a:extLst>
              </p:cNvPr>
              <p:cNvSpPr txBox="1"/>
              <p:nvPr/>
            </p:nvSpPr>
            <p:spPr>
              <a:xfrm>
                <a:off x="2383829" y="2776589"/>
                <a:ext cx="794691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CaCE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sepChr m:val="∣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brake</m:t>
                          </m:r>
                        </m: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𝑑𝑜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cowboy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sepChr m:val="∣"/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brake</m:t>
                          </m:r>
                        </m: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𝑑𝑜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cowboy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4E1E15-2B93-9E3D-4ECC-B2D2F0691E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3829" y="2776589"/>
                <a:ext cx="7946919" cy="307777"/>
              </a:xfrm>
              <a:prstGeom prst="rect">
                <a:avLst/>
              </a:prstGeom>
              <a:blipFill>
                <a:blip r:embed="rId27"/>
                <a:stretch>
                  <a:fillRect l="-159" r="-159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3A507D0-5E52-FA82-4229-A3D1BE375E53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2385489" y="3960172"/>
            <a:ext cx="378252" cy="379772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6BD4E85-8378-7921-25DA-D9E57A3720EF}"/>
              </a:ext>
            </a:extLst>
          </p:cNvPr>
          <p:cNvCxnSpPr>
            <a:cxnSpLocks/>
          </p:cNvCxnSpPr>
          <p:nvPr/>
        </p:nvCxnSpPr>
        <p:spPr>
          <a:xfrm flipV="1">
            <a:off x="2388718" y="5503566"/>
            <a:ext cx="378252" cy="379772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Graphic 65" descr="Hammer with solid fill">
            <a:extLst>
              <a:ext uri="{FF2B5EF4-FFF2-40B4-BE49-F238E27FC236}">
                <a16:creationId xmlns:a16="http://schemas.microsoft.com/office/drawing/2014/main" id="{A5094358-D8BC-6A56-A574-4279A9DC684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358396" y="4575972"/>
            <a:ext cx="273818" cy="27381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285A3A8-445C-7A76-5CFC-BB3DA4D04198}"/>
              </a:ext>
            </a:extLst>
          </p:cNvPr>
          <p:cNvSpPr txBox="1"/>
          <p:nvPr/>
        </p:nvSpPr>
        <p:spPr>
          <a:xfrm>
            <a:off x="2013040" y="6292749"/>
            <a:ext cx="897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cowboy=0</a:t>
            </a:r>
          </a:p>
        </p:txBody>
      </p:sp>
      <p:pic>
        <p:nvPicPr>
          <p:cNvPr id="75" name="Graphic 74" descr="Checkmark with solid fill">
            <a:extLst>
              <a:ext uri="{FF2B5EF4-FFF2-40B4-BE49-F238E27FC236}">
                <a16:creationId xmlns:a16="http://schemas.microsoft.com/office/drawing/2014/main" id="{43CCB535-FB88-1553-2911-AC54383A39A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297831" y="4666875"/>
            <a:ext cx="224422" cy="224422"/>
          </a:xfrm>
          <a:prstGeom prst="rect">
            <a:avLst/>
          </a:prstGeom>
        </p:spPr>
      </p:pic>
      <p:pic>
        <p:nvPicPr>
          <p:cNvPr id="80" name="Graphic 79" descr="Close with solid fill">
            <a:extLst>
              <a:ext uri="{FF2B5EF4-FFF2-40B4-BE49-F238E27FC236}">
                <a16:creationId xmlns:a16="http://schemas.microsoft.com/office/drawing/2014/main" id="{976DC513-1694-2244-E6E6-00D8A45FBF9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293835" y="6205925"/>
            <a:ext cx="224421" cy="22442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DE4CAF7-84B0-CD6B-ACB2-4F9E7A12A0AD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/>
        </p:blipFill>
        <p:spPr>
          <a:xfrm>
            <a:off x="11025867" y="482332"/>
            <a:ext cx="837702" cy="837702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1B11BF6F-7011-29B4-417A-1D26F65C2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Causal concept effect</a:t>
            </a:r>
            <a:endParaRPr lang="en-GB" noProof="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DAB3354-E937-ACDD-B76E-9C82E107DA7B}"/>
              </a:ext>
            </a:extLst>
          </p:cNvPr>
          <p:cNvSpPr txBox="1"/>
          <p:nvPr/>
        </p:nvSpPr>
        <p:spPr>
          <a:xfrm>
            <a:off x="604189" y="1468968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B53F77E-435D-0D74-73AE-F03396F9CB20}"/>
              </a:ext>
            </a:extLst>
          </p:cNvPr>
          <p:cNvCxnSpPr>
            <a:cxnSpLocks/>
          </p:cNvCxnSpPr>
          <p:nvPr/>
        </p:nvCxnSpPr>
        <p:spPr>
          <a:xfrm>
            <a:off x="4969946" y="1921337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B568379-A402-6795-FDA8-0144EF43FA41}"/>
              </a:ext>
            </a:extLst>
          </p:cNvPr>
          <p:cNvSpPr txBox="1"/>
          <p:nvPr/>
        </p:nvSpPr>
        <p:spPr>
          <a:xfrm>
            <a:off x="604188" y="6521981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Goyal et al. "Explaining classifiers with causal concept effect (cace)." arXiv (2019).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707443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1BE33-25D1-C099-3D7B-44333BC39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F3D1F8-0CF7-A572-617F-6E501794F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263</a:t>
            </a:fld>
            <a:endParaRPr lang="en-US"/>
          </a:p>
        </p:txBody>
      </p:sp>
      <p:sp>
        <p:nvSpPr>
          <p:cNvPr id="96" name="L-Shape 95">
            <a:extLst>
              <a:ext uri="{FF2B5EF4-FFF2-40B4-BE49-F238E27FC236}">
                <a16:creationId xmlns:a16="http://schemas.microsoft.com/office/drawing/2014/main" id="{E5ADA5CB-B0C7-4E52-BC58-3402B5B070E5}"/>
              </a:ext>
            </a:extLst>
          </p:cNvPr>
          <p:cNvSpPr/>
          <p:nvPr/>
        </p:nvSpPr>
        <p:spPr>
          <a:xfrm rot="5400000">
            <a:off x="10156031" y="4331424"/>
            <a:ext cx="981389" cy="2905272"/>
          </a:xfrm>
          <a:prstGeom prst="corner">
            <a:avLst>
              <a:gd name="adj1" fmla="val 28576"/>
              <a:gd name="adj2" fmla="val 2570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DFAD865-75DA-14B7-DFBB-FD42B7AD4FAE}"/>
              </a:ext>
            </a:extLst>
          </p:cNvPr>
          <p:cNvSpPr txBox="1"/>
          <p:nvPr/>
        </p:nvSpPr>
        <p:spPr>
          <a:xfrm>
            <a:off x="9961805" y="5223309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Association</a:t>
            </a:r>
          </a:p>
        </p:txBody>
      </p:sp>
      <p:sp>
        <p:nvSpPr>
          <p:cNvPr id="98" name="L-Shape 97">
            <a:extLst>
              <a:ext uri="{FF2B5EF4-FFF2-40B4-BE49-F238E27FC236}">
                <a16:creationId xmlns:a16="http://schemas.microsoft.com/office/drawing/2014/main" id="{FB292A4D-5F71-6872-B34F-E04F293DCC64}"/>
              </a:ext>
            </a:extLst>
          </p:cNvPr>
          <p:cNvSpPr/>
          <p:nvPr/>
        </p:nvSpPr>
        <p:spPr>
          <a:xfrm rot="5400000">
            <a:off x="10156031" y="3156920"/>
            <a:ext cx="981389" cy="2905271"/>
          </a:xfrm>
          <a:prstGeom prst="corner">
            <a:avLst>
              <a:gd name="adj1" fmla="val 28576"/>
              <a:gd name="adj2" fmla="val 2570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2CE1FEA-5989-CE33-3222-0E9825AE78BC}"/>
              </a:ext>
            </a:extLst>
          </p:cNvPr>
          <p:cNvSpPr txBox="1"/>
          <p:nvPr/>
        </p:nvSpPr>
        <p:spPr>
          <a:xfrm>
            <a:off x="9951524" y="4059114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Intervention</a:t>
            </a:r>
          </a:p>
        </p:txBody>
      </p:sp>
      <p:sp>
        <p:nvSpPr>
          <p:cNvPr id="100" name="L-Shape 99">
            <a:extLst>
              <a:ext uri="{FF2B5EF4-FFF2-40B4-BE49-F238E27FC236}">
                <a16:creationId xmlns:a16="http://schemas.microsoft.com/office/drawing/2014/main" id="{6BFD42AD-01AB-5DFE-CAD0-CEF9B7889D9E}"/>
              </a:ext>
            </a:extLst>
          </p:cNvPr>
          <p:cNvSpPr/>
          <p:nvPr/>
        </p:nvSpPr>
        <p:spPr>
          <a:xfrm rot="5400000">
            <a:off x="10156030" y="1934373"/>
            <a:ext cx="981389" cy="2905272"/>
          </a:xfrm>
          <a:prstGeom prst="corner">
            <a:avLst>
              <a:gd name="adj1" fmla="val 28576"/>
              <a:gd name="adj2" fmla="val 2570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AA26EB5-4881-3FA6-D031-E38C1035D2DE}"/>
              </a:ext>
            </a:extLst>
          </p:cNvPr>
          <p:cNvSpPr txBox="1"/>
          <p:nvPr/>
        </p:nvSpPr>
        <p:spPr>
          <a:xfrm>
            <a:off x="9817009" y="2849424"/>
            <a:ext cx="165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Counterfactual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04B7621-E10C-2BE3-55F1-E671EFC566AF}"/>
              </a:ext>
            </a:extLst>
          </p:cNvPr>
          <p:cNvSpPr txBox="1"/>
          <p:nvPr/>
        </p:nvSpPr>
        <p:spPr>
          <a:xfrm>
            <a:off x="9480210" y="5664191"/>
            <a:ext cx="2705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What if the model sees a green light?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7568BBD-644E-C449-4331-7722894627D6}"/>
              </a:ext>
            </a:extLst>
          </p:cNvPr>
          <p:cNvSpPr txBox="1"/>
          <p:nvPr/>
        </p:nvSpPr>
        <p:spPr>
          <a:xfrm>
            <a:off x="9480210" y="4437473"/>
            <a:ext cx="2619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What if I set the light color to red?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B6417D8-6940-54D9-351B-CCADF13D8DF5}"/>
              </a:ext>
            </a:extLst>
          </p:cNvPr>
          <p:cNvSpPr txBox="1"/>
          <p:nvPr/>
        </p:nvSpPr>
        <p:spPr>
          <a:xfrm>
            <a:off x="9486361" y="3151378"/>
            <a:ext cx="2705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What would have been predicted in the same circumstance had a car crash be seen?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1163AE13-DBE2-233A-F9EE-74FAAB4F1FA6}"/>
                  </a:ext>
                </a:extLst>
              </p:cNvPr>
              <p:cNvSpPr txBox="1"/>
              <p:nvPr/>
            </p:nvSpPr>
            <p:spPr>
              <a:xfrm>
                <a:off x="10125703" y="5915608"/>
                <a:ext cx="131901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𝑏𝑟𝑎𝑘𝑒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𝑙𝑖𝑔h𝑡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1163AE13-DBE2-233A-F9EE-74FAAB4F1F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5703" y="5915608"/>
                <a:ext cx="1319015" cy="215444"/>
              </a:xfrm>
              <a:prstGeom prst="rect">
                <a:avLst/>
              </a:prstGeom>
              <a:blipFill>
                <a:blip r:embed="rId2"/>
                <a:stretch>
                  <a:fillRect l="-2885" t="-5556" r="-4808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F52F5F92-231E-F387-CE5F-6078A82A2303}"/>
                  </a:ext>
                </a:extLst>
              </p:cNvPr>
              <p:cNvSpPr txBox="1"/>
              <p:nvPr/>
            </p:nvSpPr>
            <p:spPr>
              <a:xfrm>
                <a:off x="9978529" y="4710008"/>
                <a:ext cx="167084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𝑏𝑟𝑎𝑘𝑒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𝑑𝑜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𝑙𝑖𝑔h𝑡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F52F5F92-231E-F387-CE5F-6078A82A2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8529" y="4710008"/>
                <a:ext cx="1670842" cy="215444"/>
              </a:xfrm>
              <a:prstGeom prst="rect">
                <a:avLst/>
              </a:prstGeom>
              <a:blipFill>
                <a:blip r:embed="rId3"/>
                <a:stretch>
                  <a:fillRect l="-1504" t="-11765" r="-3008" b="-4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07AAB2E2-4866-5CE7-3421-575FA5C35444}"/>
                  </a:ext>
                </a:extLst>
              </p:cNvPr>
              <p:cNvSpPr txBox="1"/>
              <p:nvPr/>
            </p:nvSpPr>
            <p:spPr>
              <a:xfrm>
                <a:off x="9894272" y="3775686"/>
                <a:ext cx="183935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𝑏𝑟𝑎𝑘𝑒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𝑙𝑖𝑔h𝑡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𝑐𝑟𝑎𝑠h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07AAB2E2-4866-5CE7-3421-575FA5C35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4272" y="3775686"/>
                <a:ext cx="1839350" cy="215444"/>
              </a:xfrm>
              <a:prstGeom prst="rect">
                <a:avLst/>
              </a:prstGeom>
              <a:blipFill>
                <a:blip r:embed="rId4"/>
                <a:stretch>
                  <a:fillRect l="-2055" t="-11111" r="-205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9" name="Picture 108">
            <a:extLst>
              <a:ext uri="{FF2B5EF4-FFF2-40B4-BE49-F238E27FC236}">
                <a16:creationId xmlns:a16="http://schemas.microsoft.com/office/drawing/2014/main" id="{165C0CB1-8313-C149-898E-37781FC94B2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394875" y="384031"/>
            <a:ext cx="966489" cy="966489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FC3022AD-0685-FEE2-FAD1-16BDE831BA2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929014" y="383636"/>
            <a:ext cx="966489" cy="9664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AF91BF-7E12-E16E-665D-3A3FF6191D09}"/>
              </a:ext>
            </a:extLst>
          </p:cNvPr>
          <p:cNvSpPr txBox="1"/>
          <p:nvPr/>
        </p:nvSpPr>
        <p:spPr>
          <a:xfrm>
            <a:off x="604189" y="2430259"/>
            <a:ext cx="1011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CBMs cannot answer</a:t>
            </a:r>
            <a:r>
              <a:rPr lang="en-GB" sz="2400" noProof="0" dirty="0"/>
              <a:t> </a:t>
            </a:r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counterfactual queries</a:t>
            </a:r>
            <a:r>
              <a:rPr lang="en-GB" sz="2400" noProof="0" dirty="0"/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1C35B3-7E4E-5947-6129-547CE6D3DD84}"/>
              </a:ext>
            </a:extLst>
          </p:cNvPr>
          <p:cNvSpPr txBox="1"/>
          <p:nvPr/>
        </p:nvSpPr>
        <p:spPr>
          <a:xfrm>
            <a:off x="624008" y="1804290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Limitation Being Addressed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1C6E87-DFEE-CAA9-D2B8-C65C735229D8}"/>
              </a:ext>
            </a:extLst>
          </p:cNvPr>
          <p:cNvCxnSpPr>
            <a:cxnSpLocks/>
          </p:cNvCxnSpPr>
          <p:nvPr/>
        </p:nvCxnSpPr>
        <p:spPr>
          <a:xfrm>
            <a:off x="4989765" y="225665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8C55C27-A44A-2CA2-85D5-BF3DFBB23E4C}"/>
              </a:ext>
            </a:extLst>
          </p:cNvPr>
          <p:cNvSpPr txBox="1"/>
          <p:nvPr/>
        </p:nvSpPr>
        <p:spPr>
          <a:xfrm>
            <a:off x="9457596" y="1400378"/>
            <a:ext cx="841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ICLR25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9A8A59-CCCF-E7EF-1113-D5E1FAD87875}"/>
              </a:ext>
            </a:extLst>
          </p:cNvPr>
          <p:cNvSpPr txBox="1"/>
          <p:nvPr/>
        </p:nvSpPr>
        <p:spPr>
          <a:xfrm>
            <a:off x="10979267" y="1401846"/>
            <a:ext cx="865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ICML22</a:t>
            </a:r>
          </a:p>
        </p:txBody>
      </p:sp>
      <p:pic>
        <p:nvPicPr>
          <p:cNvPr id="6" name="Picture 5" descr="Timeline&#10;&#10;Description automatically generated with low confidence">
            <a:extLst>
              <a:ext uri="{FF2B5EF4-FFF2-40B4-BE49-F238E27FC236}">
                <a16:creationId xmlns:a16="http://schemas.microsoft.com/office/drawing/2014/main" id="{322A7316-AA7F-2CE8-B3C5-3DB021923F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754" t="30012" r="61194" b="25535"/>
          <a:stretch/>
        </p:blipFill>
        <p:spPr>
          <a:xfrm>
            <a:off x="5507165" y="3911755"/>
            <a:ext cx="683465" cy="64929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5DA8D89-357A-4734-EEFF-7B6D1ED98D56}"/>
              </a:ext>
            </a:extLst>
          </p:cNvPr>
          <p:cNvCxnSpPr>
            <a:cxnSpLocks/>
          </p:cNvCxnSpPr>
          <p:nvPr/>
        </p:nvCxnSpPr>
        <p:spPr>
          <a:xfrm>
            <a:off x="5169049" y="4234662"/>
            <a:ext cx="331014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F22CDF0-61E9-4863-28AC-3BCC9972EC4B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6190629" y="4236401"/>
            <a:ext cx="251346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64AD790-EAFB-B84C-2A9D-C612EA09208D}"/>
              </a:ext>
            </a:extLst>
          </p:cNvPr>
          <p:cNvSpPr txBox="1"/>
          <p:nvPr/>
        </p:nvSpPr>
        <p:spPr>
          <a:xfrm>
            <a:off x="4525820" y="3386817"/>
            <a:ext cx="7761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Concepts</a:t>
            </a:r>
          </a:p>
        </p:txBody>
      </p:sp>
      <p:pic>
        <p:nvPicPr>
          <p:cNvPr id="13" name="Graphic 12" descr="Siren with solid fill">
            <a:extLst>
              <a:ext uri="{FF2B5EF4-FFF2-40B4-BE49-F238E27FC236}">
                <a16:creationId xmlns:a16="http://schemas.microsoft.com/office/drawing/2014/main" id="{B193537A-5ABF-2337-5FF5-E2728584B7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59084" y="3883059"/>
            <a:ext cx="309647" cy="30964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0F962-4393-2187-6450-0542CFB6ED25}"/>
              </a:ext>
            </a:extLst>
          </p:cNvPr>
          <p:cNvGrpSpPr/>
          <p:nvPr/>
        </p:nvGrpSpPr>
        <p:grpSpPr>
          <a:xfrm>
            <a:off x="4763342" y="3610624"/>
            <a:ext cx="301131" cy="301131"/>
            <a:chOff x="4697224" y="5270961"/>
            <a:chExt cx="914400" cy="914400"/>
          </a:xfrm>
        </p:grpSpPr>
        <p:pic>
          <p:nvPicPr>
            <p:cNvPr id="15" name="Graphic 14" descr="Traffic light outline">
              <a:extLst>
                <a:ext uri="{FF2B5EF4-FFF2-40B4-BE49-F238E27FC236}">
                  <a16:creationId xmlns:a16="http://schemas.microsoft.com/office/drawing/2014/main" id="{B9A2D943-B70F-1B11-4FD4-34207B210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09D2840-1796-DC55-7BF4-BE7141E00389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832225-F950-A5DB-04C0-055AD9A10F17}"/>
              </a:ext>
            </a:extLst>
          </p:cNvPr>
          <p:cNvGrpSpPr/>
          <p:nvPr/>
        </p:nvGrpSpPr>
        <p:grpSpPr>
          <a:xfrm>
            <a:off x="4695197" y="3641834"/>
            <a:ext cx="422150" cy="1201993"/>
            <a:chOff x="2967450" y="4800877"/>
            <a:chExt cx="753485" cy="1929122"/>
          </a:xfrm>
        </p:grpSpPr>
        <p:sp>
          <p:nvSpPr>
            <p:cNvPr id="18" name="Left Bracket 17">
              <a:extLst>
                <a:ext uri="{FF2B5EF4-FFF2-40B4-BE49-F238E27FC236}">
                  <a16:creationId xmlns:a16="http://schemas.microsoft.com/office/drawing/2014/main" id="{FA42619C-19CD-9262-EA6B-A605629CC755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19" name="Left Bracket 18">
              <a:extLst>
                <a:ext uri="{FF2B5EF4-FFF2-40B4-BE49-F238E27FC236}">
                  <a16:creationId xmlns:a16="http://schemas.microsoft.com/office/drawing/2014/main" id="{D318373F-7EF6-AEF2-830A-AFAB3ACF819C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4D33804-B785-F384-51AB-43D8CE31B9AF}"/>
              </a:ext>
            </a:extLst>
          </p:cNvPr>
          <p:cNvGrpSpPr/>
          <p:nvPr/>
        </p:nvGrpSpPr>
        <p:grpSpPr>
          <a:xfrm>
            <a:off x="6480257" y="4088746"/>
            <a:ext cx="438863" cy="341635"/>
            <a:chOff x="5322067" y="4188044"/>
            <a:chExt cx="1174635" cy="914400"/>
          </a:xfrm>
        </p:grpSpPr>
        <p:pic>
          <p:nvPicPr>
            <p:cNvPr id="21" name="Graphic 20" descr="Car with solid fill">
              <a:extLst>
                <a:ext uri="{FF2B5EF4-FFF2-40B4-BE49-F238E27FC236}">
                  <a16:creationId xmlns:a16="http://schemas.microsoft.com/office/drawing/2014/main" id="{95ED6332-8F9D-66AE-4ACD-72CC72526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EFA5A068-A727-A98E-3F29-627B6B6AC0AE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A20EDC33-E180-C35A-0CB9-265691DCF3DC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6F7A0DB6-6888-2136-790E-E58D8435C795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pic>
          <p:nvPicPr>
            <p:cNvPr id="25" name="Graphic 24" descr="Chevron arrows outline">
              <a:extLst>
                <a:ext uri="{FF2B5EF4-FFF2-40B4-BE49-F238E27FC236}">
                  <a16:creationId xmlns:a16="http://schemas.microsoft.com/office/drawing/2014/main" id="{ECE49DB5-B07B-CDAD-10A3-306F3B855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pic>
        <p:nvPicPr>
          <p:cNvPr id="26" name="Graphic 25" descr="Crash with solid fill">
            <a:extLst>
              <a:ext uri="{FF2B5EF4-FFF2-40B4-BE49-F238E27FC236}">
                <a16:creationId xmlns:a16="http://schemas.microsoft.com/office/drawing/2014/main" id="{48CBB380-596F-3EF4-8FB9-5DAC85EA7E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755855" y="4164043"/>
            <a:ext cx="309648" cy="309648"/>
          </a:xfrm>
          <a:prstGeom prst="rect">
            <a:avLst/>
          </a:prstGeom>
        </p:spPr>
      </p:pic>
      <p:pic>
        <p:nvPicPr>
          <p:cNvPr id="27" name="Graphic 26" descr="Cowboy male with solid fill">
            <a:extLst>
              <a:ext uri="{FF2B5EF4-FFF2-40B4-BE49-F238E27FC236}">
                <a16:creationId xmlns:a16="http://schemas.microsoft.com/office/drawing/2014/main" id="{AA630D42-025E-5030-ECE0-9AC09B6E835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750354" y="4504901"/>
            <a:ext cx="308202" cy="308202"/>
          </a:xfrm>
          <a:prstGeom prst="rect">
            <a:avLst/>
          </a:prstGeom>
        </p:spPr>
      </p:pic>
      <p:pic>
        <p:nvPicPr>
          <p:cNvPr id="28" name="Picture 27" descr="Timeline&#10;&#10;Description automatically generated with low confidence">
            <a:extLst>
              <a:ext uri="{FF2B5EF4-FFF2-40B4-BE49-F238E27FC236}">
                <a16:creationId xmlns:a16="http://schemas.microsoft.com/office/drawing/2014/main" id="{4245F491-CF24-AD27-1293-16E9A1EC12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754" t="30012" r="61194" b="25535"/>
          <a:stretch/>
        </p:blipFill>
        <p:spPr>
          <a:xfrm>
            <a:off x="3534902" y="3910016"/>
            <a:ext cx="683465" cy="649292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7B8E0BA-202F-5F42-AEC5-6B69AEF161A2}"/>
              </a:ext>
            </a:extLst>
          </p:cNvPr>
          <p:cNvCxnSpPr>
            <a:cxnSpLocks/>
          </p:cNvCxnSpPr>
          <p:nvPr/>
        </p:nvCxnSpPr>
        <p:spPr>
          <a:xfrm>
            <a:off x="3283557" y="4234201"/>
            <a:ext cx="245728" cy="604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8F2A16B-0602-3E44-DB8E-77F3565788BA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4218367" y="3891271"/>
            <a:ext cx="424986" cy="343391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DC8858AA-8A18-B793-E85F-4B32D26A6355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5979" t="147" r="50932" b="47694"/>
          <a:stretch/>
        </p:blipFill>
        <p:spPr>
          <a:xfrm>
            <a:off x="2485249" y="3774601"/>
            <a:ext cx="764226" cy="919199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A49FAC2-6142-D8A0-B443-B9582C5F6CAF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4218367" y="4076698"/>
            <a:ext cx="414797" cy="157964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6AD376B-68C2-4C50-653A-B949F5F5F8C8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4218367" y="4234662"/>
            <a:ext cx="397662" cy="112211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742CED1-E833-986D-D1A7-F591C3BD3F29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4218367" y="4234662"/>
            <a:ext cx="378252" cy="323586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raphic 34" descr="Close with solid fill">
            <a:extLst>
              <a:ext uri="{FF2B5EF4-FFF2-40B4-BE49-F238E27FC236}">
                <a16:creationId xmlns:a16="http://schemas.microsoft.com/office/drawing/2014/main" id="{5344FA5E-62EB-9F90-EAAD-5C4359255FE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130710" y="3947610"/>
            <a:ext cx="224421" cy="224421"/>
          </a:xfrm>
          <a:prstGeom prst="rect">
            <a:avLst/>
          </a:prstGeom>
        </p:spPr>
      </p:pic>
      <p:pic>
        <p:nvPicPr>
          <p:cNvPr id="36" name="Graphic 35" descr="Close with solid fill">
            <a:extLst>
              <a:ext uri="{FF2B5EF4-FFF2-40B4-BE49-F238E27FC236}">
                <a16:creationId xmlns:a16="http://schemas.microsoft.com/office/drawing/2014/main" id="{AC818DA0-55A9-468A-36F8-0CA7258CC73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131088" y="4244351"/>
            <a:ext cx="224421" cy="224421"/>
          </a:xfrm>
          <a:prstGeom prst="rect">
            <a:avLst/>
          </a:prstGeom>
        </p:spPr>
      </p:pic>
      <p:pic>
        <p:nvPicPr>
          <p:cNvPr id="37" name="Graphic 36" descr="Checkmark with solid fill">
            <a:extLst>
              <a:ext uri="{FF2B5EF4-FFF2-40B4-BE49-F238E27FC236}">
                <a16:creationId xmlns:a16="http://schemas.microsoft.com/office/drawing/2014/main" id="{D4278D8C-BA75-C222-8D6B-F2931573EEB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151429" y="3657644"/>
            <a:ext cx="224421" cy="224421"/>
          </a:xfrm>
          <a:prstGeom prst="rect">
            <a:avLst/>
          </a:prstGeom>
        </p:spPr>
      </p:pic>
      <p:pic>
        <p:nvPicPr>
          <p:cNvPr id="38" name="Graphic 37" descr="Close with solid fill">
            <a:extLst>
              <a:ext uri="{FF2B5EF4-FFF2-40B4-BE49-F238E27FC236}">
                <a16:creationId xmlns:a16="http://schemas.microsoft.com/office/drawing/2014/main" id="{FFB0A78B-E75C-2690-C5B0-D7D0D8C5996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130710" y="4524628"/>
            <a:ext cx="224421" cy="224421"/>
          </a:xfrm>
          <a:prstGeom prst="rect">
            <a:avLst/>
          </a:prstGeom>
        </p:spPr>
      </p:pic>
      <p:pic>
        <p:nvPicPr>
          <p:cNvPr id="39" name="Graphic 38" descr="Close with solid fill">
            <a:extLst>
              <a:ext uri="{FF2B5EF4-FFF2-40B4-BE49-F238E27FC236}">
                <a16:creationId xmlns:a16="http://schemas.microsoft.com/office/drawing/2014/main" id="{2DEC7D24-E582-3D7C-CC83-17211C29970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952911" y="4137488"/>
            <a:ext cx="224421" cy="224421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AF858186-F01E-9695-C340-7CDCF4BD0DB1}"/>
              </a:ext>
            </a:extLst>
          </p:cNvPr>
          <p:cNvSpPr txBox="1"/>
          <p:nvPr/>
        </p:nvSpPr>
        <p:spPr>
          <a:xfrm>
            <a:off x="604189" y="6332538"/>
            <a:ext cx="10983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Dominici et al. "Counterfactual Concept Bottleneck Models." ICLR (2025).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  <a:p>
            <a:pPr>
              <a:defRPr/>
            </a:pP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</a:rPr>
              <a:t>[2] 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Abid et al. "Meaningfully debugging model mistakes using conceptual counterfactual explanations." ICML (2022).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8065979D-3FFC-EFDF-D76E-31A3C4CD6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Counterfactual </a:t>
            </a:r>
            <a:r>
              <a:rPr lang="en-US" dirty="0" err="1"/>
              <a:t>cbms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69047097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5926D-09C4-97B2-70E9-D99567482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B4700-0730-7BD7-4983-10379273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264</a:t>
            </a:fld>
            <a:endParaRPr lang="en-US"/>
          </a:p>
        </p:txBody>
      </p:sp>
      <p:sp>
        <p:nvSpPr>
          <p:cNvPr id="96" name="L-Shape 95">
            <a:extLst>
              <a:ext uri="{FF2B5EF4-FFF2-40B4-BE49-F238E27FC236}">
                <a16:creationId xmlns:a16="http://schemas.microsoft.com/office/drawing/2014/main" id="{3667C585-E121-E687-BD6B-A09662E26D0A}"/>
              </a:ext>
            </a:extLst>
          </p:cNvPr>
          <p:cNvSpPr/>
          <p:nvPr/>
        </p:nvSpPr>
        <p:spPr>
          <a:xfrm rot="5400000">
            <a:off x="10156031" y="4331424"/>
            <a:ext cx="981389" cy="2905272"/>
          </a:xfrm>
          <a:prstGeom prst="corner">
            <a:avLst>
              <a:gd name="adj1" fmla="val 28576"/>
              <a:gd name="adj2" fmla="val 2570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9CFF02F-2CAB-15C8-3873-4C0978E69AB2}"/>
              </a:ext>
            </a:extLst>
          </p:cNvPr>
          <p:cNvSpPr txBox="1"/>
          <p:nvPr/>
        </p:nvSpPr>
        <p:spPr>
          <a:xfrm>
            <a:off x="9961805" y="5223309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Association</a:t>
            </a:r>
          </a:p>
        </p:txBody>
      </p:sp>
      <p:sp>
        <p:nvSpPr>
          <p:cNvPr id="98" name="L-Shape 97">
            <a:extLst>
              <a:ext uri="{FF2B5EF4-FFF2-40B4-BE49-F238E27FC236}">
                <a16:creationId xmlns:a16="http://schemas.microsoft.com/office/drawing/2014/main" id="{6EAF5BF6-ACFB-6A6F-C175-95151E785855}"/>
              </a:ext>
            </a:extLst>
          </p:cNvPr>
          <p:cNvSpPr/>
          <p:nvPr/>
        </p:nvSpPr>
        <p:spPr>
          <a:xfrm rot="5400000">
            <a:off x="10156031" y="3156920"/>
            <a:ext cx="981389" cy="2905271"/>
          </a:xfrm>
          <a:prstGeom prst="corner">
            <a:avLst>
              <a:gd name="adj1" fmla="val 28576"/>
              <a:gd name="adj2" fmla="val 2570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D4DA5BA-ED0C-8010-A87B-570E01AB74F1}"/>
              </a:ext>
            </a:extLst>
          </p:cNvPr>
          <p:cNvSpPr txBox="1"/>
          <p:nvPr/>
        </p:nvSpPr>
        <p:spPr>
          <a:xfrm>
            <a:off x="9951524" y="4059114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Intervention</a:t>
            </a:r>
          </a:p>
        </p:txBody>
      </p:sp>
      <p:sp>
        <p:nvSpPr>
          <p:cNvPr id="100" name="L-Shape 99">
            <a:extLst>
              <a:ext uri="{FF2B5EF4-FFF2-40B4-BE49-F238E27FC236}">
                <a16:creationId xmlns:a16="http://schemas.microsoft.com/office/drawing/2014/main" id="{E1573CE5-A052-4CB0-D52E-E3CD0051120E}"/>
              </a:ext>
            </a:extLst>
          </p:cNvPr>
          <p:cNvSpPr/>
          <p:nvPr/>
        </p:nvSpPr>
        <p:spPr>
          <a:xfrm rot="5400000">
            <a:off x="10156030" y="1934373"/>
            <a:ext cx="981389" cy="2905272"/>
          </a:xfrm>
          <a:prstGeom prst="corner">
            <a:avLst>
              <a:gd name="adj1" fmla="val 28576"/>
              <a:gd name="adj2" fmla="val 2570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A7B3EB8-337C-C82B-1DFF-703DF5E72E2F}"/>
              </a:ext>
            </a:extLst>
          </p:cNvPr>
          <p:cNvSpPr txBox="1"/>
          <p:nvPr/>
        </p:nvSpPr>
        <p:spPr>
          <a:xfrm>
            <a:off x="9817009" y="2849424"/>
            <a:ext cx="165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Counterfactual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6E3FF39-3A12-9B05-DE09-4E57930F4759}"/>
              </a:ext>
            </a:extLst>
          </p:cNvPr>
          <p:cNvSpPr txBox="1"/>
          <p:nvPr/>
        </p:nvSpPr>
        <p:spPr>
          <a:xfrm>
            <a:off x="9480210" y="5664191"/>
            <a:ext cx="2705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What if the model sees a green light?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C8F542E-8F99-E72A-A650-C1FA5926365F}"/>
              </a:ext>
            </a:extLst>
          </p:cNvPr>
          <p:cNvSpPr txBox="1"/>
          <p:nvPr/>
        </p:nvSpPr>
        <p:spPr>
          <a:xfrm>
            <a:off x="9480210" y="4437473"/>
            <a:ext cx="2619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What if I set the light color to red?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70C50E4-A45A-5B14-9100-EC9959FF5332}"/>
              </a:ext>
            </a:extLst>
          </p:cNvPr>
          <p:cNvSpPr txBox="1"/>
          <p:nvPr/>
        </p:nvSpPr>
        <p:spPr>
          <a:xfrm>
            <a:off x="9486361" y="3151378"/>
            <a:ext cx="2705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What would have been predicted in the same circumstance had a car crash be seen?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F5A891F8-E5F6-CB7B-21A2-653DFB6215D4}"/>
                  </a:ext>
                </a:extLst>
              </p:cNvPr>
              <p:cNvSpPr txBox="1"/>
              <p:nvPr/>
            </p:nvSpPr>
            <p:spPr>
              <a:xfrm>
                <a:off x="10125703" y="5915608"/>
                <a:ext cx="131901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𝑏𝑟𝑎𝑘𝑒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𝑙𝑖𝑔h𝑡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F5A891F8-E5F6-CB7B-21A2-653DFB621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5703" y="5915608"/>
                <a:ext cx="1319015" cy="215444"/>
              </a:xfrm>
              <a:prstGeom prst="rect">
                <a:avLst/>
              </a:prstGeom>
              <a:blipFill>
                <a:blip r:embed="rId2"/>
                <a:stretch>
                  <a:fillRect l="-2885" t="-5556" r="-4808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9C1362C2-3B0E-4A18-14A3-993F4618DFD5}"/>
                  </a:ext>
                </a:extLst>
              </p:cNvPr>
              <p:cNvSpPr txBox="1"/>
              <p:nvPr/>
            </p:nvSpPr>
            <p:spPr>
              <a:xfrm>
                <a:off x="9978529" y="4710008"/>
                <a:ext cx="167084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𝑏𝑟𝑎𝑘𝑒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𝑑𝑜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𝑙𝑖𝑔h𝑡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9C1362C2-3B0E-4A18-14A3-993F4618D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8529" y="4710008"/>
                <a:ext cx="1670842" cy="215444"/>
              </a:xfrm>
              <a:prstGeom prst="rect">
                <a:avLst/>
              </a:prstGeom>
              <a:blipFill>
                <a:blip r:embed="rId3"/>
                <a:stretch>
                  <a:fillRect l="-1504" t="-11765" r="-3008" b="-4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2AC3F250-7745-402E-EEE5-8F9FD2BD4730}"/>
                  </a:ext>
                </a:extLst>
              </p:cNvPr>
              <p:cNvSpPr txBox="1"/>
              <p:nvPr/>
            </p:nvSpPr>
            <p:spPr>
              <a:xfrm>
                <a:off x="9894272" y="3775686"/>
                <a:ext cx="183935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𝑏𝑟𝑎𝑘𝑒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𝑙𝑖𝑔h𝑡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𝑐𝑟𝑎𝑠h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2AC3F250-7745-402E-EEE5-8F9FD2BD4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4272" y="3775686"/>
                <a:ext cx="1839350" cy="215444"/>
              </a:xfrm>
              <a:prstGeom prst="rect">
                <a:avLst/>
              </a:prstGeom>
              <a:blipFill>
                <a:blip r:embed="rId4"/>
                <a:stretch>
                  <a:fillRect l="-2055" t="-11111" r="-205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Timeline&#10;&#10;Description automatically generated with low confidence">
            <a:extLst>
              <a:ext uri="{FF2B5EF4-FFF2-40B4-BE49-F238E27FC236}">
                <a16:creationId xmlns:a16="http://schemas.microsoft.com/office/drawing/2014/main" id="{314516BD-1B3B-D565-1BF9-F3495ACE5B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54" t="30012" r="61194" b="25535"/>
          <a:stretch/>
        </p:blipFill>
        <p:spPr>
          <a:xfrm>
            <a:off x="5507165" y="3911755"/>
            <a:ext cx="683465" cy="64929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C909C9B-88E0-5C4D-5A78-B8D74787D2DC}"/>
              </a:ext>
            </a:extLst>
          </p:cNvPr>
          <p:cNvCxnSpPr>
            <a:cxnSpLocks/>
          </p:cNvCxnSpPr>
          <p:nvPr/>
        </p:nvCxnSpPr>
        <p:spPr>
          <a:xfrm>
            <a:off x="5169049" y="4234662"/>
            <a:ext cx="331014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11E894C-5399-E9D6-22F1-27B894D8E1E3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6190629" y="4236401"/>
            <a:ext cx="251346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86EE4B8-F357-23BA-06B9-AC85485A7110}"/>
              </a:ext>
            </a:extLst>
          </p:cNvPr>
          <p:cNvSpPr txBox="1"/>
          <p:nvPr/>
        </p:nvSpPr>
        <p:spPr>
          <a:xfrm>
            <a:off x="4525820" y="3386817"/>
            <a:ext cx="7761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Concepts</a:t>
            </a:r>
          </a:p>
        </p:txBody>
      </p:sp>
      <p:pic>
        <p:nvPicPr>
          <p:cNvPr id="13" name="Graphic 12" descr="Siren with solid fill">
            <a:extLst>
              <a:ext uri="{FF2B5EF4-FFF2-40B4-BE49-F238E27FC236}">
                <a16:creationId xmlns:a16="http://schemas.microsoft.com/office/drawing/2014/main" id="{2A8B9529-EDD9-A4B5-6B7C-2B2C086F0F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59084" y="3883059"/>
            <a:ext cx="309647" cy="30964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3BE62EF-5DAB-699D-5EA2-8EA055E3B6D8}"/>
              </a:ext>
            </a:extLst>
          </p:cNvPr>
          <p:cNvGrpSpPr/>
          <p:nvPr/>
        </p:nvGrpSpPr>
        <p:grpSpPr>
          <a:xfrm>
            <a:off x="4763342" y="3610624"/>
            <a:ext cx="301131" cy="301131"/>
            <a:chOff x="4697224" y="5270961"/>
            <a:chExt cx="914400" cy="914400"/>
          </a:xfrm>
        </p:grpSpPr>
        <p:pic>
          <p:nvPicPr>
            <p:cNvPr id="15" name="Graphic 14" descr="Traffic light outline">
              <a:extLst>
                <a:ext uri="{FF2B5EF4-FFF2-40B4-BE49-F238E27FC236}">
                  <a16:creationId xmlns:a16="http://schemas.microsoft.com/office/drawing/2014/main" id="{4758DEAC-E58E-09A2-AD6D-5BCF96935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831C6F6-0458-B6D1-24FD-C46A3893E761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274BF2-6CAF-CB1E-943C-2359C4371519}"/>
              </a:ext>
            </a:extLst>
          </p:cNvPr>
          <p:cNvGrpSpPr/>
          <p:nvPr/>
        </p:nvGrpSpPr>
        <p:grpSpPr>
          <a:xfrm>
            <a:off x="4695197" y="3641834"/>
            <a:ext cx="422150" cy="1201993"/>
            <a:chOff x="2967450" y="4800877"/>
            <a:chExt cx="753485" cy="1929122"/>
          </a:xfrm>
        </p:grpSpPr>
        <p:sp>
          <p:nvSpPr>
            <p:cNvPr id="18" name="Left Bracket 17">
              <a:extLst>
                <a:ext uri="{FF2B5EF4-FFF2-40B4-BE49-F238E27FC236}">
                  <a16:creationId xmlns:a16="http://schemas.microsoft.com/office/drawing/2014/main" id="{101D246C-A53D-2F05-F5C8-0F1C20F8B445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19" name="Left Bracket 18">
              <a:extLst>
                <a:ext uri="{FF2B5EF4-FFF2-40B4-BE49-F238E27FC236}">
                  <a16:creationId xmlns:a16="http://schemas.microsoft.com/office/drawing/2014/main" id="{C80824B0-433F-2AC4-B28F-886634FDC831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20C5740-609B-533A-8057-D1F25532FEAC}"/>
              </a:ext>
            </a:extLst>
          </p:cNvPr>
          <p:cNvGrpSpPr/>
          <p:nvPr/>
        </p:nvGrpSpPr>
        <p:grpSpPr>
          <a:xfrm>
            <a:off x="6480257" y="4088746"/>
            <a:ext cx="438863" cy="341635"/>
            <a:chOff x="5322067" y="4188044"/>
            <a:chExt cx="1174635" cy="914400"/>
          </a:xfrm>
        </p:grpSpPr>
        <p:pic>
          <p:nvPicPr>
            <p:cNvPr id="21" name="Graphic 20" descr="Car with solid fill">
              <a:extLst>
                <a:ext uri="{FF2B5EF4-FFF2-40B4-BE49-F238E27FC236}">
                  <a16:creationId xmlns:a16="http://schemas.microsoft.com/office/drawing/2014/main" id="{9D4DDA81-9718-A1E2-8996-3520F914D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BDE0F99E-5769-95F4-41CB-CDB70B58E0AC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840DDA8D-AB30-1500-40CE-2C3D5DF1F756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B53CA464-8EE8-FEF6-EDE9-08DC51B1D80A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pic>
          <p:nvPicPr>
            <p:cNvPr id="25" name="Graphic 24" descr="Chevron arrows outline">
              <a:extLst>
                <a:ext uri="{FF2B5EF4-FFF2-40B4-BE49-F238E27FC236}">
                  <a16:creationId xmlns:a16="http://schemas.microsoft.com/office/drawing/2014/main" id="{7407E0C4-A424-571C-70E1-A2056395F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pic>
        <p:nvPicPr>
          <p:cNvPr id="26" name="Graphic 25" descr="Crash with solid fill">
            <a:extLst>
              <a:ext uri="{FF2B5EF4-FFF2-40B4-BE49-F238E27FC236}">
                <a16:creationId xmlns:a16="http://schemas.microsoft.com/office/drawing/2014/main" id="{E9963BB2-72A6-8660-A897-DC1A3E8A24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755855" y="4164043"/>
            <a:ext cx="309648" cy="309648"/>
          </a:xfrm>
          <a:prstGeom prst="rect">
            <a:avLst/>
          </a:prstGeom>
        </p:spPr>
      </p:pic>
      <p:pic>
        <p:nvPicPr>
          <p:cNvPr id="27" name="Graphic 26" descr="Cowboy male with solid fill">
            <a:extLst>
              <a:ext uri="{FF2B5EF4-FFF2-40B4-BE49-F238E27FC236}">
                <a16:creationId xmlns:a16="http://schemas.microsoft.com/office/drawing/2014/main" id="{3D759930-29AF-801A-BFEB-D911034D99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750354" y="4504901"/>
            <a:ext cx="308202" cy="308202"/>
          </a:xfrm>
          <a:prstGeom prst="rect">
            <a:avLst/>
          </a:prstGeom>
        </p:spPr>
      </p:pic>
      <p:pic>
        <p:nvPicPr>
          <p:cNvPr id="28" name="Picture 27" descr="Timeline&#10;&#10;Description automatically generated with low confidence">
            <a:extLst>
              <a:ext uri="{FF2B5EF4-FFF2-40B4-BE49-F238E27FC236}">
                <a16:creationId xmlns:a16="http://schemas.microsoft.com/office/drawing/2014/main" id="{2089E698-98BB-19B4-339A-A3B88BC05C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54" t="30012" r="61194" b="25535"/>
          <a:stretch/>
        </p:blipFill>
        <p:spPr>
          <a:xfrm>
            <a:off x="3534902" y="3910016"/>
            <a:ext cx="683465" cy="649292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F81538F-3824-F85A-24A8-F1B42075C2E6}"/>
              </a:ext>
            </a:extLst>
          </p:cNvPr>
          <p:cNvCxnSpPr>
            <a:cxnSpLocks/>
          </p:cNvCxnSpPr>
          <p:nvPr/>
        </p:nvCxnSpPr>
        <p:spPr>
          <a:xfrm>
            <a:off x="3283557" y="4234201"/>
            <a:ext cx="245728" cy="604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2FD9E11-86BF-180F-AD8A-66B771812862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4218367" y="3891271"/>
            <a:ext cx="424986" cy="343391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14B83E46-7B6D-C079-A191-B7CF4D6A976A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5979" t="147" r="50932" b="47694"/>
          <a:stretch/>
        </p:blipFill>
        <p:spPr>
          <a:xfrm>
            <a:off x="2485249" y="3774601"/>
            <a:ext cx="764226" cy="919199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84AC488-43D6-87B6-282D-C27364C2D5DB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4218367" y="4076698"/>
            <a:ext cx="414797" cy="157964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4ADF609-A6C7-249E-DF1E-37BD56174D84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4218367" y="4234662"/>
            <a:ext cx="397662" cy="112211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55AC491-98DA-AD8F-EF89-AF1A6590D75A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4218367" y="4234662"/>
            <a:ext cx="378252" cy="323586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raphic 34" descr="Close with solid fill">
            <a:extLst>
              <a:ext uri="{FF2B5EF4-FFF2-40B4-BE49-F238E27FC236}">
                <a16:creationId xmlns:a16="http://schemas.microsoft.com/office/drawing/2014/main" id="{F54DE59E-E8FE-2E6F-C0AA-0780989D2E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130710" y="3947610"/>
            <a:ext cx="224421" cy="224421"/>
          </a:xfrm>
          <a:prstGeom prst="rect">
            <a:avLst/>
          </a:prstGeom>
        </p:spPr>
      </p:pic>
      <p:pic>
        <p:nvPicPr>
          <p:cNvPr id="36" name="Graphic 35" descr="Close with solid fill">
            <a:extLst>
              <a:ext uri="{FF2B5EF4-FFF2-40B4-BE49-F238E27FC236}">
                <a16:creationId xmlns:a16="http://schemas.microsoft.com/office/drawing/2014/main" id="{933E7C1A-AE69-97D6-41CA-B6886A15547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131088" y="4244351"/>
            <a:ext cx="224421" cy="224421"/>
          </a:xfrm>
          <a:prstGeom prst="rect">
            <a:avLst/>
          </a:prstGeom>
        </p:spPr>
      </p:pic>
      <p:pic>
        <p:nvPicPr>
          <p:cNvPr id="37" name="Graphic 36" descr="Checkmark with solid fill">
            <a:extLst>
              <a:ext uri="{FF2B5EF4-FFF2-40B4-BE49-F238E27FC236}">
                <a16:creationId xmlns:a16="http://schemas.microsoft.com/office/drawing/2014/main" id="{D53925F8-56BF-26D4-EE94-1A3BC8198C2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151429" y="3657644"/>
            <a:ext cx="224421" cy="224421"/>
          </a:xfrm>
          <a:prstGeom prst="rect">
            <a:avLst/>
          </a:prstGeom>
        </p:spPr>
      </p:pic>
      <p:pic>
        <p:nvPicPr>
          <p:cNvPr id="38" name="Graphic 37" descr="Close with solid fill">
            <a:extLst>
              <a:ext uri="{FF2B5EF4-FFF2-40B4-BE49-F238E27FC236}">
                <a16:creationId xmlns:a16="http://schemas.microsoft.com/office/drawing/2014/main" id="{0AF517A5-2A91-E447-CD18-19B7F9DE4E3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130710" y="4524628"/>
            <a:ext cx="224421" cy="224421"/>
          </a:xfrm>
          <a:prstGeom prst="rect">
            <a:avLst/>
          </a:prstGeom>
        </p:spPr>
      </p:pic>
      <p:pic>
        <p:nvPicPr>
          <p:cNvPr id="39" name="Graphic 38" descr="Close with solid fill">
            <a:extLst>
              <a:ext uri="{FF2B5EF4-FFF2-40B4-BE49-F238E27FC236}">
                <a16:creationId xmlns:a16="http://schemas.microsoft.com/office/drawing/2014/main" id="{FE4E8A72-675D-2B66-EC03-C6306B3CA95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952911" y="4137488"/>
            <a:ext cx="224421" cy="224421"/>
          </a:xfrm>
          <a:prstGeom prst="rect">
            <a:avLst/>
          </a:prstGeom>
        </p:spPr>
      </p:pic>
      <p:sp>
        <p:nvSpPr>
          <p:cNvPr id="40" name="Curved Right Arrow 39">
            <a:extLst>
              <a:ext uri="{FF2B5EF4-FFF2-40B4-BE49-F238E27FC236}">
                <a16:creationId xmlns:a16="http://schemas.microsoft.com/office/drawing/2014/main" id="{333DFA78-0997-F175-FC6D-48E8C1CE5641}"/>
              </a:ext>
            </a:extLst>
          </p:cNvPr>
          <p:cNvSpPr/>
          <p:nvPr/>
        </p:nvSpPr>
        <p:spPr>
          <a:xfrm>
            <a:off x="4098716" y="4749050"/>
            <a:ext cx="483431" cy="846367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pic>
        <p:nvPicPr>
          <p:cNvPr id="44" name="Graphic 43" descr="Siren with solid fill">
            <a:extLst>
              <a:ext uri="{FF2B5EF4-FFF2-40B4-BE49-F238E27FC236}">
                <a16:creationId xmlns:a16="http://schemas.microsoft.com/office/drawing/2014/main" id="{8FD44006-4752-EF95-03B1-CF214178F6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59084" y="5178654"/>
            <a:ext cx="309647" cy="309647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EF0CA961-EC2F-8706-70B5-A432255D6FF1}"/>
              </a:ext>
            </a:extLst>
          </p:cNvPr>
          <p:cNvGrpSpPr/>
          <p:nvPr/>
        </p:nvGrpSpPr>
        <p:grpSpPr>
          <a:xfrm>
            <a:off x="4763342" y="4906219"/>
            <a:ext cx="301131" cy="301131"/>
            <a:chOff x="4697224" y="5270961"/>
            <a:chExt cx="914400" cy="914400"/>
          </a:xfrm>
        </p:grpSpPr>
        <p:pic>
          <p:nvPicPr>
            <p:cNvPr id="46" name="Graphic 45" descr="Traffic light outline">
              <a:extLst>
                <a:ext uri="{FF2B5EF4-FFF2-40B4-BE49-F238E27FC236}">
                  <a16:creationId xmlns:a16="http://schemas.microsoft.com/office/drawing/2014/main" id="{B2674583-4FF5-B389-15D6-5D9315122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26ED095-0220-3FD0-3C40-D1C2399AE4D7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E740B41-4150-1AF4-B9C8-E3E003620A06}"/>
              </a:ext>
            </a:extLst>
          </p:cNvPr>
          <p:cNvGrpSpPr/>
          <p:nvPr/>
        </p:nvGrpSpPr>
        <p:grpSpPr>
          <a:xfrm>
            <a:off x="4695197" y="4937429"/>
            <a:ext cx="422150" cy="1201993"/>
            <a:chOff x="2967450" y="4800877"/>
            <a:chExt cx="753485" cy="1929122"/>
          </a:xfrm>
        </p:grpSpPr>
        <p:sp>
          <p:nvSpPr>
            <p:cNvPr id="49" name="Left Bracket 48">
              <a:extLst>
                <a:ext uri="{FF2B5EF4-FFF2-40B4-BE49-F238E27FC236}">
                  <a16:creationId xmlns:a16="http://schemas.microsoft.com/office/drawing/2014/main" id="{F047A57B-8223-ED10-4003-AD389EF7AE84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50" name="Left Bracket 49">
              <a:extLst>
                <a:ext uri="{FF2B5EF4-FFF2-40B4-BE49-F238E27FC236}">
                  <a16:creationId xmlns:a16="http://schemas.microsoft.com/office/drawing/2014/main" id="{0FE42A1A-F471-D066-4A6B-C598BF2AE5F1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pic>
        <p:nvPicPr>
          <p:cNvPr id="57" name="Graphic 56" descr="Crash with solid fill">
            <a:extLst>
              <a:ext uri="{FF2B5EF4-FFF2-40B4-BE49-F238E27FC236}">
                <a16:creationId xmlns:a16="http://schemas.microsoft.com/office/drawing/2014/main" id="{4683D4B1-07FD-0DB3-E787-BD1E8882F5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755855" y="5459638"/>
            <a:ext cx="309648" cy="309648"/>
          </a:xfrm>
          <a:prstGeom prst="rect">
            <a:avLst/>
          </a:prstGeom>
        </p:spPr>
      </p:pic>
      <p:pic>
        <p:nvPicPr>
          <p:cNvPr id="58" name="Graphic 57" descr="Cowboy male with solid fill">
            <a:extLst>
              <a:ext uri="{FF2B5EF4-FFF2-40B4-BE49-F238E27FC236}">
                <a16:creationId xmlns:a16="http://schemas.microsoft.com/office/drawing/2014/main" id="{1887200E-91C4-1F7A-6B03-359BA2B0F6D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750354" y="5800496"/>
            <a:ext cx="308202" cy="308202"/>
          </a:xfrm>
          <a:prstGeom prst="rect">
            <a:avLst/>
          </a:prstGeom>
        </p:spPr>
      </p:pic>
      <p:pic>
        <p:nvPicPr>
          <p:cNvPr id="59" name="Graphic 58" descr="Close with solid fill">
            <a:extLst>
              <a:ext uri="{FF2B5EF4-FFF2-40B4-BE49-F238E27FC236}">
                <a16:creationId xmlns:a16="http://schemas.microsoft.com/office/drawing/2014/main" id="{0981A15A-662B-9CA8-FEDC-05F5437D65C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130710" y="5243205"/>
            <a:ext cx="224421" cy="224421"/>
          </a:xfrm>
          <a:prstGeom prst="rect">
            <a:avLst/>
          </a:prstGeom>
        </p:spPr>
      </p:pic>
      <p:pic>
        <p:nvPicPr>
          <p:cNvPr id="60" name="Graphic 59" descr="Checkmark with solid fill">
            <a:extLst>
              <a:ext uri="{FF2B5EF4-FFF2-40B4-BE49-F238E27FC236}">
                <a16:creationId xmlns:a16="http://schemas.microsoft.com/office/drawing/2014/main" id="{681A6D5F-F398-6167-0349-C6CB8E17D0A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151429" y="4953239"/>
            <a:ext cx="224421" cy="224421"/>
          </a:xfrm>
          <a:prstGeom prst="rect">
            <a:avLst/>
          </a:prstGeom>
        </p:spPr>
      </p:pic>
      <p:pic>
        <p:nvPicPr>
          <p:cNvPr id="61" name="Graphic 60" descr="Close with solid fill">
            <a:extLst>
              <a:ext uri="{FF2B5EF4-FFF2-40B4-BE49-F238E27FC236}">
                <a16:creationId xmlns:a16="http://schemas.microsoft.com/office/drawing/2014/main" id="{94A47152-1AA7-6850-6107-CF3D7AC8E97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130710" y="5820224"/>
            <a:ext cx="224421" cy="224421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05E400F1-4712-C2A5-93AE-622694234F4E}"/>
              </a:ext>
            </a:extLst>
          </p:cNvPr>
          <p:cNvSpPr txBox="1"/>
          <p:nvPr/>
        </p:nvSpPr>
        <p:spPr>
          <a:xfrm>
            <a:off x="3601399" y="5706484"/>
            <a:ext cx="11256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</a:rPr>
              <a:t>Counterfactual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ysClr val="windowText" lastClr="000000"/>
                </a:solidFill>
                <a:latin typeface="Grandview Display"/>
              </a:rPr>
              <a:t>concepts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randview Display"/>
            </a:endParaRPr>
          </a:p>
        </p:txBody>
      </p:sp>
      <p:pic>
        <p:nvPicPr>
          <p:cNvPr id="63" name="Graphic 62" descr="Checkmark with solid fill">
            <a:extLst>
              <a:ext uri="{FF2B5EF4-FFF2-40B4-BE49-F238E27FC236}">
                <a16:creationId xmlns:a16="http://schemas.microsoft.com/office/drawing/2014/main" id="{2FEC3658-9719-A1ED-E858-FEADCD23F64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137930" y="5544865"/>
            <a:ext cx="224421" cy="2244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821A73-28DA-2004-D444-91094374787F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/>
        </p:blipFill>
        <p:spPr>
          <a:xfrm>
            <a:off x="9394875" y="384031"/>
            <a:ext cx="966489" cy="96648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89326C7-C315-0CD6-6870-90ABD44CAF71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/>
          <a:stretch/>
        </p:blipFill>
        <p:spPr>
          <a:xfrm>
            <a:off x="10929014" y="383636"/>
            <a:ext cx="966489" cy="96648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77FB19A-B8DC-5CDB-C23F-F15265226E4C}"/>
              </a:ext>
            </a:extLst>
          </p:cNvPr>
          <p:cNvSpPr txBox="1"/>
          <p:nvPr/>
        </p:nvSpPr>
        <p:spPr>
          <a:xfrm>
            <a:off x="9457596" y="1400378"/>
            <a:ext cx="841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ICLR25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9BFDA4-93C3-7695-A230-609A3C589FA8}"/>
              </a:ext>
            </a:extLst>
          </p:cNvPr>
          <p:cNvSpPr txBox="1"/>
          <p:nvPr/>
        </p:nvSpPr>
        <p:spPr>
          <a:xfrm>
            <a:off x="10979267" y="1401846"/>
            <a:ext cx="865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ICML22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83391984-0EE9-6745-90B7-76B765D2A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Counterfactual </a:t>
            </a:r>
            <a:r>
              <a:rPr lang="en-US" dirty="0" err="1"/>
              <a:t>cbms</a:t>
            </a:r>
            <a:endParaRPr lang="en-GB" noProof="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E769FC1-1449-6208-9BBF-00F190BF5401}"/>
              </a:ext>
            </a:extLst>
          </p:cNvPr>
          <p:cNvSpPr txBox="1"/>
          <p:nvPr/>
        </p:nvSpPr>
        <p:spPr>
          <a:xfrm>
            <a:off x="624008" y="1804290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EAF5879-3792-1FD6-BE42-C8DB6CC4A8F7}"/>
              </a:ext>
            </a:extLst>
          </p:cNvPr>
          <p:cNvCxnSpPr>
            <a:cxnSpLocks/>
          </p:cNvCxnSpPr>
          <p:nvPr/>
        </p:nvCxnSpPr>
        <p:spPr>
          <a:xfrm>
            <a:off x="4989765" y="225665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E28B364E-CA2B-0AEF-E572-E9C75EF759EE}"/>
              </a:ext>
            </a:extLst>
          </p:cNvPr>
          <p:cNvSpPr txBox="1"/>
          <p:nvPr/>
        </p:nvSpPr>
        <p:spPr>
          <a:xfrm>
            <a:off x="604189" y="2430259"/>
            <a:ext cx="1011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Step 1</a:t>
            </a:r>
            <a:r>
              <a:rPr lang="en-GB" sz="2400" dirty="0"/>
              <a:t>: Generate</a:t>
            </a:r>
            <a:r>
              <a:rPr lang="en-GB" sz="2400" noProof="0" dirty="0"/>
              <a:t> </a:t>
            </a:r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counterfactual concept activations</a:t>
            </a:r>
            <a:r>
              <a:rPr lang="en-GB" sz="2400" noProof="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BD5122-4CF8-A318-1147-A453978887C1}"/>
              </a:ext>
            </a:extLst>
          </p:cNvPr>
          <p:cNvSpPr txBox="1"/>
          <p:nvPr/>
        </p:nvSpPr>
        <p:spPr>
          <a:xfrm>
            <a:off x="604189" y="6332538"/>
            <a:ext cx="10983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Dominici et al. "Counterfactual Concept Bottleneck Models." ICLR (2025).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  <a:p>
            <a:pPr>
              <a:defRPr/>
            </a:pP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</a:rPr>
              <a:t>[2] 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Abid et al. "Meaningfully debugging model mistakes using conceptual counterfactual explanations." ICML (2022).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493401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F425A-13B5-0E47-D979-1EF657050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145AA-3EDE-DD6B-8F13-2AECE3270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265</a:t>
            </a:fld>
            <a:endParaRPr lang="en-US"/>
          </a:p>
        </p:txBody>
      </p:sp>
      <p:sp>
        <p:nvSpPr>
          <p:cNvPr id="96" name="L-Shape 95">
            <a:extLst>
              <a:ext uri="{FF2B5EF4-FFF2-40B4-BE49-F238E27FC236}">
                <a16:creationId xmlns:a16="http://schemas.microsoft.com/office/drawing/2014/main" id="{E13BEC3E-BA23-398E-3967-E74967B716DC}"/>
              </a:ext>
            </a:extLst>
          </p:cNvPr>
          <p:cNvSpPr/>
          <p:nvPr/>
        </p:nvSpPr>
        <p:spPr>
          <a:xfrm rot="5400000">
            <a:off x="10156031" y="4331424"/>
            <a:ext cx="981389" cy="2905272"/>
          </a:xfrm>
          <a:prstGeom prst="corner">
            <a:avLst>
              <a:gd name="adj1" fmla="val 28576"/>
              <a:gd name="adj2" fmla="val 2570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4960C92-B65E-8B84-69F1-F817ABF84F70}"/>
              </a:ext>
            </a:extLst>
          </p:cNvPr>
          <p:cNvSpPr txBox="1"/>
          <p:nvPr/>
        </p:nvSpPr>
        <p:spPr>
          <a:xfrm>
            <a:off x="9961805" y="5223309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Association</a:t>
            </a:r>
          </a:p>
        </p:txBody>
      </p:sp>
      <p:sp>
        <p:nvSpPr>
          <p:cNvPr id="98" name="L-Shape 97">
            <a:extLst>
              <a:ext uri="{FF2B5EF4-FFF2-40B4-BE49-F238E27FC236}">
                <a16:creationId xmlns:a16="http://schemas.microsoft.com/office/drawing/2014/main" id="{A87B2AF8-7C6C-87E4-8AD2-4901AA127D20}"/>
              </a:ext>
            </a:extLst>
          </p:cNvPr>
          <p:cNvSpPr/>
          <p:nvPr/>
        </p:nvSpPr>
        <p:spPr>
          <a:xfrm rot="5400000">
            <a:off x="10156031" y="3156920"/>
            <a:ext cx="981389" cy="2905271"/>
          </a:xfrm>
          <a:prstGeom prst="corner">
            <a:avLst>
              <a:gd name="adj1" fmla="val 28576"/>
              <a:gd name="adj2" fmla="val 2570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E9926C5-F18A-43F7-B63C-248620A8CCA2}"/>
              </a:ext>
            </a:extLst>
          </p:cNvPr>
          <p:cNvSpPr txBox="1"/>
          <p:nvPr/>
        </p:nvSpPr>
        <p:spPr>
          <a:xfrm>
            <a:off x="9951524" y="4059114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Intervention</a:t>
            </a:r>
          </a:p>
        </p:txBody>
      </p:sp>
      <p:sp>
        <p:nvSpPr>
          <p:cNvPr id="100" name="L-Shape 99">
            <a:extLst>
              <a:ext uri="{FF2B5EF4-FFF2-40B4-BE49-F238E27FC236}">
                <a16:creationId xmlns:a16="http://schemas.microsoft.com/office/drawing/2014/main" id="{68835E79-69A2-99E8-39D4-C798ABAC5BC4}"/>
              </a:ext>
            </a:extLst>
          </p:cNvPr>
          <p:cNvSpPr/>
          <p:nvPr/>
        </p:nvSpPr>
        <p:spPr>
          <a:xfrm rot="5400000">
            <a:off x="10156030" y="1934373"/>
            <a:ext cx="981389" cy="2905272"/>
          </a:xfrm>
          <a:prstGeom prst="corner">
            <a:avLst>
              <a:gd name="adj1" fmla="val 28576"/>
              <a:gd name="adj2" fmla="val 2570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4561E6E-FD3A-D3B4-F82B-27903B0F6136}"/>
              </a:ext>
            </a:extLst>
          </p:cNvPr>
          <p:cNvSpPr txBox="1"/>
          <p:nvPr/>
        </p:nvSpPr>
        <p:spPr>
          <a:xfrm>
            <a:off x="9817009" y="2849424"/>
            <a:ext cx="165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Counterfactual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5B1B2D5-2B72-BA90-5841-3950D7CB0E93}"/>
              </a:ext>
            </a:extLst>
          </p:cNvPr>
          <p:cNvSpPr txBox="1"/>
          <p:nvPr/>
        </p:nvSpPr>
        <p:spPr>
          <a:xfrm>
            <a:off x="9480210" y="5664191"/>
            <a:ext cx="2705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What if the model sees a green light?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F31A92C-A843-AC4D-688E-B4E288B8F55B}"/>
              </a:ext>
            </a:extLst>
          </p:cNvPr>
          <p:cNvSpPr txBox="1"/>
          <p:nvPr/>
        </p:nvSpPr>
        <p:spPr>
          <a:xfrm>
            <a:off x="9480210" y="4437473"/>
            <a:ext cx="2619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What if I set the light color to red?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2A84737-E93D-4DFF-248C-6F717F950CC0}"/>
              </a:ext>
            </a:extLst>
          </p:cNvPr>
          <p:cNvSpPr txBox="1"/>
          <p:nvPr/>
        </p:nvSpPr>
        <p:spPr>
          <a:xfrm>
            <a:off x="9486361" y="3151378"/>
            <a:ext cx="2705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What would have been predicted in the same circumstance had a car crash be seen?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0107F8A0-2C6C-3468-F20A-D3E9002E3253}"/>
                  </a:ext>
                </a:extLst>
              </p:cNvPr>
              <p:cNvSpPr txBox="1"/>
              <p:nvPr/>
            </p:nvSpPr>
            <p:spPr>
              <a:xfrm>
                <a:off x="10125703" y="5915608"/>
                <a:ext cx="131901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𝑏𝑟𝑎𝑘𝑒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𝑙𝑖𝑔h𝑡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0107F8A0-2C6C-3468-F20A-D3E9002E3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5703" y="5915608"/>
                <a:ext cx="1319015" cy="215444"/>
              </a:xfrm>
              <a:prstGeom prst="rect">
                <a:avLst/>
              </a:prstGeom>
              <a:blipFill>
                <a:blip r:embed="rId2"/>
                <a:stretch>
                  <a:fillRect l="-2885" t="-5556" r="-4808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91CB24A7-750B-E879-6219-2F999EE94CBF}"/>
                  </a:ext>
                </a:extLst>
              </p:cNvPr>
              <p:cNvSpPr txBox="1"/>
              <p:nvPr/>
            </p:nvSpPr>
            <p:spPr>
              <a:xfrm>
                <a:off x="9978529" y="4710008"/>
                <a:ext cx="167084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𝑏𝑟𝑎𝑘𝑒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𝑑𝑜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𝑙𝑖𝑔h𝑡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91CB24A7-750B-E879-6219-2F999EE94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8529" y="4710008"/>
                <a:ext cx="1670842" cy="215444"/>
              </a:xfrm>
              <a:prstGeom prst="rect">
                <a:avLst/>
              </a:prstGeom>
              <a:blipFill>
                <a:blip r:embed="rId3"/>
                <a:stretch>
                  <a:fillRect l="-1504" t="-11765" r="-3008" b="-4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59E51E70-2791-43F0-9DCF-0E4DF6B78CBE}"/>
                  </a:ext>
                </a:extLst>
              </p:cNvPr>
              <p:cNvSpPr txBox="1"/>
              <p:nvPr/>
            </p:nvSpPr>
            <p:spPr>
              <a:xfrm>
                <a:off x="9894272" y="3775686"/>
                <a:ext cx="183935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𝑏𝑟𝑎𝑘𝑒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𝑙𝑖𝑔h𝑡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𝑐𝑟𝑎𝑠h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59E51E70-2791-43F0-9DCF-0E4DF6B78C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4272" y="3775686"/>
                <a:ext cx="1839350" cy="215444"/>
              </a:xfrm>
              <a:prstGeom prst="rect">
                <a:avLst/>
              </a:prstGeom>
              <a:blipFill>
                <a:blip r:embed="rId4"/>
                <a:stretch>
                  <a:fillRect l="-2055" t="-11111" r="-205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Timeline&#10;&#10;Description automatically generated with low confidence">
            <a:extLst>
              <a:ext uri="{FF2B5EF4-FFF2-40B4-BE49-F238E27FC236}">
                <a16:creationId xmlns:a16="http://schemas.microsoft.com/office/drawing/2014/main" id="{1DE69C0B-711E-CC05-E10C-B2F5311617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54" t="30012" r="61194" b="25535"/>
          <a:stretch/>
        </p:blipFill>
        <p:spPr>
          <a:xfrm>
            <a:off x="5507165" y="3911755"/>
            <a:ext cx="683465" cy="64929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6ED6354-650D-ACC5-9802-D7D38DCEDA68}"/>
              </a:ext>
            </a:extLst>
          </p:cNvPr>
          <p:cNvCxnSpPr>
            <a:cxnSpLocks/>
          </p:cNvCxnSpPr>
          <p:nvPr/>
        </p:nvCxnSpPr>
        <p:spPr>
          <a:xfrm>
            <a:off x="5169049" y="4234662"/>
            <a:ext cx="331014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6FD470E-E7D9-B9DC-9F15-6FA1AB005692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6190629" y="4236401"/>
            <a:ext cx="251346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23E5A0E-F9FE-5FA4-743B-48EA06B75288}"/>
              </a:ext>
            </a:extLst>
          </p:cNvPr>
          <p:cNvSpPr txBox="1"/>
          <p:nvPr/>
        </p:nvSpPr>
        <p:spPr>
          <a:xfrm>
            <a:off x="4525820" y="3386817"/>
            <a:ext cx="7761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Concepts</a:t>
            </a:r>
          </a:p>
        </p:txBody>
      </p:sp>
      <p:pic>
        <p:nvPicPr>
          <p:cNvPr id="13" name="Graphic 12" descr="Siren with solid fill">
            <a:extLst>
              <a:ext uri="{FF2B5EF4-FFF2-40B4-BE49-F238E27FC236}">
                <a16:creationId xmlns:a16="http://schemas.microsoft.com/office/drawing/2014/main" id="{9825CB31-5E63-7131-5187-28B534CA23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59084" y="3883059"/>
            <a:ext cx="309647" cy="30964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E3C92AA-A817-8F80-1F02-3F9CE42624C5}"/>
              </a:ext>
            </a:extLst>
          </p:cNvPr>
          <p:cNvGrpSpPr/>
          <p:nvPr/>
        </p:nvGrpSpPr>
        <p:grpSpPr>
          <a:xfrm>
            <a:off x="4763342" y="3610624"/>
            <a:ext cx="301131" cy="301131"/>
            <a:chOff x="4697224" y="5270961"/>
            <a:chExt cx="914400" cy="914400"/>
          </a:xfrm>
        </p:grpSpPr>
        <p:pic>
          <p:nvPicPr>
            <p:cNvPr id="15" name="Graphic 14" descr="Traffic light outline">
              <a:extLst>
                <a:ext uri="{FF2B5EF4-FFF2-40B4-BE49-F238E27FC236}">
                  <a16:creationId xmlns:a16="http://schemas.microsoft.com/office/drawing/2014/main" id="{8A4E28DF-43A6-C6EF-FDC3-81F65745A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7A840ED-2993-D282-68C9-64A055A0D6D1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D46B2E8-7D8A-59A4-598A-777C42E803B3}"/>
              </a:ext>
            </a:extLst>
          </p:cNvPr>
          <p:cNvGrpSpPr/>
          <p:nvPr/>
        </p:nvGrpSpPr>
        <p:grpSpPr>
          <a:xfrm>
            <a:off x="4695197" y="3641834"/>
            <a:ext cx="422150" cy="1201993"/>
            <a:chOff x="2967450" y="4800877"/>
            <a:chExt cx="753485" cy="1929122"/>
          </a:xfrm>
        </p:grpSpPr>
        <p:sp>
          <p:nvSpPr>
            <p:cNvPr id="18" name="Left Bracket 17">
              <a:extLst>
                <a:ext uri="{FF2B5EF4-FFF2-40B4-BE49-F238E27FC236}">
                  <a16:creationId xmlns:a16="http://schemas.microsoft.com/office/drawing/2014/main" id="{9E82D0BE-FC42-8695-58E2-2F4252DB8B3A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19" name="Left Bracket 18">
              <a:extLst>
                <a:ext uri="{FF2B5EF4-FFF2-40B4-BE49-F238E27FC236}">
                  <a16:creationId xmlns:a16="http://schemas.microsoft.com/office/drawing/2014/main" id="{E4EBD7BB-F01B-9F47-6C6A-6EFF959B5E7A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855C9C-AD0E-965B-D4EF-B20D3AB35756}"/>
              </a:ext>
            </a:extLst>
          </p:cNvPr>
          <p:cNvGrpSpPr/>
          <p:nvPr/>
        </p:nvGrpSpPr>
        <p:grpSpPr>
          <a:xfrm>
            <a:off x="6480257" y="4088746"/>
            <a:ext cx="438863" cy="341635"/>
            <a:chOff x="5322067" y="4188044"/>
            <a:chExt cx="1174635" cy="914400"/>
          </a:xfrm>
        </p:grpSpPr>
        <p:pic>
          <p:nvPicPr>
            <p:cNvPr id="21" name="Graphic 20" descr="Car with solid fill">
              <a:extLst>
                <a:ext uri="{FF2B5EF4-FFF2-40B4-BE49-F238E27FC236}">
                  <a16:creationId xmlns:a16="http://schemas.microsoft.com/office/drawing/2014/main" id="{0F0659C6-26F7-08E4-EF01-61D792794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DE89D98C-5E7E-113F-C1FE-BF1F1D643074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E3CC9E63-754E-D28C-D4C1-F0BF109A7531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A0C4A353-7933-8432-61F2-0EC0127B689A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pic>
          <p:nvPicPr>
            <p:cNvPr id="25" name="Graphic 24" descr="Chevron arrows outline">
              <a:extLst>
                <a:ext uri="{FF2B5EF4-FFF2-40B4-BE49-F238E27FC236}">
                  <a16:creationId xmlns:a16="http://schemas.microsoft.com/office/drawing/2014/main" id="{ADEDEBDD-3C45-FAE7-E34C-2C836B3A7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pic>
        <p:nvPicPr>
          <p:cNvPr id="26" name="Graphic 25" descr="Crash with solid fill">
            <a:extLst>
              <a:ext uri="{FF2B5EF4-FFF2-40B4-BE49-F238E27FC236}">
                <a16:creationId xmlns:a16="http://schemas.microsoft.com/office/drawing/2014/main" id="{FF3AF973-0085-1464-47C1-E6AE489031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755855" y="4164043"/>
            <a:ext cx="309648" cy="309648"/>
          </a:xfrm>
          <a:prstGeom prst="rect">
            <a:avLst/>
          </a:prstGeom>
        </p:spPr>
      </p:pic>
      <p:pic>
        <p:nvPicPr>
          <p:cNvPr id="27" name="Graphic 26" descr="Cowboy male with solid fill">
            <a:extLst>
              <a:ext uri="{FF2B5EF4-FFF2-40B4-BE49-F238E27FC236}">
                <a16:creationId xmlns:a16="http://schemas.microsoft.com/office/drawing/2014/main" id="{1A19661C-EE50-7ED9-A92E-BAE28C33C95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750354" y="4504901"/>
            <a:ext cx="308202" cy="308202"/>
          </a:xfrm>
          <a:prstGeom prst="rect">
            <a:avLst/>
          </a:prstGeom>
        </p:spPr>
      </p:pic>
      <p:pic>
        <p:nvPicPr>
          <p:cNvPr id="28" name="Picture 27" descr="Timeline&#10;&#10;Description automatically generated with low confidence">
            <a:extLst>
              <a:ext uri="{FF2B5EF4-FFF2-40B4-BE49-F238E27FC236}">
                <a16:creationId xmlns:a16="http://schemas.microsoft.com/office/drawing/2014/main" id="{6668D8A7-D557-E66A-A348-3FBB914482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54" t="30012" r="61194" b="25535"/>
          <a:stretch/>
        </p:blipFill>
        <p:spPr>
          <a:xfrm>
            <a:off x="3534902" y="3910016"/>
            <a:ext cx="683465" cy="649292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4DAAF58-66AA-70E9-B627-70F432741D4F}"/>
              </a:ext>
            </a:extLst>
          </p:cNvPr>
          <p:cNvCxnSpPr>
            <a:cxnSpLocks/>
          </p:cNvCxnSpPr>
          <p:nvPr/>
        </p:nvCxnSpPr>
        <p:spPr>
          <a:xfrm>
            <a:off x="3283557" y="4234201"/>
            <a:ext cx="245728" cy="604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F549ACE-E8AB-29D3-2AEA-C471490FEEBD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4218367" y="3891271"/>
            <a:ext cx="424986" cy="343391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7D23EF93-64D3-0663-39E7-CAE497FFEC3C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5979" t="147" r="50932" b="47694"/>
          <a:stretch/>
        </p:blipFill>
        <p:spPr>
          <a:xfrm>
            <a:off x="2485249" y="3774601"/>
            <a:ext cx="764226" cy="919199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6AEAC12-C256-9D9F-1DE0-D441C095EF1F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4218367" y="4076698"/>
            <a:ext cx="414797" cy="157964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147C033-3DA2-C461-029E-19E9CF3A5EEA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4218367" y="4234662"/>
            <a:ext cx="397662" cy="112211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747693E-C4C1-6CDF-F916-94269A1D7D31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4218367" y="4234662"/>
            <a:ext cx="378252" cy="323586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raphic 34" descr="Close with solid fill">
            <a:extLst>
              <a:ext uri="{FF2B5EF4-FFF2-40B4-BE49-F238E27FC236}">
                <a16:creationId xmlns:a16="http://schemas.microsoft.com/office/drawing/2014/main" id="{0B61CB7E-DF2F-4D33-2612-F7DD855DF5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130710" y="3947610"/>
            <a:ext cx="224421" cy="224421"/>
          </a:xfrm>
          <a:prstGeom prst="rect">
            <a:avLst/>
          </a:prstGeom>
        </p:spPr>
      </p:pic>
      <p:pic>
        <p:nvPicPr>
          <p:cNvPr id="36" name="Graphic 35" descr="Close with solid fill">
            <a:extLst>
              <a:ext uri="{FF2B5EF4-FFF2-40B4-BE49-F238E27FC236}">
                <a16:creationId xmlns:a16="http://schemas.microsoft.com/office/drawing/2014/main" id="{714DCFE2-D758-A938-B011-8CA3BD72E01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131088" y="4244351"/>
            <a:ext cx="224421" cy="224421"/>
          </a:xfrm>
          <a:prstGeom prst="rect">
            <a:avLst/>
          </a:prstGeom>
        </p:spPr>
      </p:pic>
      <p:pic>
        <p:nvPicPr>
          <p:cNvPr id="37" name="Graphic 36" descr="Checkmark with solid fill">
            <a:extLst>
              <a:ext uri="{FF2B5EF4-FFF2-40B4-BE49-F238E27FC236}">
                <a16:creationId xmlns:a16="http://schemas.microsoft.com/office/drawing/2014/main" id="{212F352B-2A67-957F-0A5D-EC73CC1868D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151429" y="3657644"/>
            <a:ext cx="224421" cy="224421"/>
          </a:xfrm>
          <a:prstGeom prst="rect">
            <a:avLst/>
          </a:prstGeom>
        </p:spPr>
      </p:pic>
      <p:pic>
        <p:nvPicPr>
          <p:cNvPr id="38" name="Graphic 37" descr="Close with solid fill">
            <a:extLst>
              <a:ext uri="{FF2B5EF4-FFF2-40B4-BE49-F238E27FC236}">
                <a16:creationId xmlns:a16="http://schemas.microsoft.com/office/drawing/2014/main" id="{BE71C5FF-8293-16CB-E109-29B6C9AA74C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130710" y="4524628"/>
            <a:ext cx="224421" cy="224421"/>
          </a:xfrm>
          <a:prstGeom prst="rect">
            <a:avLst/>
          </a:prstGeom>
        </p:spPr>
      </p:pic>
      <p:pic>
        <p:nvPicPr>
          <p:cNvPr id="39" name="Graphic 38" descr="Close with solid fill">
            <a:extLst>
              <a:ext uri="{FF2B5EF4-FFF2-40B4-BE49-F238E27FC236}">
                <a16:creationId xmlns:a16="http://schemas.microsoft.com/office/drawing/2014/main" id="{9DCCBA2B-F3DE-1670-A7A4-E72271BAAF7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952911" y="4137488"/>
            <a:ext cx="224421" cy="224421"/>
          </a:xfrm>
          <a:prstGeom prst="rect">
            <a:avLst/>
          </a:prstGeom>
        </p:spPr>
      </p:pic>
      <p:sp>
        <p:nvSpPr>
          <p:cNvPr id="40" name="Curved Right Arrow 39">
            <a:extLst>
              <a:ext uri="{FF2B5EF4-FFF2-40B4-BE49-F238E27FC236}">
                <a16:creationId xmlns:a16="http://schemas.microsoft.com/office/drawing/2014/main" id="{46232F11-F1DA-CD15-62F9-2A7CF97E2102}"/>
              </a:ext>
            </a:extLst>
          </p:cNvPr>
          <p:cNvSpPr/>
          <p:nvPr/>
        </p:nvSpPr>
        <p:spPr>
          <a:xfrm>
            <a:off x="4098716" y="4749050"/>
            <a:ext cx="483431" cy="846367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pic>
        <p:nvPicPr>
          <p:cNvPr id="41" name="Picture 40" descr="Timeline&#10;&#10;Description automatically generated with low confidence">
            <a:extLst>
              <a:ext uri="{FF2B5EF4-FFF2-40B4-BE49-F238E27FC236}">
                <a16:creationId xmlns:a16="http://schemas.microsoft.com/office/drawing/2014/main" id="{3E7BDA29-CE81-8989-292D-84E1ED736E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54" t="30012" r="61194" b="25535"/>
          <a:stretch/>
        </p:blipFill>
        <p:spPr>
          <a:xfrm>
            <a:off x="5507165" y="5207350"/>
            <a:ext cx="683465" cy="649292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E78F911-6F24-1C64-B1AC-DB58A0F7CE01}"/>
              </a:ext>
            </a:extLst>
          </p:cNvPr>
          <p:cNvCxnSpPr>
            <a:cxnSpLocks/>
          </p:cNvCxnSpPr>
          <p:nvPr/>
        </p:nvCxnSpPr>
        <p:spPr>
          <a:xfrm>
            <a:off x="5169049" y="5530257"/>
            <a:ext cx="331014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F3F3BA1-F33F-67A8-94FB-A20AFF9E6F08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6190629" y="5531996"/>
            <a:ext cx="251346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phic 43" descr="Siren with solid fill">
            <a:extLst>
              <a:ext uri="{FF2B5EF4-FFF2-40B4-BE49-F238E27FC236}">
                <a16:creationId xmlns:a16="http://schemas.microsoft.com/office/drawing/2014/main" id="{1CB778A7-20AB-DDF4-B8BF-3F53E2D3B0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59084" y="5178654"/>
            <a:ext cx="309647" cy="309647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41E2ACA9-7781-9A09-A907-18F08FD22821}"/>
              </a:ext>
            </a:extLst>
          </p:cNvPr>
          <p:cNvGrpSpPr/>
          <p:nvPr/>
        </p:nvGrpSpPr>
        <p:grpSpPr>
          <a:xfrm>
            <a:off x="4763342" y="4906219"/>
            <a:ext cx="301131" cy="301131"/>
            <a:chOff x="4697224" y="5270961"/>
            <a:chExt cx="914400" cy="914400"/>
          </a:xfrm>
        </p:grpSpPr>
        <p:pic>
          <p:nvPicPr>
            <p:cNvPr id="46" name="Graphic 45" descr="Traffic light outline">
              <a:extLst>
                <a:ext uri="{FF2B5EF4-FFF2-40B4-BE49-F238E27FC236}">
                  <a16:creationId xmlns:a16="http://schemas.microsoft.com/office/drawing/2014/main" id="{4088EF61-5177-A638-F880-732BB55B5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184B0E0-CF86-98F7-4882-1647D9B60709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E294F01-E114-EBD1-3D7D-E5F3C3312597}"/>
              </a:ext>
            </a:extLst>
          </p:cNvPr>
          <p:cNvGrpSpPr/>
          <p:nvPr/>
        </p:nvGrpSpPr>
        <p:grpSpPr>
          <a:xfrm>
            <a:off x="4695197" y="4937429"/>
            <a:ext cx="422150" cy="1201993"/>
            <a:chOff x="2967450" y="4800877"/>
            <a:chExt cx="753485" cy="1929122"/>
          </a:xfrm>
        </p:grpSpPr>
        <p:sp>
          <p:nvSpPr>
            <p:cNvPr id="49" name="Left Bracket 48">
              <a:extLst>
                <a:ext uri="{FF2B5EF4-FFF2-40B4-BE49-F238E27FC236}">
                  <a16:creationId xmlns:a16="http://schemas.microsoft.com/office/drawing/2014/main" id="{BB7DA0C3-2FB9-BF58-988E-759641DD4200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50" name="Left Bracket 49">
              <a:extLst>
                <a:ext uri="{FF2B5EF4-FFF2-40B4-BE49-F238E27FC236}">
                  <a16:creationId xmlns:a16="http://schemas.microsoft.com/office/drawing/2014/main" id="{57D55F86-4ACB-671A-9009-826485B4334D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D6CA3D9-C43D-46C4-44C5-BC1E0BB63547}"/>
              </a:ext>
            </a:extLst>
          </p:cNvPr>
          <p:cNvGrpSpPr/>
          <p:nvPr/>
        </p:nvGrpSpPr>
        <p:grpSpPr>
          <a:xfrm>
            <a:off x="6480257" y="5384342"/>
            <a:ext cx="438863" cy="341635"/>
            <a:chOff x="5322067" y="4188044"/>
            <a:chExt cx="1174635" cy="914400"/>
          </a:xfrm>
        </p:grpSpPr>
        <p:pic>
          <p:nvPicPr>
            <p:cNvPr id="52" name="Graphic 51" descr="Car with solid fill">
              <a:extLst>
                <a:ext uri="{FF2B5EF4-FFF2-40B4-BE49-F238E27FC236}">
                  <a16:creationId xmlns:a16="http://schemas.microsoft.com/office/drawing/2014/main" id="{DC8060E2-1A9C-8BE4-4037-E051A934A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53" name="Arc 52">
              <a:extLst>
                <a:ext uri="{FF2B5EF4-FFF2-40B4-BE49-F238E27FC236}">
                  <a16:creationId xmlns:a16="http://schemas.microsoft.com/office/drawing/2014/main" id="{3913775D-F0E8-927F-4086-B22B5F9D348E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4" name="Arc 53">
              <a:extLst>
                <a:ext uri="{FF2B5EF4-FFF2-40B4-BE49-F238E27FC236}">
                  <a16:creationId xmlns:a16="http://schemas.microsoft.com/office/drawing/2014/main" id="{A6621517-5A20-2B3C-CCC7-EFE97C167E73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21C03725-56C1-7230-C6D6-4711AC06F585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pic>
          <p:nvPicPr>
            <p:cNvPr id="56" name="Graphic 55" descr="Chevron arrows outline">
              <a:extLst>
                <a:ext uri="{FF2B5EF4-FFF2-40B4-BE49-F238E27FC236}">
                  <a16:creationId xmlns:a16="http://schemas.microsoft.com/office/drawing/2014/main" id="{56381523-5515-A458-475C-ECDC307AB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pic>
        <p:nvPicPr>
          <p:cNvPr id="57" name="Graphic 56" descr="Crash with solid fill">
            <a:extLst>
              <a:ext uri="{FF2B5EF4-FFF2-40B4-BE49-F238E27FC236}">
                <a16:creationId xmlns:a16="http://schemas.microsoft.com/office/drawing/2014/main" id="{A2142090-5D12-C053-CA60-ACF6ED9675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755855" y="5459638"/>
            <a:ext cx="309648" cy="309648"/>
          </a:xfrm>
          <a:prstGeom prst="rect">
            <a:avLst/>
          </a:prstGeom>
        </p:spPr>
      </p:pic>
      <p:pic>
        <p:nvPicPr>
          <p:cNvPr id="58" name="Graphic 57" descr="Cowboy male with solid fill">
            <a:extLst>
              <a:ext uri="{FF2B5EF4-FFF2-40B4-BE49-F238E27FC236}">
                <a16:creationId xmlns:a16="http://schemas.microsoft.com/office/drawing/2014/main" id="{4CD134A3-0EDC-0BCA-0B68-1F09D26F47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750354" y="5800496"/>
            <a:ext cx="308202" cy="308202"/>
          </a:xfrm>
          <a:prstGeom prst="rect">
            <a:avLst/>
          </a:prstGeom>
        </p:spPr>
      </p:pic>
      <p:pic>
        <p:nvPicPr>
          <p:cNvPr id="59" name="Graphic 58" descr="Close with solid fill">
            <a:extLst>
              <a:ext uri="{FF2B5EF4-FFF2-40B4-BE49-F238E27FC236}">
                <a16:creationId xmlns:a16="http://schemas.microsoft.com/office/drawing/2014/main" id="{6630A8AE-A6B8-88FC-D739-481753D9203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130710" y="5243205"/>
            <a:ext cx="224421" cy="224421"/>
          </a:xfrm>
          <a:prstGeom prst="rect">
            <a:avLst/>
          </a:prstGeom>
        </p:spPr>
      </p:pic>
      <p:pic>
        <p:nvPicPr>
          <p:cNvPr id="60" name="Graphic 59" descr="Checkmark with solid fill">
            <a:extLst>
              <a:ext uri="{FF2B5EF4-FFF2-40B4-BE49-F238E27FC236}">
                <a16:creationId xmlns:a16="http://schemas.microsoft.com/office/drawing/2014/main" id="{D5A73999-70F3-DFAD-0499-E16AAA980CC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151429" y="4953239"/>
            <a:ext cx="224421" cy="224421"/>
          </a:xfrm>
          <a:prstGeom prst="rect">
            <a:avLst/>
          </a:prstGeom>
        </p:spPr>
      </p:pic>
      <p:pic>
        <p:nvPicPr>
          <p:cNvPr id="61" name="Graphic 60" descr="Close with solid fill">
            <a:extLst>
              <a:ext uri="{FF2B5EF4-FFF2-40B4-BE49-F238E27FC236}">
                <a16:creationId xmlns:a16="http://schemas.microsoft.com/office/drawing/2014/main" id="{AC16BABD-A6FE-F01F-ABDC-3A634A60D28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130710" y="5820224"/>
            <a:ext cx="224421" cy="224421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70C3FE91-3A90-2714-5F8D-F6BA188D1051}"/>
              </a:ext>
            </a:extLst>
          </p:cNvPr>
          <p:cNvSpPr txBox="1"/>
          <p:nvPr/>
        </p:nvSpPr>
        <p:spPr>
          <a:xfrm>
            <a:off x="3601399" y="5706484"/>
            <a:ext cx="11256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randview Display"/>
              </a:rPr>
              <a:t>Counterfactual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ysClr val="windowText" lastClr="000000"/>
                </a:solidFill>
                <a:latin typeface="Grandview Display"/>
              </a:rPr>
              <a:t>concepts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randview Display"/>
            </a:endParaRPr>
          </a:p>
        </p:txBody>
      </p:sp>
      <p:pic>
        <p:nvPicPr>
          <p:cNvPr id="63" name="Graphic 62" descr="Checkmark with solid fill">
            <a:extLst>
              <a:ext uri="{FF2B5EF4-FFF2-40B4-BE49-F238E27FC236}">
                <a16:creationId xmlns:a16="http://schemas.microsoft.com/office/drawing/2014/main" id="{79245F04-D632-9F74-90EE-1F6650EA5E9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137930" y="5544865"/>
            <a:ext cx="224421" cy="224421"/>
          </a:xfrm>
          <a:prstGeom prst="rect">
            <a:avLst/>
          </a:prstGeom>
        </p:spPr>
      </p:pic>
      <p:pic>
        <p:nvPicPr>
          <p:cNvPr id="64" name="Graphic 63" descr="Checkmark with solid fill">
            <a:extLst>
              <a:ext uri="{FF2B5EF4-FFF2-40B4-BE49-F238E27FC236}">
                <a16:creationId xmlns:a16="http://schemas.microsoft.com/office/drawing/2014/main" id="{E4AC9ABA-7A4D-EB4E-F3DE-4BD23E49A4E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960667" y="5426214"/>
            <a:ext cx="224421" cy="22442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872AF2A-54B8-EA05-49B9-6AFB5546AA8E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/>
        </p:blipFill>
        <p:spPr>
          <a:xfrm>
            <a:off x="9394875" y="384031"/>
            <a:ext cx="966489" cy="96648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9B51FDC2-9752-150E-747C-3CC724A49E73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/>
          <a:stretch/>
        </p:blipFill>
        <p:spPr>
          <a:xfrm>
            <a:off x="10929014" y="383636"/>
            <a:ext cx="966489" cy="966489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F4032EF8-1DF3-5571-574E-0437A71CB2E8}"/>
              </a:ext>
            </a:extLst>
          </p:cNvPr>
          <p:cNvSpPr txBox="1"/>
          <p:nvPr/>
        </p:nvSpPr>
        <p:spPr>
          <a:xfrm>
            <a:off x="9457596" y="1400378"/>
            <a:ext cx="841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ICLR25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B9628EC-8F00-C94B-029B-84B1CD6499AF}"/>
              </a:ext>
            </a:extLst>
          </p:cNvPr>
          <p:cNvSpPr txBox="1"/>
          <p:nvPr/>
        </p:nvSpPr>
        <p:spPr>
          <a:xfrm>
            <a:off x="10979267" y="1401846"/>
            <a:ext cx="865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ICML22</a:t>
            </a: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39B7DE88-D6F0-ED0E-4598-F422A0E5D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Counterfactual </a:t>
            </a:r>
            <a:r>
              <a:rPr lang="en-US" dirty="0" err="1"/>
              <a:t>cbms</a:t>
            </a:r>
            <a:endParaRPr lang="en-GB" noProof="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0D9C55B-44DA-E515-9768-31F3B78AC529}"/>
              </a:ext>
            </a:extLst>
          </p:cNvPr>
          <p:cNvSpPr txBox="1"/>
          <p:nvPr/>
        </p:nvSpPr>
        <p:spPr>
          <a:xfrm>
            <a:off x="624008" y="1804290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AFF2FBD-854E-EA1B-77DD-BE26359DD4E5}"/>
              </a:ext>
            </a:extLst>
          </p:cNvPr>
          <p:cNvCxnSpPr>
            <a:cxnSpLocks/>
          </p:cNvCxnSpPr>
          <p:nvPr/>
        </p:nvCxnSpPr>
        <p:spPr>
          <a:xfrm>
            <a:off x="4989765" y="225665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E6C72A02-966F-4B6B-D782-7EE78B83191A}"/>
              </a:ext>
            </a:extLst>
          </p:cNvPr>
          <p:cNvSpPr txBox="1"/>
          <p:nvPr/>
        </p:nvSpPr>
        <p:spPr>
          <a:xfrm>
            <a:off x="604189" y="2430259"/>
            <a:ext cx="1011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Step 2</a:t>
            </a:r>
            <a:r>
              <a:rPr lang="en-GB" sz="2400" dirty="0"/>
              <a:t>: C</a:t>
            </a:r>
            <a:r>
              <a:rPr lang="en-GB" sz="2400" noProof="0" dirty="0" err="1"/>
              <a:t>ompute</a:t>
            </a:r>
            <a:r>
              <a:rPr lang="en-GB" sz="2400" noProof="0" dirty="0"/>
              <a:t> </a:t>
            </a:r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causal effect </a:t>
            </a:r>
            <a:r>
              <a:rPr lang="en-GB" sz="2400" noProof="0" dirty="0"/>
              <a:t>on the task!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8272EB-2282-9359-D46C-3D6AEE761E36}"/>
              </a:ext>
            </a:extLst>
          </p:cNvPr>
          <p:cNvSpPr txBox="1"/>
          <p:nvPr/>
        </p:nvSpPr>
        <p:spPr>
          <a:xfrm>
            <a:off x="604189" y="6332538"/>
            <a:ext cx="10983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Dominici et al. "Counterfactual Concept Bottleneck Models." ICLR (2025).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  <a:p>
            <a:pPr>
              <a:defRPr/>
            </a:pP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</a:rPr>
              <a:t>[2] 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Abid et al. "Meaningfully debugging model mistakes using conceptual counterfactual explanations." 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ICML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(2022).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957200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69FA0-7DA8-0FC9-4953-599F20A31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0170A-911B-80F9-50D7-4EB8B0553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266</a:t>
            </a:fld>
            <a:endParaRPr lang="en-US"/>
          </a:p>
        </p:txBody>
      </p:sp>
      <p:pic>
        <p:nvPicPr>
          <p:cNvPr id="3" name="Picture 2" descr="Illustration Of An Elephant, Elephant, Elephant Art, Cartoon Elephant PNG  Transparent Image and Clipart for Free Download">
            <a:extLst>
              <a:ext uri="{FF2B5EF4-FFF2-40B4-BE49-F238E27FC236}">
                <a16:creationId xmlns:a16="http://schemas.microsoft.com/office/drawing/2014/main" id="{F35585BB-A7BE-69D1-471A-9CF182E36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795" y="4627692"/>
            <a:ext cx="2242821" cy="224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373D2913-D9C5-EDE6-272D-9CAE976BC43F}"/>
              </a:ext>
            </a:extLst>
          </p:cNvPr>
          <p:cNvSpPr/>
          <p:nvPr/>
        </p:nvSpPr>
        <p:spPr>
          <a:xfrm>
            <a:off x="9981914" y="4140173"/>
            <a:ext cx="2078830" cy="965200"/>
          </a:xfrm>
          <a:prstGeom prst="wedgeRoundRectCallout">
            <a:avLst>
              <a:gd name="adj1" fmla="val -47128"/>
              <a:gd name="adj2" fmla="val 85911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I’m back!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157E283-9DB9-6952-54FC-C34D3D126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Direct counterfactual dependence</a:t>
            </a:r>
            <a:endParaRPr lang="en-GB" noProof="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A1F6C1F-359B-4F7F-FADF-BD2926EF3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744489"/>
            <a:ext cx="8615197" cy="1417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So far, we have been making 2 </a:t>
            </a:r>
            <a:r>
              <a:rPr lang="en-US" sz="2200" b="1" dirty="0">
                <a:solidFill>
                  <a:srgbClr val="C00000"/>
                </a:solidFill>
              </a:rPr>
              <a:t>strong assumptions</a:t>
            </a:r>
            <a:r>
              <a:rPr lang="en-US" sz="2200" dirty="0"/>
              <a:t>…</a:t>
            </a:r>
            <a:endParaRPr lang="en-US" sz="2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640073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91A3E-36E5-00C5-68CB-AD46173D9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031EA-C7E6-32AB-554A-0450E0FFA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267</a:t>
            </a:fld>
            <a:endParaRPr lang="en-US"/>
          </a:p>
        </p:txBody>
      </p:sp>
      <p:pic>
        <p:nvPicPr>
          <p:cNvPr id="22" name="Picture 21" descr="Timeline&#10;&#10;Description automatically generated with low confidence">
            <a:extLst>
              <a:ext uri="{FF2B5EF4-FFF2-40B4-BE49-F238E27FC236}">
                <a16:creationId xmlns:a16="http://schemas.microsoft.com/office/drawing/2014/main" id="{182071D6-B842-DDD7-7A51-B0DFF7C95C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4" t="30012" r="61194" b="25535"/>
          <a:stretch/>
        </p:blipFill>
        <p:spPr>
          <a:xfrm>
            <a:off x="5105851" y="4815443"/>
            <a:ext cx="1187533" cy="1128157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C8D5E06-26BA-C7F1-5E79-7275BC31D0DB}"/>
              </a:ext>
            </a:extLst>
          </p:cNvPr>
          <p:cNvCxnSpPr>
            <a:cxnSpLocks/>
          </p:cNvCxnSpPr>
          <p:nvPr/>
        </p:nvCxnSpPr>
        <p:spPr>
          <a:xfrm>
            <a:off x="4518369" y="5376500"/>
            <a:ext cx="575144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490EBAC-320B-5DEC-99EB-887A58348D1D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6293384" y="5379522"/>
            <a:ext cx="436718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 descr="Siren with solid fill">
            <a:extLst>
              <a:ext uri="{FF2B5EF4-FFF2-40B4-BE49-F238E27FC236}">
                <a16:creationId xmlns:a16="http://schemas.microsoft.com/office/drawing/2014/main" id="{FC76450E-87D4-EDF3-0A0A-A250F054C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06046" y="4765584"/>
            <a:ext cx="538018" cy="53801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1792299-9D18-104E-FFED-0C1259DA5FA0}"/>
              </a:ext>
            </a:extLst>
          </p:cNvPr>
          <p:cNvGrpSpPr/>
          <p:nvPr/>
        </p:nvGrpSpPr>
        <p:grpSpPr>
          <a:xfrm>
            <a:off x="3813445" y="4292222"/>
            <a:ext cx="523221" cy="523221"/>
            <a:chOff x="4697224" y="5270961"/>
            <a:chExt cx="914400" cy="914400"/>
          </a:xfrm>
        </p:grpSpPr>
        <p:pic>
          <p:nvPicPr>
            <p:cNvPr id="28" name="Graphic 27" descr="Traffic light outline">
              <a:extLst>
                <a:ext uri="{FF2B5EF4-FFF2-40B4-BE49-F238E27FC236}">
                  <a16:creationId xmlns:a16="http://schemas.microsoft.com/office/drawing/2014/main" id="{847F03C6-E830-01EA-F778-2E5155BE1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1A123B7-A82E-8B02-0E78-50E6325378B7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5EBCC8-182A-123D-2D34-C478200C08AC}"/>
              </a:ext>
            </a:extLst>
          </p:cNvPr>
          <p:cNvGrpSpPr/>
          <p:nvPr/>
        </p:nvGrpSpPr>
        <p:grpSpPr>
          <a:xfrm>
            <a:off x="3695042" y="4346450"/>
            <a:ext cx="733494" cy="2088485"/>
            <a:chOff x="2967450" y="4800877"/>
            <a:chExt cx="753485" cy="1929122"/>
          </a:xfrm>
        </p:grpSpPr>
        <p:sp>
          <p:nvSpPr>
            <p:cNvPr id="31" name="Left Bracket 30">
              <a:extLst>
                <a:ext uri="{FF2B5EF4-FFF2-40B4-BE49-F238E27FC236}">
                  <a16:creationId xmlns:a16="http://schemas.microsoft.com/office/drawing/2014/main" id="{CE2E7EBA-849C-FF41-17B3-47E4DE33F4A6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32" name="Left Bracket 31">
              <a:extLst>
                <a:ext uri="{FF2B5EF4-FFF2-40B4-BE49-F238E27FC236}">
                  <a16:creationId xmlns:a16="http://schemas.microsoft.com/office/drawing/2014/main" id="{205B40BF-DE71-2B54-8C91-8ED0983831C1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5BADC59-D127-6CB5-72FC-2FC988D3DAA1}"/>
              </a:ext>
            </a:extLst>
          </p:cNvPr>
          <p:cNvGrpSpPr/>
          <p:nvPr/>
        </p:nvGrpSpPr>
        <p:grpSpPr>
          <a:xfrm>
            <a:off x="6796618" y="5122969"/>
            <a:ext cx="762533" cy="593597"/>
            <a:chOff x="5322067" y="4188044"/>
            <a:chExt cx="1174635" cy="914400"/>
          </a:xfrm>
        </p:grpSpPr>
        <p:pic>
          <p:nvPicPr>
            <p:cNvPr id="34" name="Graphic 33" descr="Car with solid fill">
              <a:extLst>
                <a:ext uri="{FF2B5EF4-FFF2-40B4-BE49-F238E27FC236}">
                  <a16:creationId xmlns:a16="http://schemas.microsoft.com/office/drawing/2014/main" id="{7A21497A-4E9A-2971-1E71-57C32DAB1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96643956-DA58-90A6-D1CC-1AB975000519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D65FDC5A-4CFE-A80C-9A07-1DB1E0BF17BA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F9A5E688-C027-FA47-9992-BCD5DE0E7EA3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Graphic 37" descr="Chevron arrows outline">
              <a:extLst>
                <a:ext uri="{FF2B5EF4-FFF2-40B4-BE49-F238E27FC236}">
                  <a16:creationId xmlns:a16="http://schemas.microsoft.com/office/drawing/2014/main" id="{DA5A655F-ADDC-9A4B-FBAB-20DEF19C5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pic>
        <p:nvPicPr>
          <p:cNvPr id="39" name="Graphic 38" descr="Crash with solid fill">
            <a:extLst>
              <a:ext uri="{FF2B5EF4-FFF2-40B4-BE49-F238E27FC236}">
                <a16:creationId xmlns:a16="http://schemas.microsoft.com/office/drawing/2014/main" id="{888CC516-D02D-F9D8-B073-063223E10D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00436" y="5253798"/>
            <a:ext cx="538019" cy="538019"/>
          </a:xfrm>
          <a:prstGeom prst="rect">
            <a:avLst/>
          </a:prstGeom>
        </p:spPr>
      </p:pic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1B85C669-5A3D-CFFD-704F-5E71B6CA0158}"/>
              </a:ext>
            </a:extLst>
          </p:cNvPr>
          <p:cNvSpPr/>
          <p:nvPr/>
        </p:nvSpPr>
        <p:spPr>
          <a:xfrm>
            <a:off x="1107976" y="3162326"/>
            <a:ext cx="3399496" cy="846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Intervening on “car crash” does not increase the likelihood of hitting the brakes!</a:t>
            </a:r>
          </a:p>
        </p:txBody>
      </p:sp>
      <p:sp>
        <p:nvSpPr>
          <p:cNvPr id="53" name="Curved Right Arrow 52">
            <a:extLst>
              <a:ext uri="{FF2B5EF4-FFF2-40B4-BE49-F238E27FC236}">
                <a16:creationId xmlns:a16="http://schemas.microsoft.com/office/drawing/2014/main" id="{64A9EDF1-9FEF-CD87-B3B7-282FDF439335}"/>
              </a:ext>
            </a:extLst>
          </p:cNvPr>
          <p:cNvSpPr/>
          <p:nvPr/>
        </p:nvSpPr>
        <p:spPr>
          <a:xfrm>
            <a:off x="3182978" y="5552676"/>
            <a:ext cx="403597" cy="636592"/>
          </a:xfrm>
          <a:prstGeom prst="curved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4" name="Picture 5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FB083A8-AC6B-7D5A-A0CA-E1609E4266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16036" y="5831299"/>
            <a:ext cx="479167" cy="479167"/>
          </a:xfrm>
          <a:prstGeom prst="rect">
            <a:avLst/>
          </a:prstGeom>
        </p:spPr>
      </p:pic>
      <p:pic>
        <p:nvPicPr>
          <p:cNvPr id="3" name="Picture 2" descr="Illustration Of An Elephant, Elephant, Elephant Art, Cartoon Elephant PNG  Transparent Image and Clipart for Free Download">
            <a:extLst>
              <a:ext uri="{FF2B5EF4-FFF2-40B4-BE49-F238E27FC236}">
                <a16:creationId xmlns:a16="http://schemas.microsoft.com/office/drawing/2014/main" id="{82C672D0-BF07-B185-543C-919807F7F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795" y="4627692"/>
            <a:ext cx="2242821" cy="224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FF793DD4-BB04-70B2-6D1A-3EE46CCCBDBA}"/>
              </a:ext>
            </a:extLst>
          </p:cNvPr>
          <p:cNvSpPr/>
          <p:nvPr/>
        </p:nvSpPr>
        <p:spPr>
          <a:xfrm>
            <a:off x="9981914" y="4140173"/>
            <a:ext cx="2078830" cy="965200"/>
          </a:xfrm>
          <a:prstGeom prst="wedgeRoundRectCallout">
            <a:avLst>
              <a:gd name="adj1" fmla="val -47128"/>
              <a:gd name="adj2" fmla="val 85911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I’m back!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8923FDD-7E06-03D9-5ABF-780B30FE1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Direct counterfactual dependence</a:t>
            </a:r>
            <a:endParaRPr lang="en-GB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D9ECAB7-2A8B-3288-A0D9-1FCF0FA3B0D1}"/>
              </a:ext>
            </a:extLst>
          </p:cNvPr>
          <p:cNvSpPr txBox="1">
            <a:spLocks/>
          </p:cNvSpPr>
          <p:nvPr/>
        </p:nvSpPr>
        <p:spPr>
          <a:xfrm>
            <a:off x="652371" y="1744489"/>
            <a:ext cx="8615197" cy="1417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/>
              <a:t>So far, we have been making 2 </a:t>
            </a:r>
            <a:r>
              <a:rPr lang="en-US" sz="2200" b="1">
                <a:solidFill>
                  <a:srgbClr val="C00000"/>
                </a:solidFill>
              </a:rPr>
              <a:t>strong assumptions</a:t>
            </a:r>
            <a:r>
              <a:rPr lang="en-US" sz="2200"/>
              <a:t>:</a:t>
            </a:r>
          </a:p>
          <a:p>
            <a:r>
              <a:rPr lang="en-US" sz="2200"/>
              <a:t>Concepts are </a:t>
            </a:r>
            <a:r>
              <a:rPr lang="en-US" sz="2200" b="1">
                <a:solidFill>
                  <a:srgbClr val="C00000"/>
                </a:solidFill>
              </a:rPr>
              <a:t>mutually independent</a:t>
            </a:r>
            <a:endParaRPr lang="en-US" sz="2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606637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92196-5C64-05FF-4B29-A0352245C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D4400-8518-3483-7548-FF459659C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268</a:t>
            </a:fld>
            <a:endParaRPr lang="en-US"/>
          </a:p>
        </p:txBody>
      </p:sp>
      <p:pic>
        <p:nvPicPr>
          <p:cNvPr id="22" name="Picture 21" descr="Timeline&#10;&#10;Description automatically generated with low confidence">
            <a:extLst>
              <a:ext uri="{FF2B5EF4-FFF2-40B4-BE49-F238E27FC236}">
                <a16:creationId xmlns:a16="http://schemas.microsoft.com/office/drawing/2014/main" id="{3FF53CE7-10AA-2224-1ACC-1E6514761F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4" t="30012" r="61194" b="25535"/>
          <a:stretch/>
        </p:blipFill>
        <p:spPr>
          <a:xfrm>
            <a:off x="5105851" y="4815443"/>
            <a:ext cx="1187533" cy="1128157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5F7660B-DC5A-64ED-5839-952B2D840F34}"/>
              </a:ext>
            </a:extLst>
          </p:cNvPr>
          <p:cNvCxnSpPr>
            <a:cxnSpLocks/>
          </p:cNvCxnSpPr>
          <p:nvPr/>
        </p:nvCxnSpPr>
        <p:spPr>
          <a:xfrm>
            <a:off x="4518369" y="5376500"/>
            <a:ext cx="575144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A9B92D5-F311-A0F2-E890-6A31E1F29AA4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6293384" y="5379522"/>
            <a:ext cx="436718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 descr="Siren with solid fill">
            <a:extLst>
              <a:ext uri="{FF2B5EF4-FFF2-40B4-BE49-F238E27FC236}">
                <a16:creationId xmlns:a16="http://schemas.microsoft.com/office/drawing/2014/main" id="{277FAAB0-1050-BB70-4FCB-7F9E8FFA1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06046" y="4765584"/>
            <a:ext cx="538018" cy="53801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6073078-3689-A04F-A429-8B01C3C85CEE}"/>
              </a:ext>
            </a:extLst>
          </p:cNvPr>
          <p:cNvGrpSpPr/>
          <p:nvPr/>
        </p:nvGrpSpPr>
        <p:grpSpPr>
          <a:xfrm>
            <a:off x="3813445" y="4292222"/>
            <a:ext cx="523221" cy="523221"/>
            <a:chOff x="4697224" y="5270961"/>
            <a:chExt cx="914400" cy="914400"/>
          </a:xfrm>
        </p:grpSpPr>
        <p:pic>
          <p:nvPicPr>
            <p:cNvPr id="28" name="Graphic 27" descr="Traffic light outline">
              <a:extLst>
                <a:ext uri="{FF2B5EF4-FFF2-40B4-BE49-F238E27FC236}">
                  <a16:creationId xmlns:a16="http://schemas.microsoft.com/office/drawing/2014/main" id="{3DC01473-F187-9AD0-3AFC-EB48DAF3B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97224" y="5270961"/>
              <a:ext cx="914400" cy="91440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7E4DD6D-C60D-5166-B3EC-1A036DE0D159}"/>
                </a:ext>
              </a:extLst>
            </p:cNvPr>
            <p:cNvSpPr/>
            <p:nvPr/>
          </p:nvSpPr>
          <p:spPr>
            <a:xfrm>
              <a:off x="5076947" y="5857240"/>
              <a:ext cx="155446" cy="155446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FDFC217-DF20-43F8-4AF8-6318C7A16390}"/>
              </a:ext>
            </a:extLst>
          </p:cNvPr>
          <p:cNvGrpSpPr/>
          <p:nvPr/>
        </p:nvGrpSpPr>
        <p:grpSpPr>
          <a:xfrm>
            <a:off x="3695042" y="4346450"/>
            <a:ext cx="733494" cy="2088485"/>
            <a:chOff x="2967450" y="4800877"/>
            <a:chExt cx="753485" cy="1929122"/>
          </a:xfrm>
        </p:grpSpPr>
        <p:sp>
          <p:nvSpPr>
            <p:cNvPr id="31" name="Left Bracket 30">
              <a:extLst>
                <a:ext uri="{FF2B5EF4-FFF2-40B4-BE49-F238E27FC236}">
                  <a16:creationId xmlns:a16="http://schemas.microsoft.com/office/drawing/2014/main" id="{0EC714D0-D6EB-65A8-B520-400912C01A23}"/>
                </a:ext>
              </a:extLst>
            </p:cNvPr>
            <p:cNvSpPr/>
            <p:nvPr/>
          </p:nvSpPr>
          <p:spPr>
            <a:xfrm>
              <a:off x="2967450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32" name="Left Bracket 31">
              <a:extLst>
                <a:ext uri="{FF2B5EF4-FFF2-40B4-BE49-F238E27FC236}">
                  <a16:creationId xmlns:a16="http://schemas.microsoft.com/office/drawing/2014/main" id="{469CB8D8-29BE-BCBF-8901-91E0F63E0F68}"/>
                </a:ext>
              </a:extLst>
            </p:cNvPr>
            <p:cNvSpPr/>
            <p:nvPr/>
          </p:nvSpPr>
          <p:spPr>
            <a:xfrm rot="10800000">
              <a:off x="3590306" y="4800877"/>
              <a:ext cx="130629" cy="192912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9741627-1268-6D6C-5ADE-37A5348C4855}"/>
              </a:ext>
            </a:extLst>
          </p:cNvPr>
          <p:cNvGrpSpPr/>
          <p:nvPr/>
        </p:nvGrpSpPr>
        <p:grpSpPr>
          <a:xfrm>
            <a:off x="6796618" y="5122969"/>
            <a:ext cx="762533" cy="593597"/>
            <a:chOff x="5322067" y="4188044"/>
            <a:chExt cx="1174635" cy="914400"/>
          </a:xfrm>
        </p:grpSpPr>
        <p:pic>
          <p:nvPicPr>
            <p:cNvPr id="34" name="Graphic 33" descr="Car with solid fill">
              <a:extLst>
                <a:ext uri="{FF2B5EF4-FFF2-40B4-BE49-F238E27FC236}">
                  <a16:creationId xmlns:a16="http://schemas.microsoft.com/office/drawing/2014/main" id="{43391804-FB1B-C5C4-E530-C12D48AF7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900000">
              <a:off x="5507785" y="4188044"/>
              <a:ext cx="914400" cy="914400"/>
            </a:xfrm>
            <a:prstGeom prst="rect">
              <a:avLst/>
            </a:prstGeom>
          </p:spPr>
        </p:pic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3291AF3E-B49C-9CB8-E7A6-3933553F55CF}"/>
                </a:ext>
              </a:extLst>
            </p:cNvPr>
            <p:cNvSpPr/>
            <p:nvPr/>
          </p:nvSpPr>
          <p:spPr>
            <a:xfrm rot="1751108">
              <a:off x="6156324" y="4629150"/>
              <a:ext cx="250825" cy="250825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E7DF2837-8B97-685B-EB09-CAFC28BD5F9B}"/>
                </a:ext>
              </a:extLst>
            </p:cNvPr>
            <p:cNvSpPr/>
            <p:nvPr/>
          </p:nvSpPr>
          <p:spPr>
            <a:xfrm rot="1751108">
              <a:off x="6110606" y="4583433"/>
              <a:ext cx="342259" cy="342259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09AB8040-49AD-A28A-ED30-E828A811E7D7}"/>
                </a:ext>
              </a:extLst>
            </p:cNvPr>
            <p:cNvSpPr/>
            <p:nvPr/>
          </p:nvSpPr>
          <p:spPr>
            <a:xfrm rot="1751108">
              <a:off x="6085818" y="4547553"/>
              <a:ext cx="410884" cy="410884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Graphic 37" descr="Chevron arrows outline">
              <a:extLst>
                <a:ext uri="{FF2B5EF4-FFF2-40B4-BE49-F238E27FC236}">
                  <a16:creationId xmlns:a16="http://schemas.microsoft.com/office/drawing/2014/main" id="{CB62C399-7B74-87A1-C703-6316BB853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322067" y="4327699"/>
              <a:ext cx="244089" cy="425296"/>
            </a:xfrm>
            <a:prstGeom prst="rect">
              <a:avLst/>
            </a:prstGeom>
          </p:spPr>
        </p:pic>
      </p:grpSp>
      <p:pic>
        <p:nvPicPr>
          <p:cNvPr id="39" name="Graphic 38" descr="Crash with solid fill">
            <a:extLst>
              <a:ext uri="{FF2B5EF4-FFF2-40B4-BE49-F238E27FC236}">
                <a16:creationId xmlns:a16="http://schemas.microsoft.com/office/drawing/2014/main" id="{99443F77-4D7B-1504-8566-E89A405621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00436" y="5253798"/>
            <a:ext cx="538019" cy="538019"/>
          </a:xfrm>
          <a:prstGeom prst="rect">
            <a:avLst/>
          </a:prstGeom>
        </p:spPr>
      </p:pic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AF0B3F4F-C262-1C7A-DB7E-1F036588C116}"/>
              </a:ext>
            </a:extLst>
          </p:cNvPr>
          <p:cNvSpPr/>
          <p:nvPr/>
        </p:nvSpPr>
        <p:spPr>
          <a:xfrm>
            <a:off x="1107976" y="3162326"/>
            <a:ext cx="3399496" cy="846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Intervening on “car crash” does not increase the likelihood of hitting the brakes!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7B4E943D-5E64-7BBA-1103-1292F46A0D2E}"/>
              </a:ext>
            </a:extLst>
          </p:cNvPr>
          <p:cNvSpPr txBox="1">
            <a:spLocks/>
          </p:cNvSpPr>
          <p:nvPr/>
        </p:nvSpPr>
        <p:spPr>
          <a:xfrm>
            <a:off x="6152242" y="1740085"/>
            <a:ext cx="5387387" cy="384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dirty="0"/>
          </a:p>
          <a:p>
            <a:r>
              <a:rPr lang="en-US" sz="2200" dirty="0"/>
              <a:t>Concepts are </a:t>
            </a:r>
            <a:r>
              <a:rPr lang="en-US" sz="2200" b="1" dirty="0">
                <a:solidFill>
                  <a:srgbClr val="C00000"/>
                </a:solidFill>
              </a:rPr>
              <a:t>direct causes </a:t>
            </a:r>
            <a:r>
              <a:rPr lang="en-US" sz="2200" dirty="0"/>
              <a:t>of the task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AF8767A-8D11-CDCE-BF42-E88B6F2669B2}"/>
              </a:ext>
            </a:extLst>
          </p:cNvPr>
          <p:cNvSpPr/>
          <p:nvPr/>
        </p:nvSpPr>
        <p:spPr>
          <a:xfrm>
            <a:off x="6843854" y="3162326"/>
            <a:ext cx="3399496" cy="846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Intervening  on “car crash” directly causes the car to brake!</a:t>
            </a:r>
          </a:p>
        </p:txBody>
      </p:sp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B1E5FC9-0EC6-D9F5-DFA0-1C4305F33E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16036" y="5831299"/>
            <a:ext cx="479167" cy="479167"/>
          </a:xfrm>
          <a:prstGeom prst="rect">
            <a:avLst/>
          </a:prstGeom>
        </p:spPr>
      </p:pic>
      <p:sp>
        <p:nvSpPr>
          <p:cNvPr id="7" name="Curved Down Arrow 6">
            <a:extLst>
              <a:ext uri="{FF2B5EF4-FFF2-40B4-BE49-F238E27FC236}">
                <a16:creationId xmlns:a16="http://schemas.microsoft.com/office/drawing/2014/main" id="{CED5D5A9-335C-9EA4-9322-C575AFB5EC57}"/>
              </a:ext>
            </a:extLst>
          </p:cNvPr>
          <p:cNvSpPr/>
          <p:nvPr/>
        </p:nvSpPr>
        <p:spPr>
          <a:xfrm>
            <a:off x="4216045" y="4514697"/>
            <a:ext cx="3281694" cy="795780"/>
          </a:xfrm>
          <a:prstGeom prst="curved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3142E01-95AE-FC88-1C9C-7700FC30F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744489"/>
            <a:ext cx="8615197" cy="1417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So far, we have been making 2 </a:t>
            </a:r>
            <a:r>
              <a:rPr lang="en-US" sz="2200" b="1" dirty="0">
                <a:solidFill>
                  <a:srgbClr val="C00000"/>
                </a:solidFill>
              </a:rPr>
              <a:t>strong assumptions</a:t>
            </a:r>
            <a:r>
              <a:rPr lang="en-US" sz="2200" dirty="0"/>
              <a:t>:</a:t>
            </a:r>
          </a:p>
          <a:p>
            <a:r>
              <a:rPr lang="en-US" sz="2200" dirty="0"/>
              <a:t>Concepts are </a:t>
            </a:r>
            <a:r>
              <a:rPr lang="en-US" sz="2200" b="1" dirty="0">
                <a:solidFill>
                  <a:srgbClr val="C00000"/>
                </a:solidFill>
              </a:rPr>
              <a:t>mutually independent</a:t>
            </a:r>
          </a:p>
        </p:txBody>
      </p:sp>
      <p:pic>
        <p:nvPicPr>
          <p:cNvPr id="5" name="Picture 4" descr="Illustration Of An Elephant, Elephant, Elephant Art, Cartoon Elephant PNG  Transparent Image and Clipart for Free Download">
            <a:extLst>
              <a:ext uri="{FF2B5EF4-FFF2-40B4-BE49-F238E27FC236}">
                <a16:creationId xmlns:a16="http://schemas.microsoft.com/office/drawing/2014/main" id="{970B2B06-C0E1-039A-3898-0FD12E373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795" y="4627692"/>
            <a:ext cx="2242821" cy="224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352CEA30-1475-E218-AA4F-F8597925B8AB}"/>
              </a:ext>
            </a:extLst>
          </p:cNvPr>
          <p:cNvSpPr/>
          <p:nvPr/>
        </p:nvSpPr>
        <p:spPr>
          <a:xfrm>
            <a:off x="9981914" y="4140173"/>
            <a:ext cx="2078830" cy="965200"/>
          </a:xfrm>
          <a:prstGeom prst="wedgeRoundRectCallout">
            <a:avLst>
              <a:gd name="adj1" fmla="val -47128"/>
              <a:gd name="adj2" fmla="val 85911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I’m back!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0452A45-1855-AD66-4053-3BB051AB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Direct counterfactual dependence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99930381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62588-B371-9C52-45C7-42DBD5261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3645787-4E0F-FDD8-83C6-44E47D444137}"/>
              </a:ext>
            </a:extLst>
          </p:cNvPr>
          <p:cNvSpPr txBox="1"/>
          <p:nvPr/>
        </p:nvSpPr>
        <p:spPr>
          <a:xfrm>
            <a:off x="604189" y="6315045"/>
            <a:ext cx="10983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Dominici et al. "Causal Concept Graph Models: Beyond Causal Opacity in Deep Learning." ICLR 2025.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  <a:p>
            <a:pPr>
              <a:defRPr/>
            </a:pP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</a:rPr>
              <a:t>[2] 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Moreira et al. "</a:t>
            </a:r>
            <a:r>
              <a:rPr lang="en-GB" sz="1000" dirty="0" err="1">
                <a:solidFill>
                  <a:schemeClr val="bg1">
                    <a:lumMod val="65000"/>
                  </a:schemeClr>
                </a:solidFill>
                <a:latin typeface="Grandview Displ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Diconstruct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Causal concept-based explanations through black-box distillation.” </a:t>
            </a:r>
            <a:r>
              <a:rPr lang="en-GB" sz="1000" dirty="0" err="1">
                <a:solidFill>
                  <a:schemeClr val="bg1">
                    <a:lumMod val="65000"/>
                  </a:schemeClr>
                </a:solidFill>
                <a:latin typeface="Grandview Displ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CLeaR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2024.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476A8-D3F4-CDA1-7ABE-6172EEF06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269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E5A466-F5C5-A930-F5AD-024339F826A5}"/>
              </a:ext>
            </a:extLst>
          </p:cNvPr>
          <p:cNvSpPr txBox="1"/>
          <p:nvPr/>
        </p:nvSpPr>
        <p:spPr>
          <a:xfrm>
            <a:off x="604189" y="2323817"/>
            <a:ext cx="1011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CBMs (as most XAI methods) assume</a:t>
            </a:r>
            <a:r>
              <a:rPr lang="en-GB" sz="2400" noProof="0" dirty="0"/>
              <a:t> </a:t>
            </a:r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direct counterfactual dependence</a:t>
            </a:r>
            <a:r>
              <a:rPr lang="en-GB" sz="2400" noProof="0" dirty="0"/>
              <a:t>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C8A8F-F89B-EB53-156A-BD29DBF529CE}"/>
              </a:ext>
            </a:extLst>
          </p:cNvPr>
          <p:cNvSpPr txBox="1"/>
          <p:nvPr/>
        </p:nvSpPr>
        <p:spPr>
          <a:xfrm>
            <a:off x="604189" y="158985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Limitation Being Addressed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855333-7F98-2622-553D-D2E7E9E9BD1A}"/>
              </a:ext>
            </a:extLst>
          </p:cNvPr>
          <p:cNvCxnSpPr>
            <a:cxnSpLocks/>
          </p:cNvCxnSpPr>
          <p:nvPr/>
        </p:nvCxnSpPr>
        <p:spPr>
          <a:xfrm>
            <a:off x="4969946" y="2042228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3DDB356-2875-3F9E-3913-3F66E5478C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82784" y="4970696"/>
            <a:ext cx="1110293" cy="1110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363E41-EC05-7064-C027-9D6209EA55F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874262" y="4970697"/>
            <a:ext cx="1110293" cy="11102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7E2537-527C-9C9F-B3EE-3BAB76572E67}"/>
              </a:ext>
            </a:extLst>
          </p:cNvPr>
          <p:cNvSpPr txBox="1"/>
          <p:nvPr/>
        </p:nvSpPr>
        <p:spPr>
          <a:xfrm>
            <a:off x="9659461" y="6080989"/>
            <a:ext cx="756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ICLR25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5DB829-8CBA-C866-CD05-584172871C0B}"/>
              </a:ext>
            </a:extLst>
          </p:cNvPr>
          <p:cNvSpPr txBox="1"/>
          <p:nvPr/>
        </p:nvSpPr>
        <p:spPr>
          <a:xfrm>
            <a:off x="10983612" y="6080989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CLeaR24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8F9BE9A-D70B-ED6F-18FD-C04FECEB6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concept graph models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10380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F5B13-4BA2-9206-F096-5161841CC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5D2420-4989-9DDA-74BF-294767F1A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800" dirty="0"/>
              <a:t>This interest has manifested itself at the </a:t>
            </a:r>
            <a:r>
              <a:rPr lang="en-GB" sz="2800" b="1" dirty="0">
                <a:solidFill>
                  <a:srgbClr val="C00000"/>
                </a:solidFill>
              </a:rPr>
              <a:t>regulatory/legal level</a:t>
            </a:r>
            <a:endParaRPr lang="en-GB" sz="2800" b="1" noProof="0" dirty="0">
              <a:solidFill>
                <a:srgbClr val="C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781D2-9763-34D1-A526-E6875BAE8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722516"/>
            <a:ext cx="10625229" cy="516082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Explaining DNNs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51EA11-A943-DB27-2914-09250A8A3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3F0CFA-C091-67B1-588D-CCCB76214D72}"/>
              </a:ext>
            </a:extLst>
          </p:cNvPr>
          <p:cNvSpPr txBox="1"/>
          <p:nvPr/>
        </p:nvSpPr>
        <p:spPr>
          <a:xfrm>
            <a:off x="740422" y="2714297"/>
            <a:ext cx="4696384" cy="1785104"/>
          </a:xfrm>
          <a:prstGeom prst="rect">
            <a:avLst/>
          </a:prstGeom>
          <a:solidFill>
            <a:srgbClr val="76D6FF">
              <a:alpha val="33563"/>
            </a:srgb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scene3d>
            <a:camera prst="orthographicFront"/>
            <a:lightRig rig="contrasting" dir="t"/>
          </a:scene3d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noProof="0" dirty="0"/>
              <a:t>General Data Protection Regulations (GDPR, 2016):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noProof="0" dirty="0"/>
              <a:t>“The data subject shall have the right not to be subject to a </a:t>
            </a:r>
            <a:r>
              <a:rPr lang="en-GB" sz="1400" b="1" noProof="0" dirty="0">
                <a:solidFill>
                  <a:srgbClr val="C00000"/>
                </a:solidFill>
              </a:rPr>
              <a:t>decision</a:t>
            </a:r>
            <a:r>
              <a:rPr lang="en-GB" sz="1400" noProof="0" dirty="0"/>
              <a:t> based solely on </a:t>
            </a:r>
            <a:r>
              <a:rPr lang="en-GB" sz="1400" b="1" noProof="0" dirty="0">
                <a:solidFill>
                  <a:srgbClr val="C00000"/>
                </a:solidFill>
              </a:rPr>
              <a:t>automated processing</a:t>
            </a:r>
            <a:r>
              <a:rPr lang="en-GB" sz="1400" noProof="0" dirty="0"/>
              <a:t>, including profiling,…” (Art. 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noProof="0" dirty="0"/>
              <a:t>The data subject has the right to “</a:t>
            </a:r>
            <a:r>
              <a:rPr lang="en-GB" sz="1400" b="1" noProof="0" dirty="0">
                <a:solidFill>
                  <a:srgbClr val="C00000"/>
                </a:solidFill>
              </a:rPr>
              <a:t>meaningful information </a:t>
            </a:r>
            <a:r>
              <a:rPr lang="en-GB" sz="1400" noProof="0" dirty="0"/>
              <a:t>about the </a:t>
            </a:r>
            <a:r>
              <a:rPr lang="en-GB" sz="1400" b="1" noProof="0" dirty="0">
                <a:solidFill>
                  <a:srgbClr val="C00000"/>
                </a:solidFill>
              </a:rPr>
              <a:t>logic</a:t>
            </a:r>
            <a:r>
              <a:rPr lang="en-GB" sz="1400" noProof="0" dirty="0"/>
              <a:t> involved” in the decision. (Art. 13 and 15)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F6E82F-038A-4110-88B5-87F66923D8A9}"/>
              </a:ext>
            </a:extLst>
          </p:cNvPr>
          <p:cNvSpPr txBox="1"/>
          <p:nvPr/>
        </p:nvSpPr>
        <p:spPr>
          <a:xfrm>
            <a:off x="6576841" y="2968212"/>
            <a:ext cx="4696384" cy="1277273"/>
          </a:xfrm>
          <a:prstGeom prst="rect">
            <a:avLst/>
          </a:prstGeom>
          <a:solidFill>
            <a:srgbClr val="76D6FF">
              <a:alpha val="33563"/>
            </a:srgb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scene3d>
            <a:camera prst="orthographicFront"/>
            <a:lightRig rig="contrasting" dir="t"/>
          </a:scene3d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noProof="0" dirty="0"/>
              <a:t>EU AI Act (2024):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noProof="0" dirty="0"/>
              <a:t>“</a:t>
            </a:r>
            <a:r>
              <a:rPr lang="en-GB" sz="1400" b="0" i="0" noProof="0" dirty="0">
                <a:effectLst/>
              </a:rPr>
              <a:t>Any affected person subject to a </a:t>
            </a:r>
            <a:r>
              <a:rPr lang="en-GB" sz="1400" b="1" i="0" noProof="0" dirty="0">
                <a:solidFill>
                  <a:srgbClr val="C00000"/>
                </a:solidFill>
                <a:effectLst/>
              </a:rPr>
              <a:t>decision </a:t>
            </a:r>
            <a:r>
              <a:rPr lang="en-GB" sz="1400" b="0" i="0" noProof="0" dirty="0">
                <a:effectLst/>
              </a:rPr>
              <a:t>which is taken by.. a </a:t>
            </a:r>
            <a:r>
              <a:rPr lang="en-GB" sz="1400" b="1" i="0" noProof="0" dirty="0">
                <a:solidFill>
                  <a:srgbClr val="C00000"/>
                </a:solidFill>
                <a:effectLst/>
              </a:rPr>
              <a:t>high-risk AI system </a:t>
            </a:r>
            <a:r>
              <a:rPr lang="en-GB" sz="1400" b="0" i="0" noProof="0" dirty="0">
                <a:effectLst/>
              </a:rPr>
              <a:t>… shall have the right to obtain from the deployer </a:t>
            </a:r>
            <a:r>
              <a:rPr lang="en-GB" sz="1400" b="1" i="0" noProof="0" dirty="0">
                <a:solidFill>
                  <a:srgbClr val="C00000"/>
                </a:solidFill>
                <a:effectLst/>
              </a:rPr>
              <a:t>clear and meaningful explanations</a:t>
            </a:r>
            <a:r>
              <a:rPr lang="en-GB" sz="1400" b="0" i="0" noProof="0" dirty="0">
                <a:effectLst/>
              </a:rPr>
              <a:t> </a:t>
            </a:r>
            <a:r>
              <a:rPr lang="en-GB" sz="1400" noProof="0" dirty="0"/>
              <a:t>(Art. 86)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8C4E97-BDC1-1FFB-9735-07D9F45F5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215" y="4591723"/>
            <a:ext cx="1225391" cy="12334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C63E8C-66F7-9F44-1D10-7ED7014DD658}"/>
              </a:ext>
            </a:extLst>
          </p:cNvPr>
          <p:cNvSpPr txBox="1"/>
          <p:nvPr/>
        </p:nvSpPr>
        <p:spPr>
          <a:xfrm>
            <a:off x="652371" y="6235998"/>
            <a:ext cx="10620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GDPR, EU. "Automated individual decision-making, including profiling." (2022).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[2]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Act, EU Artificial Intelligence. "The EU Artificial Intelligence Act." (2024).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70B542-C8C3-C3A8-4D5A-3AB4C509EB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4733" y="4592529"/>
            <a:ext cx="1240600" cy="12326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51968C3-019C-256A-4947-C8F51769DB42}"/>
              </a:ext>
            </a:extLst>
          </p:cNvPr>
          <p:cNvSpPr txBox="1"/>
          <p:nvPr/>
        </p:nvSpPr>
        <p:spPr>
          <a:xfrm>
            <a:off x="2374006" y="5814184"/>
            <a:ext cx="124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GDRP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14F96B-0C0E-0596-7AF7-1FBA8A44F3E6}"/>
              </a:ext>
            </a:extLst>
          </p:cNvPr>
          <p:cNvSpPr txBox="1"/>
          <p:nvPr/>
        </p:nvSpPr>
        <p:spPr>
          <a:xfrm>
            <a:off x="8057439" y="5868769"/>
            <a:ext cx="1735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EU AI Act</a:t>
            </a:r>
          </a:p>
        </p:txBody>
      </p:sp>
    </p:spTree>
    <p:extLst>
      <p:ext uri="{BB962C8B-B14F-4D97-AF65-F5344CB8AC3E}">
        <p14:creationId xmlns:p14="http://schemas.microsoft.com/office/powerpoint/2010/main" val="1487289571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C12C7-7010-A439-1139-8738A57C8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3CC659-E1D5-89E8-BF31-4B1F8D7CA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270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7948ED-D32D-449E-0440-891A3CCE7E77}"/>
              </a:ext>
            </a:extLst>
          </p:cNvPr>
          <p:cNvSpPr txBox="1"/>
          <p:nvPr/>
        </p:nvSpPr>
        <p:spPr>
          <a:xfrm>
            <a:off x="9659461" y="6080989"/>
            <a:ext cx="756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ICLR25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060FFE-F20B-6A20-ACCA-B5C36CFE123A}"/>
              </a:ext>
            </a:extLst>
          </p:cNvPr>
          <p:cNvSpPr txBox="1"/>
          <p:nvPr/>
        </p:nvSpPr>
        <p:spPr>
          <a:xfrm>
            <a:off x="10983612" y="6080989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CLeaR24</a:t>
            </a:r>
          </a:p>
        </p:txBody>
      </p:sp>
      <p:pic>
        <p:nvPicPr>
          <p:cNvPr id="3" name="Picture 2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034C148D-3C42-CB3B-6867-6C92FBDD5B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241" b="41027"/>
          <a:stretch/>
        </p:blipFill>
        <p:spPr>
          <a:xfrm>
            <a:off x="982136" y="3943377"/>
            <a:ext cx="1508502" cy="1776477"/>
          </a:xfrm>
          <a:prstGeom prst="rect">
            <a:avLst/>
          </a:prstGeom>
        </p:spPr>
      </p:pic>
      <p:pic>
        <p:nvPicPr>
          <p:cNvPr id="8" name="Picture 7" descr="Timeline&#10;&#10;Description automatically generated with low confidence">
            <a:extLst>
              <a:ext uri="{FF2B5EF4-FFF2-40B4-BE49-F238E27FC236}">
                <a16:creationId xmlns:a16="http://schemas.microsoft.com/office/drawing/2014/main" id="{9CFE5812-042F-5DF6-2ED1-18A680C622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54" t="30012" r="61194" b="25535"/>
          <a:stretch/>
        </p:blipFill>
        <p:spPr>
          <a:xfrm>
            <a:off x="2872393" y="4270559"/>
            <a:ext cx="1187533" cy="112815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240ED2-8394-E9A9-5039-ED78F0C1435D}"/>
              </a:ext>
            </a:extLst>
          </p:cNvPr>
          <p:cNvCxnSpPr>
            <a:cxnSpLocks/>
          </p:cNvCxnSpPr>
          <p:nvPr/>
        </p:nvCxnSpPr>
        <p:spPr>
          <a:xfrm>
            <a:off x="2524199" y="4831616"/>
            <a:ext cx="335856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2DE61B8-E649-CFAB-4EF0-6E10958304DA}"/>
              </a:ext>
            </a:extLst>
          </p:cNvPr>
          <p:cNvCxnSpPr>
            <a:cxnSpLocks/>
            <a:stCxn id="8" idx="3"/>
            <a:endCxn id="23" idx="2"/>
          </p:cNvCxnSpPr>
          <p:nvPr/>
        </p:nvCxnSpPr>
        <p:spPr>
          <a:xfrm flipV="1">
            <a:off x="4059926" y="4779240"/>
            <a:ext cx="578146" cy="55398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7F02C7-8935-FF2E-4372-9C80CBF47505}"/>
              </a:ext>
            </a:extLst>
          </p:cNvPr>
          <p:cNvGrpSpPr/>
          <p:nvPr/>
        </p:nvGrpSpPr>
        <p:grpSpPr>
          <a:xfrm>
            <a:off x="5295594" y="3843383"/>
            <a:ext cx="601292" cy="601292"/>
            <a:chOff x="5587153" y="3233982"/>
            <a:chExt cx="601292" cy="60129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67A2E89-A770-0C95-5AF5-40BC3B42C832}"/>
                </a:ext>
              </a:extLst>
            </p:cNvPr>
            <p:cNvGrpSpPr/>
            <p:nvPr/>
          </p:nvGrpSpPr>
          <p:grpSpPr>
            <a:xfrm>
              <a:off x="5626188" y="3273017"/>
              <a:ext cx="523221" cy="523221"/>
              <a:chOff x="4697224" y="5270961"/>
              <a:chExt cx="914400" cy="914400"/>
            </a:xfrm>
          </p:grpSpPr>
          <p:pic>
            <p:nvPicPr>
              <p:cNvPr id="19" name="Graphic 18" descr="Traffic light outline">
                <a:extLst>
                  <a:ext uri="{FF2B5EF4-FFF2-40B4-BE49-F238E27FC236}">
                    <a16:creationId xmlns:a16="http://schemas.microsoft.com/office/drawing/2014/main" id="{4AE27F34-4943-A902-49AF-D2FA38BAD2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697224" y="5270961"/>
                <a:ext cx="914400" cy="914400"/>
              </a:xfrm>
              <a:prstGeom prst="rect">
                <a:avLst/>
              </a:prstGeom>
            </p:spPr>
          </p:pic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1C2C1A4-918C-D686-7391-A6CF09DB8079}"/>
                  </a:ext>
                </a:extLst>
              </p:cNvPr>
              <p:cNvSpPr/>
              <p:nvPr/>
            </p:nvSpPr>
            <p:spPr>
              <a:xfrm>
                <a:off x="5076947" y="5857240"/>
                <a:ext cx="155446" cy="155446"/>
              </a:xfrm>
              <a:prstGeom prst="ellips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1DED3F4-E3E4-08C9-FFCE-913C6261FDB4}"/>
                </a:ext>
              </a:extLst>
            </p:cNvPr>
            <p:cNvSpPr/>
            <p:nvPr/>
          </p:nvSpPr>
          <p:spPr>
            <a:xfrm>
              <a:off x="5587153" y="3233982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E07A54-184F-F0F7-2874-760142FEDA1F}"/>
              </a:ext>
            </a:extLst>
          </p:cNvPr>
          <p:cNvGrpSpPr/>
          <p:nvPr/>
        </p:nvGrpSpPr>
        <p:grpSpPr>
          <a:xfrm>
            <a:off x="4638072" y="4478594"/>
            <a:ext cx="601292" cy="601292"/>
            <a:chOff x="5008421" y="3973624"/>
            <a:chExt cx="601292" cy="601292"/>
          </a:xfrm>
        </p:grpSpPr>
        <p:pic>
          <p:nvPicPr>
            <p:cNvPr id="22" name="Graphic 21" descr="Crash with solid fill">
              <a:extLst>
                <a:ext uri="{FF2B5EF4-FFF2-40B4-BE49-F238E27FC236}">
                  <a16:creationId xmlns:a16="http://schemas.microsoft.com/office/drawing/2014/main" id="{A0ABB96A-1380-2579-D0BE-CB47FC4D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47407" y="3973624"/>
              <a:ext cx="523319" cy="523319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7F4F247-9059-57B6-3E4C-0A6DE8A0DC78}"/>
                </a:ext>
              </a:extLst>
            </p:cNvPr>
            <p:cNvSpPr/>
            <p:nvPr/>
          </p:nvSpPr>
          <p:spPr>
            <a:xfrm>
              <a:off x="5008421" y="3973624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F03F641-692B-4931-5016-41E44E2D5146}"/>
              </a:ext>
            </a:extLst>
          </p:cNvPr>
          <p:cNvCxnSpPr>
            <a:cxnSpLocks/>
            <a:stCxn id="8" idx="3"/>
            <a:endCxn id="18" idx="2"/>
          </p:cNvCxnSpPr>
          <p:nvPr/>
        </p:nvCxnSpPr>
        <p:spPr>
          <a:xfrm flipV="1">
            <a:off x="4059926" y="4144029"/>
            <a:ext cx="1235668" cy="690609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1840C3CE-63B2-742F-0264-5ADFEBAF692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482784" y="4970696"/>
            <a:ext cx="1110293" cy="111029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899A3A9-BA6A-1056-7755-DA97C39480C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874262" y="4970697"/>
            <a:ext cx="1110293" cy="1110293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34F353E7-3F97-A116-DC7D-BD7C685C9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concept graph models</a:t>
            </a:r>
            <a:endParaRPr lang="en-GB" noProof="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C6CF02-5043-66DE-1056-C5F854D20AF0}"/>
              </a:ext>
            </a:extLst>
          </p:cNvPr>
          <p:cNvSpPr txBox="1"/>
          <p:nvPr/>
        </p:nvSpPr>
        <p:spPr>
          <a:xfrm>
            <a:off x="604189" y="2323817"/>
            <a:ext cx="1011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noProof="0" dirty="0"/>
              <a:t>Enforce inference through a </a:t>
            </a:r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concept graph</a:t>
            </a:r>
            <a:r>
              <a:rPr lang="en-GB" sz="2400" noProof="0" dirty="0"/>
              <a:t>!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EF77465-64E8-38F3-CEC6-2A738BE31A42}"/>
              </a:ext>
            </a:extLst>
          </p:cNvPr>
          <p:cNvSpPr txBox="1"/>
          <p:nvPr/>
        </p:nvSpPr>
        <p:spPr>
          <a:xfrm>
            <a:off x="604189" y="158985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957E82B-2589-92A7-8FF5-7C6A1D625BD0}"/>
              </a:ext>
            </a:extLst>
          </p:cNvPr>
          <p:cNvCxnSpPr>
            <a:cxnSpLocks/>
          </p:cNvCxnSpPr>
          <p:nvPr/>
        </p:nvCxnSpPr>
        <p:spPr>
          <a:xfrm>
            <a:off x="4969946" y="2042228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E68C7E0-429A-73FA-A9AA-6946DC7A176F}"/>
              </a:ext>
            </a:extLst>
          </p:cNvPr>
          <p:cNvSpPr txBox="1"/>
          <p:nvPr/>
        </p:nvSpPr>
        <p:spPr>
          <a:xfrm>
            <a:off x="604189" y="6315045"/>
            <a:ext cx="10983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Dominici et al. "Causal Concept Graph Models: Beyond Causal Opacity in Deep Learning." ICLR 2025.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  <a:p>
            <a:pPr>
              <a:defRPr/>
            </a:pP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</a:rPr>
              <a:t>[2] 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Moreira et al. "</a:t>
            </a:r>
            <a:r>
              <a:rPr lang="en-GB" sz="1000" dirty="0" err="1">
                <a:solidFill>
                  <a:schemeClr val="bg1">
                    <a:lumMod val="65000"/>
                  </a:schemeClr>
                </a:solidFill>
                <a:latin typeface="Grandview Display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Diconstruct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Causal concept-based explanations through black-box distillation.” </a:t>
            </a:r>
            <a:r>
              <a:rPr lang="en-GB" sz="1000" dirty="0" err="1">
                <a:solidFill>
                  <a:schemeClr val="bg1">
                    <a:lumMod val="65000"/>
                  </a:schemeClr>
                </a:solidFill>
                <a:latin typeface="Grandview Display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CLeaR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2024.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168216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1821E-C2AA-11AF-E5EB-A74E403DC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538EC-F93B-B183-291B-EA4E07C56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271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2E69B1-4742-CF9C-A393-04D2AABD8BB3}"/>
              </a:ext>
            </a:extLst>
          </p:cNvPr>
          <p:cNvSpPr txBox="1"/>
          <p:nvPr/>
        </p:nvSpPr>
        <p:spPr>
          <a:xfrm>
            <a:off x="9659461" y="6080989"/>
            <a:ext cx="756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ICLR25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4C5A40-0D62-7AEC-804D-3C7F5816FEEE}"/>
              </a:ext>
            </a:extLst>
          </p:cNvPr>
          <p:cNvSpPr txBox="1"/>
          <p:nvPr/>
        </p:nvSpPr>
        <p:spPr>
          <a:xfrm>
            <a:off x="10983612" y="6080989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CLeaR24</a:t>
            </a:r>
          </a:p>
        </p:txBody>
      </p:sp>
      <p:pic>
        <p:nvPicPr>
          <p:cNvPr id="3" name="Picture 2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C05A9B54-7A0E-B822-0ED4-040EC11BA6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241" b="41027"/>
          <a:stretch/>
        </p:blipFill>
        <p:spPr>
          <a:xfrm>
            <a:off x="982136" y="3943377"/>
            <a:ext cx="1508502" cy="1776477"/>
          </a:xfrm>
          <a:prstGeom prst="rect">
            <a:avLst/>
          </a:prstGeom>
        </p:spPr>
      </p:pic>
      <p:pic>
        <p:nvPicPr>
          <p:cNvPr id="8" name="Picture 7" descr="Timeline&#10;&#10;Description automatically generated with low confidence">
            <a:extLst>
              <a:ext uri="{FF2B5EF4-FFF2-40B4-BE49-F238E27FC236}">
                <a16:creationId xmlns:a16="http://schemas.microsoft.com/office/drawing/2014/main" id="{54E55826-4090-0356-1A74-306773F453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54" t="30012" r="61194" b="25535"/>
          <a:stretch/>
        </p:blipFill>
        <p:spPr>
          <a:xfrm>
            <a:off x="2872393" y="4270559"/>
            <a:ext cx="1187533" cy="112815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936C8E2-BCE6-2F2E-4FA4-0CB235E88802}"/>
              </a:ext>
            </a:extLst>
          </p:cNvPr>
          <p:cNvCxnSpPr>
            <a:cxnSpLocks/>
          </p:cNvCxnSpPr>
          <p:nvPr/>
        </p:nvCxnSpPr>
        <p:spPr>
          <a:xfrm>
            <a:off x="2524199" y="4831616"/>
            <a:ext cx="335856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CA72FD-5204-6B12-0BE8-104FB54307F2}"/>
              </a:ext>
            </a:extLst>
          </p:cNvPr>
          <p:cNvCxnSpPr>
            <a:cxnSpLocks/>
            <a:stCxn id="8" idx="3"/>
            <a:endCxn id="23" idx="2"/>
          </p:cNvCxnSpPr>
          <p:nvPr/>
        </p:nvCxnSpPr>
        <p:spPr>
          <a:xfrm flipV="1">
            <a:off x="4059926" y="4779240"/>
            <a:ext cx="578146" cy="55398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DBEAD4C-0CE8-37D3-438A-3CBFEA222AC6}"/>
              </a:ext>
            </a:extLst>
          </p:cNvPr>
          <p:cNvGrpSpPr/>
          <p:nvPr/>
        </p:nvGrpSpPr>
        <p:grpSpPr>
          <a:xfrm>
            <a:off x="5295594" y="3843383"/>
            <a:ext cx="601292" cy="601292"/>
            <a:chOff x="5587153" y="3233982"/>
            <a:chExt cx="601292" cy="60129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8B822E6-40B8-D628-7745-EEA338603715}"/>
                </a:ext>
              </a:extLst>
            </p:cNvPr>
            <p:cNvGrpSpPr/>
            <p:nvPr/>
          </p:nvGrpSpPr>
          <p:grpSpPr>
            <a:xfrm>
              <a:off x="5626188" y="3273017"/>
              <a:ext cx="523221" cy="523221"/>
              <a:chOff x="4697224" y="5270961"/>
              <a:chExt cx="914400" cy="914400"/>
            </a:xfrm>
          </p:grpSpPr>
          <p:pic>
            <p:nvPicPr>
              <p:cNvPr id="19" name="Graphic 18" descr="Traffic light outline">
                <a:extLst>
                  <a:ext uri="{FF2B5EF4-FFF2-40B4-BE49-F238E27FC236}">
                    <a16:creationId xmlns:a16="http://schemas.microsoft.com/office/drawing/2014/main" id="{D837ABB3-E0B3-207C-743E-F0099B29DA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697224" y="5270961"/>
                <a:ext cx="914400" cy="914400"/>
              </a:xfrm>
              <a:prstGeom prst="rect">
                <a:avLst/>
              </a:prstGeom>
            </p:spPr>
          </p:pic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20F2920-83D1-70AF-F6D5-BB6C8D81026A}"/>
                  </a:ext>
                </a:extLst>
              </p:cNvPr>
              <p:cNvSpPr/>
              <p:nvPr/>
            </p:nvSpPr>
            <p:spPr>
              <a:xfrm>
                <a:off x="5076947" y="5857240"/>
                <a:ext cx="155446" cy="155446"/>
              </a:xfrm>
              <a:prstGeom prst="ellips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FC76DF7-77BF-3FA8-9E1B-6DDE8024A583}"/>
                </a:ext>
              </a:extLst>
            </p:cNvPr>
            <p:cNvSpPr/>
            <p:nvPr/>
          </p:nvSpPr>
          <p:spPr>
            <a:xfrm>
              <a:off x="5587153" y="3233982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F834A91-DBAE-BBF7-1647-B0563F842097}"/>
              </a:ext>
            </a:extLst>
          </p:cNvPr>
          <p:cNvGrpSpPr/>
          <p:nvPr/>
        </p:nvGrpSpPr>
        <p:grpSpPr>
          <a:xfrm>
            <a:off x="4638072" y="4478594"/>
            <a:ext cx="601292" cy="601292"/>
            <a:chOff x="5008421" y="3973624"/>
            <a:chExt cx="601292" cy="601292"/>
          </a:xfrm>
        </p:grpSpPr>
        <p:pic>
          <p:nvPicPr>
            <p:cNvPr id="22" name="Graphic 21" descr="Crash with solid fill">
              <a:extLst>
                <a:ext uri="{FF2B5EF4-FFF2-40B4-BE49-F238E27FC236}">
                  <a16:creationId xmlns:a16="http://schemas.microsoft.com/office/drawing/2014/main" id="{92F19626-1482-3322-3075-4262DA444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47407" y="3973624"/>
              <a:ext cx="523319" cy="523319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9021E6E-48BF-56CC-E8E7-FC3180204E09}"/>
                </a:ext>
              </a:extLst>
            </p:cNvPr>
            <p:cNvSpPr/>
            <p:nvPr/>
          </p:nvSpPr>
          <p:spPr>
            <a:xfrm>
              <a:off x="5008421" y="3973624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1C5DA53-9614-365E-BB16-1F4A4745E78C}"/>
              </a:ext>
            </a:extLst>
          </p:cNvPr>
          <p:cNvGrpSpPr/>
          <p:nvPr/>
        </p:nvGrpSpPr>
        <p:grpSpPr>
          <a:xfrm>
            <a:off x="5426997" y="5241088"/>
            <a:ext cx="601292" cy="601292"/>
            <a:chOff x="5526582" y="4651254"/>
            <a:chExt cx="601292" cy="601292"/>
          </a:xfrm>
        </p:grpSpPr>
        <p:pic>
          <p:nvPicPr>
            <p:cNvPr id="25" name="Graphic 24" descr="Siren with solid fill">
              <a:extLst>
                <a:ext uri="{FF2B5EF4-FFF2-40B4-BE49-F238E27FC236}">
                  <a16:creationId xmlns:a16="http://schemas.microsoft.com/office/drawing/2014/main" id="{8C239C39-050E-84AA-F20A-A67CF4D45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557982" y="4682891"/>
              <a:ext cx="538018" cy="538018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2D9A77A-7226-3CF6-5896-E01412B84F8C}"/>
                </a:ext>
              </a:extLst>
            </p:cNvPr>
            <p:cNvSpPr/>
            <p:nvPr/>
          </p:nvSpPr>
          <p:spPr>
            <a:xfrm>
              <a:off x="5526582" y="4651254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D6B26C-D7DC-FC13-27B5-3F1FEBFF1A94}"/>
              </a:ext>
            </a:extLst>
          </p:cNvPr>
          <p:cNvGrpSpPr/>
          <p:nvPr/>
        </p:nvGrpSpPr>
        <p:grpSpPr>
          <a:xfrm>
            <a:off x="6160386" y="4570242"/>
            <a:ext cx="601292" cy="601292"/>
            <a:chOff x="6586271" y="4224461"/>
            <a:chExt cx="601292" cy="601292"/>
          </a:xfrm>
        </p:grpSpPr>
        <p:pic>
          <p:nvPicPr>
            <p:cNvPr id="28" name="Picture 27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4474B0A1-F414-9269-2C15-5F3913191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53393" y="4285524"/>
              <a:ext cx="479167" cy="479167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1588CD7-2D63-CBE6-53A1-992DEAFCBD08}"/>
                </a:ext>
              </a:extLst>
            </p:cNvPr>
            <p:cNvSpPr/>
            <p:nvPr/>
          </p:nvSpPr>
          <p:spPr>
            <a:xfrm>
              <a:off x="6586271" y="4224461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DD438B5-B373-80A2-A248-9665CB24C146}"/>
              </a:ext>
            </a:extLst>
          </p:cNvPr>
          <p:cNvGrpSpPr/>
          <p:nvPr/>
        </p:nvGrpSpPr>
        <p:grpSpPr>
          <a:xfrm>
            <a:off x="7181914" y="4330659"/>
            <a:ext cx="601292" cy="601292"/>
            <a:chOff x="8038932" y="3827530"/>
            <a:chExt cx="601292" cy="60129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CDBF3BA-7BDB-FA58-1A90-D0941A3E5EE6}"/>
                </a:ext>
              </a:extLst>
            </p:cNvPr>
            <p:cNvGrpSpPr/>
            <p:nvPr/>
          </p:nvGrpSpPr>
          <p:grpSpPr>
            <a:xfrm>
              <a:off x="8038932" y="3907886"/>
              <a:ext cx="565966" cy="440579"/>
              <a:chOff x="5322067" y="4188044"/>
              <a:chExt cx="1174635" cy="914400"/>
            </a:xfrm>
          </p:grpSpPr>
          <p:pic>
            <p:nvPicPr>
              <p:cNvPr id="33" name="Graphic 32" descr="Car with solid fill">
                <a:extLst>
                  <a:ext uri="{FF2B5EF4-FFF2-40B4-BE49-F238E27FC236}">
                    <a16:creationId xmlns:a16="http://schemas.microsoft.com/office/drawing/2014/main" id="{0C1EC728-500B-4EBC-7DA5-58F97AF746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 rot="900000">
                <a:off x="5507785" y="418804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4" name="Arc 33">
                <a:extLst>
                  <a:ext uri="{FF2B5EF4-FFF2-40B4-BE49-F238E27FC236}">
                    <a16:creationId xmlns:a16="http://schemas.microsoft.com/office/drawing/2014/main" id="{6A75C289-91E6-120F-816B-EB14AAED03F6}"/>
                  </a:ext>
                </a:extLst>
              </p:cNvPr>
              <p:cNvSpPr/>
              <p:nvPr/>
            </p:nvSpPr>
            <p:spPr>
              <a:xfrm rot="1751108">
                <a:off x="6156324" y="4629150"/>
                <a:ext cx="250825" cy="250825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Arc 34">
                <a:extLst>
                  <a:ext uri="{FF2B5EF4-FFF2-40B4-BE49-F238E27FC236}">
                    <a16:creationId xmlns:a16="http://schemas.microsoft.com/office/drawing/2014/main" id="{B01F9F3C-02BC-FD59-5039-670F41A5C90D}"/>
                  </a:ext>
                </a:extLst>
              </p:cNvPr>
              <p:cNvSpPr/>
              <p:nvPr/>
            </p:nvSpPr>
            <p:spPr>
              <a:xfrm rot="1751108">
                <a:off x="6110606" y="4583433"/>
                <a:ext cx="342259" cy="342259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60E10BA6-BEFA-4365-FB47-81579C036DEC}"/>
                  </a:ext>
                </a:extLst>
              </p:cNvPr>
              <p:cNvSpPr/>
              <p:nvPr/>
            </p:nvSpPr>
            <p:spPr>
              <a:xfrm rot="1751108">
                <a:off x="6085818" y="4547553"/>
                <a:ext cx="410884" cy="410884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Graphic 36" descr="Chevron arrows outline">
                <a:extLst>
                  <a:ext uri="{FF2B5EF4-FFF2-40B4-BE49-F238E27FC236}">
                    <a16:creationId xmlns:a16="http://schemas.microsoft.com/office/drawing/2014/main" id="{1164D23A-EDD3-8D99-DE81-52A76B9660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322067" y="4327699"/>
                <a:ext cx="244089" cy="425296"/>
              </a:xfrm>
              <a:prstGeom prst="rect">
                <a:avLst/>
              </a:prstGeom>
            </p:spPr>
          </p:pic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80F5CE5-962E-8477-52F7-AEC92F27706A}"/>
                </a:ext>
              </a:extLst>
            </p:cNvPr>
            <p:cNvSpPr/>
            <p:nvPr/>
          </p:nvSpPr>
          <p:spPr>
            <a:xfrm>
              <a:off x="8038932" y="3827530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3C45EB1-A99C-52EF-21CD-440453594DBA}"/>
              </a:ext>
            </a:extLst>
          </p:cNvPr>
          <p:cNvCxnSpPr>
            <a:cxnSpLocks/>
            <a:stCxn id="8" idx="3"/>
            <a:endCxn id="18" idx="2"/>
          </p:cNvCxnSpPr>
          <p:nvPr/>
        </p:nvCxnSpPr>
        <p:spPr>
          <a:xfrm flipV="1">
            <a:off x="4059926" y="4144029"/>
            <a:ext cx="1235668" cy="690609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8D430CB-AD10-09FF-60AD-0202815F259D}"/>
              </a:ext>
            </a:extLst>
          </p:cNvPr>
          <p:cNvCxnSpPr>
            <a:cxnSpLocks/>
            <a:stCxn id="23" idx="5"/>
            <a:endCxn id="26" idx="1"/>
          </p:cNvCxnSpPr>
          <p:nvPr/>
        </p:nvCxnSpPr>
        <p:spPr>
          <a:xfrm>
            <a:off x="5151307" y="4991829"/>
            <a:ext cx="363747" cy="337316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D3B839F-5A22-16F9-4082-92B5C5E3E5A0}"/>
              </a:ext>
            </a:extLst>
          </p:cNvPr>
          <p:cNvCxnSpPr>
            <a:cxnSpLocks/>
            <a:stCxn id="26" idx="7"/>
            <a:endCxn id="29" idx="3"/>
          </p:cNvCxnSpPr>
          <p:nvPr/>
        </p:nvCxnSpPr>
        <p:spPr>
          <a:xfrm flipV="1">
            <a:off x="5940232" y="5083477"/>
            <a:ext cx="308211" cy="245668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6BAE0BB-597A-1289-4E8E-49DB40133EA2}"/>
              </a:ext>
            </a:extLst>
          </p:cNvPr>
          <p:cNvCxnSpPr>
            <a:cxnSpLocks/>
            <a:stCxn id="29" idx="6"/>
            <a:endCxn id="32" idx="2"/>
          </p:cNvCxnSpPr>
          <p:nvPr/>
        </p:nvCxnSpPr>
        <p:spPr>
          <a:xfrm flipV="1">
            <a:off x="6761678" y="4631305"/>
            <a:ext cx="420236" cy="239583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1826385-A834-6C17-2F6C-E9B26E27A6A8}"/>
              </a:ext>
            </a:extLst>
          </p:cNvPr>
          <p:cNvCxnSpPr>
            <a:cxnSpLocks/>
            <a:stCxn id="8" idx="3"/>
            <a:endCxn id="26" idx="2"/>
          </p:cNvCxnSpPr>
          <p:nvPr/>
        </p:nvCxnSpPr>
        <p:spPr>
          <a:xfrm>
            <a:off x="4059926" y="4834638"/>
            <a:ext cx="1367071" cy="707096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51BBBA0-9DF3-A881-1C74-C6282CC59CA4}"/>
              </a:ext>
            </a:extLst>
          </p:cNvPr>
          <p:cNvCxnSpPr>
            <a:cxnSpLocks/>
            <a:stCxn id="18" idx="5"/>
            <a:endCxn id="29" idx="1"/>
          </p:cNvCxnSpPr>
          <p:nvPr/>
        </p:nvCxnSpPr>
        <p:spPr>
          <a:xfrm>
            <a:off x="5808829" y="4356618"/>
            <a:ext cx="439614" cy="301681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0568D0E-BABD-D782-8C44-CF22D447A457}"/>
              </a:ext>
            </a:extLst>
          </p:cNvPr>
          <p:cNvSpPr txBox="1"/>
          <p:nvPr/>
        </p:nvSpPr>
        <p:spPr>
          <a:xfrm>
            <a:off x="5989303" y="5257527"/>
            <a:ext cx="2616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</a:rPr>
              <a:t>Causal concept dependencies of the inference mechanism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D8E8A2C-9664-072D-2E0D-4643EE5B6921}"/>
              </a:ext>
            </a:extLst>
          </p:cNvPr>
          <p:cNvCxnSpPr>
            <a:cxnSpLocks/>
            <a:stCxn id="18" idx="6"/>
            <a:endCxn id="47" idx="2"/>
          </p:cNvCxnSpPr>
          <p:nvPr/>
        </p:nvCxnSpPr>
        <p:spPr>
          <a:xfrm flipV="1">
            <a:off x="5896886" y="3985275"/>
            <a:ext cx="435488" cy="158754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97E6944-F025-4E75-0BCF-A235C2C377B8}"/>
              </a:ext>
            </a:extLst>
          </p:cNvPr>
          <p:cNvGrpSpPr/>
          <p:nvPr/>
        </p:nvGrpSpPr>
        <p:grpSpPr>
          <a:xfrm>
            <a:off x="6332374" y="3684629"/>
            <a:ext cx="601292" cy="601292"/>
            <a:chOff x="5737875" y="2965248"/>
            <a:chExt cx="601292" cy="601292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3FA29B0-0085-5EFE-8F08-4147E9901445}"/>
                </a:ext>
              </a:extLst>
            </p:cNvPr>
            <p:cNvSpPr/>
            <p:nvPr/>
          </p:nvSpPr>
          <p:spPr>
            <a:xfrm>
              <a:off x="5737875" y="2965248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2" descr="Gear shift Special Lineal icon | Freepik">
              <a:extLst>
                <a:ext uri="{FF2B5EF4-FFF2-40B4-BE49-F238E27FC236}">
                  <a16:creationId xmlns:a16="http://schemas.microsoft.com/office/drawing/2014/main" id="{482360A6-2156-85F3-FA59-45323747B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3423" y="3089099"/>
              <a:ext cx="381505" cy="381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F668A992-A878-9DB3-D6DF-CFF34714CD7A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9482784" y="4970696"/>
            <a:ext cx="1110293" cy="111029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4944C2F-58BA-BD52-B0A6-A50A8AE52631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0874262" y="4970697"/>
            <a:ext cx="1110293" cy="1110293"/>
          </a:xfrm>
          <a:prstGeom prst="rect">
            <a:avLst/>
          </a:prstGeom>
        </p:spPr>
      </p:pic>
      <p:sp>
        <p:nvSpPr>
          <p:cNvPr id="58" name="Title 1">
            <a:extLst>
              <a:ext uri="{FF2B5EF4-FFF2-40B4-BE49-F238E27FC236}">
                <a16:creationId xmlns:a16="http://schemas.microsoft.com/office/drawing/2014/main" id="{8C0D42A3-2ED1-C90F-942B-3263872FB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concept graph models</a:t>
            </a:r>
            <a:endParaRPr lang="en-GB" noProof="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C85E0E0-0FFC-6F15-A13D-B9FAAB9707DD}"/>
              </a:ext>
            </a:extLst>
          </p:cNvPr>
          <p:cNvSpPr txBox="1"/>
          <p:nvPr/>
        </p:nvSpPr>
        <p:spPr>
          <a:xfrm>
            <a:off x="604189" y="2323817"/>
            <a:ext cx="1011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noProof="0" dirty="0"/>
              <a:t>Enforce inference through a </a:t>
            </a:r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concept graph</a:t>
            </a:r>
            <a:r>
              <a:rPr lang="en-GB" sz="2400" noProof="0" dirty="0"/>
              <a:t>!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EA9902A-021B-B5BB-6557-75750CD8584D}"/>
              </a:ext>
            </a:extLst>
          </p:cNvPr>
          <p:cNvSpPr txBox="1"/>
          <p:nvPr/>
        </p:nvSpPr>
        <p:spPr>
          <a:xfrm>
            <a:off x="604189" y="158985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04AB213-4E10-D19D-84A7-A4E137035352}"/>
              </a:ext>
            </a:extLst>
          </p:cNvPr>
          <p:cNvCxnSpPr>
            <a:cxnSpLocks/>
          </p:cNvCxnSpPr>
          <p:nvPr/>
        </p:nvCxnSpPr>
        <p:spPr>
          <a:xfrm>
            <a:off x="4969946" y="2042228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BF99BF1-71DF-E85A-BA42-42E756A0FA02}"/>
              </a:ext>
            </a:extLst>
          </p:cNvPr>
          <p:cNvSpPr txBox="1"/>
          <p:nvPr/>
        </p:nvSpPr>
        <p:spPr>
          <a:xfrm>
            <a:off x="604189" y="6315045"/>
            <a:ext cx="10983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Dominici et al. "Causal Concept Graph Models: Beyond Causal Opacity in Deep Learning." ICLR 2025.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  <a:p>
            <a:pPr>
              <a:defRPr/>
            </a:pP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</a:rPr>
              <a:t>[2] 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Moreira et al. "</a:t>
            </a:r>
            <a:r>
              <a:rPr lang="en-GB" sz="1000" dirty="0" err="1">
                <a:solidFill>
                  <a:schemeClr val="bg1">
                    <a:lumMod val="65000"/>
                  </a:schemeClr>
                </a:solidFill>
                <a:latin typeface="Grandview Display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Diconstruct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Causal concept-based explanations through black-box distillation.” </a:t>
            </a:r>
            <a:r>
              <a:rPr lang="en-GB" sz="1000" dirty="0" err="1">
                <a:solidFill>
                  <a:schemeClr val="bg1">
                    <a:lumMod val="65000"/>
                  </a:schemeClr>
                </a:solidFill>
                <a:latin typeface="Grandview Display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CLeaR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2024.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138163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860BD-7B14-09DA-278F-9BECF9426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E3B384-38B3-C0EC-5993-BA662FFE3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272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D810E9-C61A-0316-3A6F-1B1434499046}"/>
              </a:ext>
            </a:extLst>
          </p:cNvPr>
          <p:cNvSpPr txBox="1"/>
          <p:nvPr/>
        </p:nvSpPr>
        <p:spPr>
          <a:xfrm>
            <a:off x="9659461" y="6080989"/>
            <a:ext cx="756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ICLR25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6705FD-10A6-6357-5D17-EA7BAAD6BF2A}"/>
              </a:ext>
            </a:extLst>
          </p:cNvPr>
          <p:cNvSpPr txBox="1"/>
          <p:nvPr/>
        </p:nvSpPr>
        <p:spPr>
          <a:xfrm>
            <a:off x="10983612" y="6080989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CLeaR24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389439B-23F1-1E4F-B6C2-CD346AFDA2ED}"/>
              </a:ext>
            </a:extLst>
          </p:cNvPr>
          <p:cNvGrpSpPr/>
          <p:nvPr/>
        </p:nvGrpSpPr>
        <p:grpSpPr>
          <a:xfrm>
            <a:off x="3975048" y="4413790"/>
            <a:ext cx="400111" cy="400111"/>
            <a:chOff x="5587153" y="3233982"/>
            <a:chExt cx="601292" cy="601292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5DCE6E5-4D42-A682-A565-A0689C646D1D}"/>
                </a:ext>
              </a:extLst>
            </p:cNvPr>
            <p:cNvGrpSpPr/>
            <p:nvPr/>
          </p:nvGrpSpPr>
          <p:grpSpPr>
            <a:xfrm>
              <a:off x="5626188" y="3273017"/>
              <a:ext cx="523221" cy="523221"/>
              <a:chOff x="4697224" y="5270961"/>
              <a:chExt cx="914400" cy="914400"/>
            </a:xfrm>
          </p:grpSpPr>
          <p:pic>
            <p:nvPicPr>
              <p:cNvPr id="57" name="Graphic 56" descr="Traffic light outline">
                <a:extLst>
                  <a:ext uri="{FF2B5EF4-FFF2-40B4-BE49-F238E27FC236}">
                    <a16:creationId xmlns:a16="http://schemas.microsoft.com/office/drawing/2014/main" id="{D68E3B72-C66D-18C1-E359-144B012CF8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697224" y="5270961"/>
                <a:ext cx="914400" cy="914400"/>
              </a:xfrm>
              <a:prstGeom prst="rect">
                <a:avLst/>
              </a:prstGeom>
            </p:spPr>
          </p:pic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69679F9A-AD83-EBEC-3B43-E4C2F403C6DE}"/>
                  </a:ext>
                </a:extLst>
              </p:cNvPr>
              <p:cNvSpPr/>
              <p:nvPr/>
            </p:nvSpPr>
            <p:spPr>
              <a:xfrm>
                <a:off x="5076947" y="5857240"/>
                <a:ext cx="155446" cy="155446"/>
              </a:xfrm>
              <a:prstGeom prst="ellips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1995022-1FD5-8DC6-A29F-9C8BE4BFA30E}"/>
                </a:ext>
              </a:extLst>
            </p:cNvPr>
            <p:cNvSpPr/>
            <p:nvPr/>
          </p:nvSpPr>
          <p:spPr>
            <a:xfrm>
              <a:off x="5587153" y="3233982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6851CBD-F018-19AC-7593-F6EF7FD552F9}"/>
              </a:ext>
            </a:extLst>
          </p:cNvPr>
          <p:cNvGrpSpPr/>
          <p:nvPr/>
        </p:nvGrpSpPr>
        <p:grpSpPr>
          <a:xfrm>
            <a:off x="3975049" y="4865989"/>
            <a:ext cx="400111" cy="400111"/>
            <a:chOff x="5008421" y="3973624"/>
            <a:chExt cx="601292" cy="601292"/>
          </a:xfrm>
        </p:grpSpPr>
        <p:pic>
          <p:nvPicPr>
            <p:cNvPr id="60" name="Graphic 59" descr="Crash with solid fill">
              <a:extLst>
                <a:ext uri="{FF2B5EF4-FFF2-40B4-BE49-F238E27FC236}">
                  <a16:creationId xmlns:a16="http://schemas.microsoft.com/office/drawing/2014/main" id="{6C4054B7-6CAA-36E9-C6B0-25DECE2B9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47407" y="3973624"/>
              <a:ext cx="523319" cy="523319"/>
            </a:xfrm>
            <a:prstGeom prst="rect">
              <a:avLst/>
            </a:prstGeom>
          </p:spPr>
        </p:pic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3B2A2AD-12EA-C5C7-9C99-4DABED865C87}"/>
                </a:ext>
              </a:extLst>
            </p:cNvPr>
            <p:cNvSpPr/>
            <p:nvPr/>
          </p:nvSpPr>
          <p:spPr>
            <a:xfrm>
              <a:off x="5008421" y="3973624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923EA55-2FE3-32FA-DBC9-021F37F1E8CA}"/>
              </a:ext>
            </a:extLst>
          </p:cNvPr>
          <p:cNvGrpSpPr/>
          <p:nvPr/>
        </p:nvGrpSpPr>
        <p:grpSpPr>
          <a:xfrm>
            <a:off x="3975048" y="5320374"/>
            <a:ext cx="400111" cy="400111"/>
            <a:chOff x="5526582" y="4651254"/>
            <a:chExt cx="601292" cy="601292"/>
          </a:xfrm>
        </p:grpSpPr>
        <p:pic>
          <p:nvPicPr>
            <p:cNvPr id="63" name="Graphic 62" descr="Siren with solid fill">
              <a:extLst>
                <a:ext uri="{FF2B5EF4-FFF2-40B4-BE49-F238E27FC236}">
                  <a16:creationId xmlns:a16="http://schemas.microsoft.com/office/drawing/2014/main" id="{D61FB8A7-110B-5930-2F0A-133937071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57982" y="4682891"/>
              <a:ext cx="538018" cy="538018"/>
            </a:xfrm>
            <a:prstGeom prst="rect">
              <a:avLst/>
            </a:prstGeom>
          </p:spPr>
        </p:pic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28C083D-5423-8AD6-0C70-CD49797AC861}"/>
                </a:ext>
              </a:extLst>
            </p:cNvPr>
            <p:cNvSpPr/>
            <p:nvPr/>
          </p:nvSpPr>
          <p:spPr>
            <a:xfrm>
              <a:off x="5526582" y="4651254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F7C39A3-7976-97B0-E2CA-5723326B871B}"/>
              </a:ext>
            </a:extLst>
          </p:cNvPr>
          <p:cNvGrpSpPr/>
          <p:nvPr/>
        </p:nvGrpSpPr>
        <p:grpSpPr>
          <a:xfrm>
            <a:off x="4607024" y="4865988"/>
            <a:ext cx="400111" cy="400111"/>
            <a:chOff x="8038932" y="3827530"/>
            <a:chExt cx="601292" cy="601292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1E7DA5C-3761-4906-0FC3-7A7643F6DFD0}"/>
                </a:ext>
              </a:extLst>
            </p:cNvPr>
            <p:cNvGrpSpPr/>
            <p:nvPr/>
          </p:nvGrpSpPr>
          <p:grpSpPr>
            <a:xfrm>
              <a:off x="8038932" y="3907886"/>
              <a:ext cx="565966" cy="440579"/>
              <a:chOff x="5322067" y="4188044"/>
              <a:chExt cx="1174635" cy="914400"/>
            </a:xfrm>
          </p:grpSpPr>
          <p:pic>
            <p:nvPicPr>
              <p:cNvPr id="71" name="Graphic 70" descr="Car with solid fill">
                <a:extLst>
                  <a:ext uri="{FF2B5EF4-FFF2-40B4-BE49-F238E27FC236}">
                    <a16:creationId xmlns:a16="http://schemas.microsoft.com/office/drawing/2014/main" id="{F724BE0B-AEB6-7170-8CA3-7692D2B60B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900000">
                <a:off x="5507785" y="418804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72" name="Arc 71">
                <a:extLst>
                  <a:ext uri="{FF2B5EF4-FFF2-40B4-BE49-F238E27FC236}">
                    <a16:creationId xmlns:a16="http://schemas.microsoft.com/office/drawing/2014/main" id="{CF7E2723-43F1-E915-2D4C-624C005617F6}"/>
                  </a:ext>
                </a:extLst>
              </p:cNvPr>
              <p:cNvSpPr/>
              <p:nvPr/>
            </p:nvSpPr>
            <p:spPr>
              <a:xfrm rot="1751108">
                <a:off x="6156324" y="4629150"/>
                <a:ext cx="250825" cy="250825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Arc 72">
                <a:extLst>
                  <a:ext uri="{FF2B5EF4-FFF2-40B4-BE49-F238E27FC236}">
                    <a16:creationId xmlns:a16="http://schemas.microsoft.com/office/drawing/2014/main" id="{F9C7C0F6-68DF-8BB7-8E07-3F61E929D355}"/>
                  </a:ext>
                </a:extLst>
              </p:cNvPr>
              <p:cNvSpPr/>
              <p:nvPr/>
            </p:nvSpPr>
            <p:spPr>
              <a:xfrm rot="1751108">
                <a:off x="6110606" y="4583433"/>
                <a:ext cx="342259" cy="342259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Arc 73">
                <a:extLst>
                  <a:ext uri="{FF2B5EF4-FFF2-40B4-BE49-F238E27FC236}">
                    <a16:creationId xmlns:a16="http://schemas.microsoft.com/office/drawing/2014/main" id="{69E53F8F-6660-C06B-2D13-A0FAFE1F7F58}"/>
                  </a:ext>
                </a:extLst>
              </p:cNvPr>
              <p:cNvSpPr/>
              <p:nvPr/>
            </p:nvSpPr>
            <p:spPr>
              <a:xfrm rot="1751108">
                <a:off x="6085818" y="4547553"/>
                <a:ext cx="410884" cy="410884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5" name="Graphic 74" descr="Chevron arrows outline">
                <a:extLst>
                  <a:ext uri="{FF2B5EF4-FFF2-40B4-BE49-F238E27FC236}">
                    <a16:creationId xmlns:a16="http://schemas.microsoft.com/office/drawing/2014/main" id="{300BDBA2-2415-AF21-FDC5-813CE8439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322067" y="4327699"/>
                <a:ext cx="244089" cy="425296"/>
              </a:xfrm>
              <a:prstGeom prst="rect">
                <a:avLst/>
              </a:prstGeom>
            </p:spPr>
          </p:pic>
        </p:grp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4ACE1DC-B05E-7745-6B7D-0D985CEDFFC4}"/>
                </a:ext>
              </a:extLst>
            </p:cNvPr>
            <p:cNvSpPr/>
            <p:nvPr/>
          </p:nvSpPr>
          <p:spPr>
            <a:xfrm>
              <a:off x="8038932" y="3827530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F94C28D9-9D43-0C39-4939-ACD0ECB2CC86}"/>
              </a:ext>
            </a:extLst>
          </p:cNvPr>
          <p:cNvCxnSpPr>
            <a:cxnSpLocks/>
            <a:stCxn id="56" idx="6"/>
            <a:endCxn id="70" idx="2"/>
          </p:cNvCxnSpPr>
          <p:nvPr/>
        </p:nvCxnSpPr>
        <p:spPr>
          <a:xfrm>
            <a:off x="4375159" y="4613846"/>
            <a:ext cx="231865" cy="452198"/>
          </a:xfrm>
          <a:prstGeom prst="straightConnector1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A73074E2-9EE4-8144-EFBF-B88DAEF1B719}"/>
              </a:ext>
            </a:extLst>
          </p:cNvPr>
          <p:cNvCxnSpPr>
            <a:cxnSpLocks/>
            <a:stCxn id="61" idx="6"/>
            <a:endCxn id="70" idx="2"/>
          </p:cNvCxnSpPr>
          <p:nvPr/>
        </p:nvCxnSpPr>
        <p:spPr>
          <a:xfrm flipV="1">
            <a:off x="4375160" y="5066044"/>
            <a:ext cx="231864" cy="1"/>
          </a:xfrm>
          <a:prstGeom prst="straightConnector1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34BA12D6-8FDD-0478-C939-A42D34C5ED3A}"/>
              </a:ext>
            </a:extLst>
          </p:cNvPr>
          <p:cNvCxnSpPr>
            <a:cxnSpLocks/>
            <a:stCxn id="64" idx="6"/>
            <a:endCxn id="70" idx="2"/>
          </p:cNvCxnSpPr>
          <p:nvPr/>
        </p:nvCxnSpPr>
        <p:spPr>
          <a:xfrm flipV="1">
            <a:off x="4375159" y="5066044"/>
            <a:ext cx="231865" cy="454386"/>
          </a:xfrm>
          <a:prstGeom prst="straightConnector1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06FBF6A4-1E7D-035A-A4C3-25CAB9DD3460}"/>
              </a:ext>
            </a:extLst>
          </p:cNvPr>
          <p:cNvSpPr txBox="1"/>
          <p:nvPr/>
        </p:nvSpPr>
        <p:spPr>
          <a:xfrm>
            <a:off x="2714635" y="5697932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CBMs</a:t>
            </a:r>
          </a:p>
        </p:txBody>
      </p:sp>
      <p:pic>
        <p:nvPicPr>
          <p:cNvPr id="112" name="Picture 111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3170C64B-8F3F-CD55-D285-91FD522B6DF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50241" b="41027"/>
          <a:stretch/>
        </p:blipFill>
        <p:spPr>
          <a:xfrm>
            <a:off x="2692530" y="4550609"/>
            <a:ext cx="891715" cy="1050122"/>
          </a:xfrm>
          <a:prstGeom prst="rect">
            <a:avLst/>
          </a:prstGeom>
        </p:spPr>
      </p:pic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900D9B0B-32EC-CB4E-7F2B-A25DC65A873E}"/>
              </a:ext>
            </a:extLst>
          </p:cNvPr>
          <p:cNvCxnSpPr>
            <a:cxnSpLocks/>
            <a:stCxn id="112" idx="3"/>
            <a:endCxn id="56" idx="2"/>
          </p:cNvCxnSpPr>
          <p:nvPr/>
        </p:nvCxnSpPr>
        <p:spPr>
          <a:xfrm flipV="1">
            <a:off x="3584245" y="4613846"/>
            <a:ext cx="390803" cy="461824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5D26A98A-AB94-2A44-C0DF-5EE541F12ECF}"/>
              </a:ext>
            </a:extLst>
          </p:cNvPr>
          <p:cNvCxnSpPr>
            <a:cxnSpLocks/>
            <a:stCxn id="112" idx="3"/>
            <a:endCxn id="61" idx="2"/>
          </p:cNvCxnSpPr>
          <p:nvPr/>
        </p:nvCxnSpPr>
        <p:spPr>
          <a:xfrm flipV="1">
            <a:off x="3584245" y="5066045"/>
            <a:ext cx="390804" cy="9625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1CD2C43C-AE58-D992-CA8E-A79D7BC52ACE}"/>
              </a:ext>
            </a:extLst>
          </p:cNvPr>
          <p:cNvCxnSpPr>
            <a:cxnSpLocks/>
            <a:stCxn id="112" idx="3"/>
            <a:endCxn id="64" idx="2"/>
          </p:cNvCxnSpPr>
          <p:nvPr/>
        </p:nvCxnSpPr>
        <p:spPr>
          <a:xfrm>
            <a:off x="3584245" y="5075670"/>
            <a:ext cx="390803" cy="444760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4333D278-4ACA-965E-EA39-47E49819F26F}"/>
              </a:ext>
            </a:extLst>
          </p:cNvPr>
          <p:cNvGrpSpPr/>
          <p:nvPr/>
        </p:nvGrpSpPr>
        <p:grpSpPr>
          <a:xfrm>
            <a:off x="7239629" y="4686457"/>
            <a:ext cx="400111" cy="400111"/>
            <a:chOff x="5587153" y="3233982"/>
            <a:chExt cx="601292" cy="601292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90299E5-D82E-6DB1-AB65-864244363C1C}"/>
                </a:ext>
              </a:extLst>
            </p:cNvPr>
            <p:cNvGrpSpPr/>
            <p:nvPr/>
          </p:nvGrpSpPr>
          <p:grpSpPr>
            <a:xfrm>
              <a:off x="5626188" y="3273017"/>
              <a:ext cx="523221" cy="523221"/>
              <a:chOff x="4697224" y="5270961"/>
              <a:chExt cx="914400" cy="914400"/>
            </a:xfrm>
          </p:grpSpPr>
          <p:pic>
            <p:nvPicPr>
              <p:cNvPr id="125" name="Graphic 124" descr="Traffic light outline">
                <a:extLst>
                  <a:ext uri="{FF2B5EF4-FFF2-40B4-BE49-F238E27FC236}">
                    <a16:creationId xmlns:a16="http://schemas.microsoft.com/office/drawing/2014/main" id="{B8A3779D-8914-6CD4-2E06-5C915C5203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697224" y="5270961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669506AC-A6B2-18D1-BAFE-DDB767070861}"/>
                  </a:ext>
                </a:extLst>
              </p:cNvPr>
              <p:cNvSpPr/>
              <p:nvPr/>
            </p:nvSpPr>
            <p:spPr>
              <a:xfrm>
                <a:off x="5076947" y="5857240"/>
                <a:ext cx="155446" cy="155446"/>
              </a:xfrm>
              <a:prstGeom prst="ellips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E7EF218B-3A0F-EFB7-B698-E73AB7BCAD1E}"/>
                </a:ext>
              </a:extLst>
            </p:cNvPr>
            <p:cNvSpPr/>
            <p:nvPr/>
          </p:nvSpPr>
          <p:spPr>
            <a:xfrm>
              <a:off x="5587153" y="3233982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E58941B1-2A33-351E-C015-3200F8D44548}"/>
              </a:ext>
            </a:extLst>
          </p:cNvPr>
          <p:cNvGrpSpPr/>
          <p:nvPr/>
        </p:nvGrpSpPr>
        <p:grpSpPr>
          <a:xfrm>
            <a:off x="7239630" y="5138656"/>
            <a:ext cx="400111" cy="400111"/>
            <a:chOff x="5008421" y="3973624"/>
            <a:chExt cx="601292" cy="601292"/>
          </a:xfrm>
        </p:grpSpPr>
        <p:pic>
          <p:nvPicPr>
            <p:cNvPr id="128" name="Graphic 127" descr="Crash with solid fill">
              <a:extLst>
                <a:ext uri="{FF2B5EF4-FFF2-40B4-BE49-F238E27FC236}">
                  <a16:creationId xmlns:a16="http://schemas.microsoft.com/office/drawing/2014/main" id="{8F43C2D6-DF6C-C580-BC3F-6D9A9A444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47407" y="3973624"/>
              <a:ext cx="523319" cy="523319"/>
            </a:xfrm>
            <a:prstGeom prst="rect">
              <a:avLst/>
            </a:prstGeom>
          </p:spPr>
        </p:pic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0EF20E50-2B31-C1B7-5538-65D0ED1923DE}"/>
                </a:ext>
              </a:extLst>
            </p:cNvPr>
            <p:cNvSpPr/>
            <p:nvPr/>
          </p:nvSpPr>
          <p:spPr>
            <a:xfrm>
              <a:off x="5008421" y="3973624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278B68C5-3CB6-8516-E56C-EC6E599DA5BA}"/>
              </a:ext>
            </a:extLst>
          </p:cNvPr>
          <p:cNvGrpSpPr/>
          <p:nvPr/>
        </p:nvGrpSpPr>
        <p:grpSpPr>
          <a:xfrm>
            <a:off x="7239629" y="5593041"/>
            <a:ext cx="400111" cy="400111"/>
            <a:chOff x="5526582" y="4651254"/>
            <a:chExt cx="601292" cy="601292"/>
          </a:xfrm>
        </p:grpSpPr>
        <p:pic>
          <p:nvPicPr>
            <p:cNvPr id="131" name="Graphic 130" descr="Siren with solid fill">
              <a:extLst>
                <a:ext uri="{FF2B5EF4-FFF2-40B4-BE49-F238E27FC236}">
                  <a16:creationId xmlns:a16="http://schemas.microsoft.com/office/drawing/2014/main" id="{09B2FD42-A7D6-B518-AF69-6030C3C1B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57982" y="4682891"/>
              <a:ext cx="538018" cy="538018"/>
            </a:xfrm>
            <a:prstGeom prst="rect">
              <a:avLst/>
            </a:prstGeom>
          </p:spPr>
        </p:pic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ADD64DB7-F745-24B2-CF2E-B9B4374B3331}"/>
                </a:ext>
              </a:extLst>
            </p:cNvPr>
            <p:cNvSpPr/>
            <p:nvPr/>
          </p:nvSpPr>
          <p:spPr>
            <a:xfrm>
              <a:off x="5526582" y="4651254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EFF6D095-C1C3-E650-E685-D6CEA18D6CDC}"/>
              </a:ext>
            </a:extLst>
          </p:cNvPr>
          <p:cNvGrpSpPr/>
          <p:nvPr/>
        </p:nvGrpSpPr>
        <p:grpSpPr>
          <a:xfrm>
            <a:off x="7245275" y="4234257"/>
            <a:ext cx="400111" cy="400111"/>
            <a:chOff x="8038932" y="3827530"/>
            <a:chExt cx="601292" cy="601292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8C020D79-630F-8082-0261-A8897D6FD47C}"/>
                </a:ext>
              </a:extLst>
            </p:cNvPr>
            <p:cNvGrpSpPr/>
            <p:nvPr/>
          </p:nvGrpSpPr>
          <p:grpSpPr>
            <a:xfrm>
              <a:off x="8038932" y="3907886"/>
              <a:ext cx="565966" cy="440579"/>
              <a:chOff x="5322067" y="4188044"/>
              <a:chExt cx="1174635" cy="914400"/>
            </a:xfrm>
          </p:grpSpPr>
          <p:pic>
            <p:nvPicPr>
              <p:cNvPr id="136" name="Graphic 135" descr="Car with solid fill">
                <a:extLst>
                  <a:ext uri="{FF2B5EF4-FFF2-40B4-BE49-F238E27FC236}">
                    <a16:creationId xmlns:a16="http://schemas.microsoft.com/office/drawing/2014/main" id="{D8C55A34-30B6-7677-A339-43883DD721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900000">
                <a:off x="5507785" y="418804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50367B8F-057B-849C-4C5C-6B4F1695A910}"/>
                  </a:ext>
                </a:extLst>
              </p:cNvPr>
              <p:cNvSpPr/>
              <p:nvPr/>
            </p:nvSpPr>
            <p:spPr>
              <a:xfrm rot="1751108">
                <a:off x="6156324" y="4629150"/>
                <a:ext cx="250825" cy="250825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Arc 137">
                <a:extLst>
                  <a:ext uri="{FF2B5EF4-FFF2-40B4-BE49-F238E27FC236}">
                    <a16:creationId xmlns:a16="http://schemas.microsoft.com/office/drawing/2014/main" id="{25658954-0B14-8186-F2AE-60F13ABCDA82}"/>
                  </a:ext>
                </a:extLst>
              </p:cNvPr>
              <p:cNvSpPr/>
              <p:nvPr/>
            </p:nvSpPr>
            <p:spPr>
              <a:xfrm rot="1751108">
                <a:off x="6110606" y="4583433"/>
                <a:ext cx="342259" cy="342259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Arc 138">
                <a:extLst>
                  <a:ext uri="{FF2B5EF4-FFF2-40B4-BE49-F238E27FC236}">
                    <a16:creationId xmlns:a16="http://schemas.microsoft.com/office/drawing/2014/main" id="{C1BD50D0-2849-2AF7-FF5D-D2D9D433C3E2}"/>
                  </a:ext>
                </a:extLst>
              </p:cNvPr>
              <p:cNvSpPr/>
              <p:nvPr/>
            </p:nvSpPr>
            <p:spPr>
              <a:xfrm rot="1751108">
                <a:off x="6085818" y="4547553"/>
                <a:ext cx="410884" cy="410884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0" name="Graphic 139" descr="Chevron arrows outline">
                <a:extLst>
                  <a:ext uri="{FF2B5EF4-FFF2-40B4-BE49-F238E27FC236}">
                    <a16:creationId xmlns:a16="http://schemas.microsoft.com/office/drawing/2014/main" id="{62115C9C-6A7F-BE7F-26A9-7BC1B7B79F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322067" y="4327699"/>
                <a:ext cx="244089" cy="425296"/>
              </a:xfrm>
              <a:prstGeom prst="rect">
                <a:avLst/>
              </a:prstGeom>
            </p:spPr>
          </p:pic>
        </p:grp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5D40E113-7D74-743F-381D-9E20500710BC}"/>
                </a:ext>
              </a:extLst>
            </p:cNvPr>
            <p:cNvSpPr/>
            <p:nvPr/>
          </p:nvSpPr>
          <p:spPr>
            <a:xfrm>
              <a:off x="8038932" y="3827530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B0FFF216-76A8-63EA-F828-EBAD1D5999A4}"/>
              </a:ext>
            </a:extLst>
          </p:cNvPr>
          <p:cNvSpPr txBox="1"/>
          <p:nvPr/>
        </p:nvSpPr>
        <p:spPr>
          <a:xfrm>
            <a:off x="6010336" y="5701395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DNNs</a:t>
            </a:r>
          </a:p>
        </p:txBody>
      </p:sp>
      <p:pic>
        <p:nvPicPr>
          <p:cNvPr id="145" name="Picture 144" descr="A view from the windshield of a car driving on a road with a ambulance and a crosswalk&#10;&#10;AI-generated content may be incorrect.">
            <a:extLst>
              <a:ext uri="{FF2B5EF4-FFF2-40B4-BE49-F238E27FC236}">
                <a16:creationId xmlns:a16="http://schemas.microsoft.com/office/drawing/2014/main" id="{5B3D2752-DA0B-2073-3293-AB8CF0D2380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50241" b="41027"/>
          <a:stretch/>
        </p:blipFill>
        <p:spPr>
          <a:xfrm>
            <a:off x="5952566" y="4550609"/>
            <a:ext cx="891715" cy="1050122"/>
          </a:xfrm>
          <a:prstGeom prst="rect">
            <a:avLst/>
          </a:prstGeom>
        </p:spPr>
      </p:pic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0852A069-A025-7524-F5D1-6810EF0737FF}"/>
              </a:ext>
            </a:extLst>
          </p:cNvPr>
          <p:cNvCxnSpPr>
            <a:cxnSpLocks/>
            <a:stCxn id="145" idx="3"/>
            <a:endCxn id="124" idx="2"/>
          </p:cNvCxnSpPr>
          <p:nvPr/>
        </p:nvCxnSpPr>
        <p:spPr>
          <a:xfrm flipV="1">
            <a:off x="6844281" y="4886513"/>
            <a:ext cx="395348" cy="189157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72086648-1A9B-44E0-F807-1D21B4F82E38}"/>
              </a:ext>
            </a:extLst>
          </p:cNvPr>
          <p:cNvCxnSpPr>
            <a:cxnSpLocks/>
            <a:stCxn id="145" idx="3"/>
            <a:endCxn id="129" idx="2"/>
          </p:cNvCxnSpPr>
          <p:nvPr/>
        </p:nvCxnSpPr>
        <p:spPr>
          <a:xfrm>
            <a:off x="6844281" y="5075670"/>
            <a:ext cx="395349" cy="263042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15C7CE26-0870-ED9A-C736-08228C9A1416}"/>
              </a:ext>
            </a:extLst>
          </p:cNvPr>
          <p:cNvCxnSpPr>
            <a:cxnSpLocks/>
            <a:stCxn id="145" idx="3"/>
            <a:endCxn id="132" idx="2"/>
          </p:cNvCxnSpPr>
          <p:nvPr/>
        </p:nvCxnSpPr>
        <p:spPr>
          <a:xfrm>
            <a:off x="6844281" y="5075670"/>
            <a:ext cx="395348" cy="717427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9E95F6DE-2554-B2E9-7C06-4FD795170C19}"/>
              </a:ext>
            </a:extLst>
          </p:cNvPr>
          <p:cNvCxnSpPr>
            <a:cxnSpLocks/>
            <a:stCxn id="145" idx="3"/>
            <a:endCxn id="135" idx="2"/>
          </p:cNvCxnSpPr>
          <p:nvPr/>
        </p:nvCxnSpPr>
        <p:spPr>
          <a:xfrm flipV="1">
            <a:off x="6844281" y="4434313"/>
            <a:ext cx="400994" cy="641357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73AB248D-9587-CA6A-6017-E014903B421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9482784" y="4970696"/>
            <a:ext cx="1110293" cy="11102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BB1E83-AA7E-8BFD-DCA6-35A3F4B0C76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0874262" y="4970697"/>
            <a:ext cx="1110293" cy="1110293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01EAB690-E839-4F95-0D66-EE0D27118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concept graph models</a:t>
            </a:r>
            <a:endParaRPr lang="en-GB" noProof="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FDD2B5-32C6-3859-296D-DC171A82E352}"/>
              </a:ext>
            </a:extLst>
          </p:cNvPr>
          <p:cNvSpPr txBox="1"/>
          <p:nvPr/>
        </p:nvSpPr>
        <p:spPr>
          <a:xfrm>
            <a:off x="604189" y="2323817"/>
            <a:ext cx="10115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noProof="0" dirty="0"/>
              <a:t>The concept graph can be:</a:t>
            </a:r>
          </a:p>
          <a:p>
            <a:pPr marL="342900" indent="-342900">
              <a:buFontTx/>
              <a:buChar char="-"/>
            </a:pPr>
            <a:r>
              <a:rPr lang="en-GB" sz="2400" noProof="0" dirty="0"/>
              <a:t>Given as a prior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6E5569-0D3D-260D-C5AB-599D5FB54F75}"/>
              </a:ext>
            </a:extLst>
          </p:cNvPr>
          <p:cNvSpPr txBox="1"/>
          <p:nvPr/>
        </p:nvSpPr>
        <p:spPr>
          <a:xfrm>
            <a:off x="604189" y="158985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8F207E1-E914-BEE4-39F7-F448A4EAED3A}"/>
              </a:ext>
            </a:extLst>
          </p:cNvPr>
          <p:cNvCxnSpPr>
            <a:cxnSpLocks/>
          </p:cNvCxnSpPr>
          <p:nvPr/>
        </p:nvCxnSpPr>
        <p:spPr>
          <a:xfrm>
            <a:off x="4969946" y="2042228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9E0AF36-E22E-334F-3E10-43ACC4ACBD71}"/>
              </a:ext>
            </a:extLst>
          </p:cNvPr>
          <p:cNvSpPr txBox="1"/>
          <p:nvPr/>
        </p:nvSpPr>
        <p:spPr>
          <a:xfrm>
            <a:off x="604189" y="6315045"/>
            <a:ext cx="10983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Dominici et al. "Causal Concept Graph Models: Beyond Causal Opacity in Deep Learning." ICLR 2025.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  <a:p>
            <a:pPr>
              <a:defRPr/>
            </a:pP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</a:rPr>
              <a:t>[2] 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Moreira et al. "</a:t>
            </a:r>
            <a:r>
              <a:rPr lang="en-GB" sz="1000" dirty="0" err="1">
                <a:solidFill>
                  <a:schemeClr val="bg1">
                    <a:lumMod val="65000"/>
                  </a:schemeClr>
                </a:solidFill>
                <a:latin typeface="Grandview Display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Diconstruct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Causal concept-based explanations through black-box distillation.” </a:t>
            </a:r>
            <a:r>
              <a:rPr lang="en-GB" sz="1000" dirty="0" err="1">
                <a:solidFill>
                  <a:schemeClr val="bg1">
                    <a:lumMod val="65000"/>
                  </a:schemeClr>
                </a:solidFill>
                <a:latin typeface="Grandview Display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CLeaR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2024.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30345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81BCF-DA9D-A0B9-47F8-EB4F3F317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5D9B9-72CB-72B0-EDC4-1C3604455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273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DB7F29-C0D6-472C-DAF9-0DFC61A11E1F}"/>
              </a:ext>
            </a:extLst>
          </p:cNvPr>
          <p:cNvSpPr txBox="1"/>
          <p:nvPr/>
        </p:nvSpPr>
        <p:spPr>
          <a:xfrm>
            <a:off x="9659461" y="6080989"/>
            <a:ext cx="756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ICLR25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10BC9C-AAFC-6AF4-585F-ABC8A8A2A4CE}"/>
              </a:ext>
            </a:extLst>
          </p:cNvPr>
          <p:cNvSpPr txBox="1"/>
          <p:nvPr/>
        </p:nvSpPr>
        <p:spPr>
          <a:xfrm>
            <a:off x="10983612" y="6080989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CLeaR24</a:t>
            </a: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8D26E5E9-3914-12C4-AEA6-FBABCF69DEAE}"/>
              </a:ext>
            </a:extLst>
          </p:cNvPr>
          <p:cNvGrpSpPr/>
          <p:nvPr/>
        </p:nvGrpSpPr>
        <p:grpSpPr>
          <a:xfrm>
            <a:off x="2490452" y="4762803"/>
            <a:ext cx="400111" cy="400111"/>
            <a:chOff x="5587153" y="3233982"/>
            <a:chExt cx="601292" cy="601292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87950945-D3E0-1426-3EEE-F9A35A934C60}"/>
                </a:ext>
              </a:extLst>
            </p:cNvPr>
            <p:cNvGrpSpPr/>
            <p:nvPr/>
          </p:nvGrpSpPr>
          <p:grpSpPr>
            <a:xfrm>
              <a:off x="5626188" y="3273017"/>
              <a:ext cx="523221" cy="523221"/>
              <a:chOff x="4697224" y="5270961"/>
              <a:chExt cx="914400" cy="914400"/>
            </a:xfrm>
          </p:grpSpPr>
          <p:pic>
            <p:nvPicPr>
              <p:cNvPr id="125" name="Graphic 124" descr="Traffic light outline">
                <a:extLst>
                  <a:ext uri="{FF2B5EF4-FFF2-40B4-BE49-F238E27FC236}">
                    <a16:creationId xmlns:a16="http://schemas.microsoft.com/office/drawing/2014/main" id="{324BB77A-F3EF-DF7A-7606-263F5671B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697224" y="5270961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D31ED0D7-310E-5964-8793-3BCA4FAB4196}"/>
                  </a:ext>
                </a:extLst>
              </p:cNvPr>
              <p:cNvSpPr/>
              <p:nvPr/>
            </p:nvSpPr>
            <p:spPr>
              <a:xfrm>
                <a:off x="5076947" y="5857240"/>
                <a:ext cx="155446" cy="155446"/>
              </a:xfrm>
              <a:prstGeom prst="ellips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D29BC2A5-596B-6B2C-AFCB-6A66309AC611}"/>
                </a:ext>
              </a:extLst>
            </p:cNvPr>
            <p:cNvSpPr/>
            <p:nvPr/>
          </p:nvSpPr>
          <p:spPr>
            <a:xfrm>
              <a:off x="5587153" y="3233982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538D2137-C3B9-9493-FA49-70FABE91D389}"/>
              </a:ext>
            </a:extLst>
          </p:cNvPr>
          <p:cNvGrpSpPr/>
          <p:nvPr/>
        </p:nvGrpSpPr>
        <p:grpSpPr>
          <a:xfrm>
            <a:off x="2490453" y="5215002"/>
            <a:ext cx="400111" cy="400111"/>
            <a:chOff x="5008421" y="3973624"/>
            <a:chExt cx="601292" cy="601292"/>
          </a:xfrm>
        </p:grpSpPr>
        <p:pic>
          <p:nvPicPr>
            <p:cNvPr id="128" name="Graphic 127" descr="Crash with solid fill">
              <a:extLst>
                <a:ext uri="{FF2B5EF4-FFF2-40B4-BE49-F238E27FC236}">
                  <a16:creationId xmlns:a16="http://schemas.microsoft.com/office/drawing/2014/main" id="{420FBD95-B587-7F86-7588-83BF52615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47407" y="3973624"/>
              <a:ext cx="523319" cy="523319"/>
            </a:xfrm>
            <a:prstGeom prst="rect">
              <a:avLst/>
            </a:prstGeom>
          </p:spPr>
        </p:pic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98CB1046-702B-D821-29F3-F6B89137233C}"/>
                </a:ext>
              </a:extLst>
            </p:cNvPr>
            <p:cNvSpPr/>
            <p:nvPr/>
          </p:nvSpPr>
          <p:spPr>
            <a:xfrm>
              <a:off x="5008421" y="3973624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0D122FB8-A6F4-4A0E-19FB-C3DF7D5B2CFB}"/>
              </a:ext>
            </a:extLst>
          </p:cNvPr>
          <p:cNvGrpSpPr/>
          <p:nvPr/>
        </p:nvGrpSpPr>
        <p:grpSpPr>
          <a:xfrm>
            <a:off x="1996007" y="5361351"/>
            <a:ext cx="400111" cy="400111"/>
            <a:chOff x="5526582" y="4651254"/>
            <a:chExt cx="601292" cy="601292"/>
          </a:xfrm>
        </p:grpSpPr>
        <p:pic>
          <p:nvPicPr>
            <p:cNvPr id="131" name="Graphic 130" descr="Siren with solid fill">
              <a:extLst>
                <a:ext uri="{FF2B5EF4-FFF2-40B4-BE49-F238E27FC236}">
                  <a16:creationId xmlns:a16="http://schemas.microsoft.com/office/drawing/2014/main" id="{717C7F7F-16B8-10BA-ABFD-1BF747697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57982" y="4682891"/>
              <a:ext cx="538018" cy="538018"/>
            </a:xfrm>
            <a:prstGeom prst="rect">
              <a:avLst/>
            </a:prstGeom>
          </p:spPr>
        </p:pic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EE4074B1-D427-91B8-2D7C-A95963E266C4}"/>
                </a:ext>
              </a:extLst>
            </p:cNvPr>
            <p:cNvSpPr/>
            <p:nvPr/>
          </p:nvSpPr>
          <p:spPr>
            <a:xfrm>
              <a:off x="5526582" y="4651254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73EF52FD-001E-0164-9169-8FDFE8385205}"/>
              </a:ext>
            </a:extLst>
          </p:cNvPr>
          <p:cNvGrpSpPr/>
          <p:nvPr/>
        </p:nvGrpSpPr>
        <p:grpSpPr>
          <a:xfrm>
            <a:off x="1963037" y="4871137"/>
            <a:ext cx="400111" cy="400111"/>
            <a:chOff x="8038932" y="3827530"/>
            <a:chExt cx="601292" cy="601292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DD7BF386-3B8F-C539-FA59-D75FE9A06236}"/>
                </a:ext>
              </a:extLst>
            </p:cNvPr>
            <p:cNvGrpSpPr/>
            <p:nvPr/>
          </p:nvGrpSpPr>
          <p:grpSpPr>
            <a:xfrm>
              <a:off x="8038932" y="3907886"/>
              <a:ext cx="565966" cy="440579"/>
              <a:chOff x="5322067" y="4188044"/>
              <a:chExt cx="1174635" cy="914400"/>
            </a:xfrm>
          </p:grpSpPr>
          <p:pic>
            <p:nvPicPr>
              <p:cNvPr id="136" name="Graphic 135" descr="Car with solid fill">
                <a:extLst>
                  <a:ext uri="{FF2B5EF4-FFF2-40B4-BE49-F238E27FC236}">
                    <a16:creationId xmlns:a16="http://schemas.microsoft.com/office/drawing/2014/main" id="{FC4C5495-5660-8DFC-CF2A-4E10A73897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900000">
                <a:off x="5507785" y="418804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DA162B7A-A7EE-02C1-6A64-279077E6C518}"/>
                  </a:ext>
                </a:extLst>
              </p:cNvPr>
              <p:cNvSpPr/>
              <p:nvPr/>
            </p:nvSpPr>
            <p:spPr>
              <a:xfrm rot="1751108">
                <a:off x="6156324" y="4629150"/>
                <a:ext cx="250825" cy="250825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Arc 137">
                <a:extLst>
                  <a:ext uri="{FF2B5EF4-FFF2-40B4-BE49-F238E27FC236}">
                    <a16:creationId xmlns:a16="http://schemas.microsoft.com/office/drawing/2014/main" id="{89A1DFD0-5FE4-0E6C-38DA-1E3B55992690}"/>
                  </a:ext>
                </a:extLst>
              </p:cNvPr>
              <p:cNvSpPr/>
              <p:nvPr/>
            </p:nvSpPr>
            <p:spPr>
              <a:xfrm rot="1751108">
                <a:off x="6110606" y="4583433"/>
                <a:ext cx="342259" cy="342259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Arc 138">
                <a:extLst>
                  <a:ext uri="{FF2B5EF4-FFF2-40B4-BE49-F238E27FC236}">
                    <a16:creationId xmlns:a16="http://schemas.microsoft.com/office/drawing/2014/main" id="{CB20FB5B-F876-EDCB-DED3-674AAC044406}"/>
                  </a:ext>
                </a:extLst>
              </p:cNvPr>
              <p:cNvSpPr/>
              <p:nvPr/>
            </p:nvSpPr>
            <p:spPr>
              <a:xfrm rot="1751108">
                <a:off x="6085818" y="4547553"/>
                <a:ext cx="410884" cy="410884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0" name="Graphic 139" descr="Chevron arrows outline">
                <a:extLst>
                  <a:ext uri="{FF2B5EF4-FFF2-40B4-BE49-F238E27FC236}">
                    <a16:creationId xmlns:a16="http://schemas.microsoft.com/office/drawing/2014/main" id="{D304D766-A2FF-8B07-5A34-BDABE8853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322067" y="4327699"/>
                <a:ext cx="244089" cy="425296"/>
              </a:xfrm>
              <a:prstGeom prst="rect">
                <a:avLst/>
              </a:prstGeom>
            </p:spPr>
          </p:pic>
        </p:grp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2BCE97AE-66F4-83FE-6BC4-A05EE9153B45}"/>
                </a:ext>
              </a:extLst>
            </p:cNvPr>
            <p:cNvSpPr/>
            <p:nvPr/>
          </p:nvSpPr>
          <p:spPr>
            <a:xfrm>
              <a:off x="8038932" y="3827530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A9E713C-2FEE-5234-9D11-DB6B07ABDCFD}"/>
              </a:ext>
            </a:extLst>
          </p:cNvPr>
          <p:cNvGrpSpPr/>
          <p:nvPr/>
        </p:nvGrpSpPr>
        <p:grpSpPr>
          <a:xfrm>
            <a:off x="2656093" y="5688118"/>
            <a:ext cx="400111" cy="400111"/>
            <a:chOff x="6586271" y="4224461"/>
            <a:chExt cx="601292" cy="601292"/>
          </a:xfrm>
        </p:grpSpPr>
        <p:pic>
          <p:nvPicPr>
            <p:cNvPr id="8" name="Picture 7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6BCCD0BA-5A23-D914-74A9-BEC220689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53393" y="4285524"/>
              <a:ext cx="479167" cy="479167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D4B07C5-7EDE-84BC-23DC-5238E5C0FE70}"/>
                </a:ext>
              </a:extLst>
            </p:cNvPr>
            <p:cNvSpPr/>
            <p:nvPr/>
          </p:nvSpPr>
          <p:spPr>
            <a:xfrm>
              <a:off x="6586271" y="4224461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0DCADBF-6493-093C-D411-EE1BBA3854C3}"/>
              </a:ext>
            </a:extLst>
          </p:cNvPr>
          <p:cNvGrpSpPr/>
          <p:nvPr/>
        </p:nvGrpSpPr>
        <p:grpSpPr>
          <a:xfrm>
            <a:off x="2971692" y="4995308"/>
            <a:ext cx="400111" cy="400111"/>
            <a:chOff x="5737875" y="2965248"/>
            <a:chExt cx="601292" cy="60129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9311285-5094-9F71-AEEE-FA004BEC5C7A}"/>
                </a:ext>
              </a:extLst>
            </p:cNvPr>
            <p:cNvSpPr/>
            <p:nvPr/>
          </p:nvSpPr>
          <p:spPr>
            <a:xfrm>
              <a:off x="5737875" y="2965248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2" descr="Gear shift Special Lineal icon | Freepik">
              <a:extLst>
                <a:ext uri="{FF2B5EF4-FFF2-40B4-BE49-F238E27FC236}">
                  <a16:creationId xmlns:a16="http://schemas.microsoft.com/office/drawing/2014/main" id="{68AD8B63-88A2-B219-C9F8-E5C79676F6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3423" y="3089099"/>
              <a:ext cx="381505" cy="381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E61A1F-4504-0C37-CE82-596227E75E2E}"/>
              </a:ext>
            </a:extLst>
          </p:cNvPr>
          <p:cNvGrpSpPr/>
          <p:nvPr/>
        </p:nvGrpSpPr>
        <p:grpSpPr>
          <a:xfrm>
            <a:off x="6707311" y="4884413"/>
            <a:ext cx="400109" cy="400109"/>
            <a:chOff x="5587153" y="3233982"/>
            <a:chExt cx="601292" cy="60129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C06E4C5-7686-9F6A-27AD-89C7E42E3B44}"/>
                </a:ext>
              </a:extLst>
            </p:cNvPr>
            <p:cNvGrpSpPr/>
            <p:nvPr/>
          </p:nvGrpSpPr>
          <p:grpSpPr>
            <a:xfrm>
              <a:off x="5626188" y="3273017"/>
              <a:ext cx="523221" cy="523221"/>
              <a:chOff x="4697224" y="5270961"/>
              <a:chExt cx="914400" cy="914400"/>
            </a:xfrm>
          </p:grpSpPr>
          <p:pic>
            <p:nvPicPr>
              <p:cNvPr id="22" name="Graphic 21" descr="Traffic light outline">
                <a:extLst>
                  <a:ext uri="{FF2B5EF4-FFF2-40B4-BE49-F238E27FC236}">
                    <a16:creationId xmlns:a16="http://schemas.microsoft.com/office/drawing/2014/main" id="{53F55815-3B5D-9EBA-B2E7-1B5CB23D11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697224" y="5270961"/>
                <a:ext cx="914400" cy="914400"/>
              </a:xfrm>
              <a:prstGeom prst="rect">
                <a:avLst/>
              </a:prstGeom>
            </p:spPr>
          </p:pic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988F6B1-F7C0-6C25-3AF0-8DA6EC798C0E}"/>
                  </a:ext>
                </a:extLst>
              </p:cNvPr>
              <p:cNvSpPr/>
              <p:nvPr/>
            </p:nvSpPr>
            <p:spPr>
              <a:xfrm>
                <a:off x="5076947" y="5857240"/>
                <a:ext cx="155446" cy="155446"/>
              </a:xfrm>
              <a:prstGeom prst="ellips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3A4801-FB28-7B77-DF96-07F4C9BF12E8}"/>
                </a:ext>
              </a:extLst>
            </p:cNvPr>
            <p:cNvSpPr/>
            <p:nvPr/>
          </p:nvSpPr>
          <p:spPr>
            <a:xfrm>
              <a:off x="5587153" y="3233982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F7979F-26AB-9B7A-8F52-7CA5645BD1B9}"/>
              </a:ext>
            </a:extLst>
          </p:cNvPr>
          <p:cNvGrpSpPr/>
          <p:nvPr/>
        </p:nvGrpSpPr>
        <p:grpSpPr>
          <a:xfrm>
            <a:off x="6444550" y="5342828"/>
            <a:ext cx="400109" cy="400109"/>
            <a:chOff x="5008421" y="3973624"/>
            <a:chExt cx="601292" cy="601292"/>
          </a:xfrm>
        </p:grpSpPr>
        <p:pic>
          <p:nvPicPr>
            <p:cNvPr id="25" name="Graphic 24" descr="Crash with solid fill">
              <a:extLst>
                <a:ext uri="{FF2B5EF4-FFF2-40B4-BE49-F238E27FC236}">
                  <a16:creationId xmlns:a16="http://schemas.microsoft.com/office/drawing/2014/main" id="{221E1487-CADB-5399-08FA-1C4F35859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47407" y="3973624"/>
              <a:ext cx="523319" cy="523319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00268CD-EF97-7DA2-1B3E-2EC551EEF7E4}"/>
                </a:ext>
              </a:extLst>
            </p:cNvPr>
            <p:cNvSpPr/>
            <p:nvPr/>
          </p:nvSpPr>
          <p:spPr>
            <a:xfrm>
              <a:off x="5008421" y="3973624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E15631C-D7E9-4FF5-4C7B-5081535306A3}"/>
              </a:ext>
            </a:extLst>
          </p:cNvPr>
          <p:cNvGrpSpPr/>
          <p:nvPr/>
        </p:nvGrpSpPr>
        <p:grpSpPr>
          <a:xfrm>
            <a:off x="6788242" y="5766992"/>
            <a:ext cx="400109" cy="400109"/>
            <a:chOff x="5526582" y="4651254"/>
            <a:chExt cx="601292" cy="601292"/>
          </a:xfrm>
        </p:grpSpPr>
        <p:pic>
          <p:nvPicPr>
            <p:cNvPr id="28" name="Graphic 27" descr="Siren with solid fill">
              <a:extLst>
                <a:ext uri="{FF2B5EF4-FFF2-40B4-BE49-F238E27FC236}">
                  <a16:creationId xmlns:a16="http://schemas.microsoft.com/office/drawing/2014/main" id="{165E5F15-9A4C-3A9E-CAB3-0798E0C59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57982" y="4682891"/>
              <a:ext cx="538018" cy="538018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36AEB30-5229-C560-FD23-0A8D494CF17C}"/>
                </a:ext>
              </a:extLst>
            </p:cNvPr>
            <p:cNvSpPr/>
            <p:nvPr/>
          </p:nvSpPr>
          <p:spPr>
            <a:xfrm>
              <a:off x="5526582" y="4651254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13033F6-EB29-2FE6-2F1D-3661A70745EE}"/>
              </a:ext>
            </a:extLst>
          </p:cNvPr>
          <p:cNvGrpSpPr/>
          <p:nvPr/>
        </p:nvGrpSpPr>
        <p:grpSpPr>
          <a:xfrm>
            <a:off x="7222527" y="5400183"/>
            <a:ext cx="400109" cy="400109"/>
            <a:chOff x="6586271" y="4224461"/>
            <a:chExt cx="601292" cy="601292"/>
          </a:xfrm>
        </p:grpSpPr>
        <p:pic>
          <p:nvPicPr>
            <p:cNvPr id="31" name="Picture 30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34979E59-CD31-6739-CF2C-EEE003CCF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53393" y="4285524"/>
              <a:ext cx="479167" cy="479167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60B25AE-CF94-5335-1FB1-D1B041B5104B}"/>
                </a:ext>
              </a:extLst>
            </p:cNvPr>
            <p:cNvSpPr/>
            <p:nvPr/>
          </p:nvSpPr>
          <p:spPr>
            <a:xfrm>
              <a:off x="6586271" y="4224461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CF3C184-3EAD-9FBF-D5BF-3FF066306FDC}"/>
              </a:ext>
            </a:extLst>
          </p:cNvPr>
          <p:cNvGrpSpPr/>
          <p:nvPr/>
        </p:nvGrpSpPr>
        <p:grpSpPr>
          <a:xfrm>
            <a:off x="7798457" y="5227817"/>
            <a:ext cx="400109" cy="400109"/>
            <a:chOff x="8038932" y="3827530"/>
            <a:chExt cx="601292" cy="60129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05CB8C7-DBFF-8BE1-8FDD-C602315E7722}"/>
                </a:ext>
              </a:extLst>
            </p:cNvPr>
            <p:cNvGrpSpPr/>
            <p:nvPr/>
          </p:nvGrpSpPr>
          <p:grpSpPr>
            <a:xfrm>
              <a:off x="8038932" y="3907886"/>
              <a:ext cx="565966" cy="440579"/>
              <a:chOff x="5322067" y="4188044"/>
              <a:chExt cx="1174635" cy="914400"/>
            </a:xfrm>
          </p:grpSpPr>
          <p:pic>
            <p:nvPicPr>
              <p:cNvPr id="36" name="Graphic 35" descr="Car with solid fill">
                <a:extLst>
                  <a:ext uri="{FF2B5EF4-FFF2-40B4-BE49-F238E27FC236}">
                    <a16:creationId xmlns:a16="http://schemas.microsoft.com/office/drawing/2014/main" id="{E089134C-B236-DA0C-831C-F72123C1F4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900000">
                <a:off x="5507785" y="418804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7" name="Arc 36">
                <a:extLst>
                  <a:ext uri="{FF2B5EF4-FFF2-40B4-BE49-F238E27FC236}">
                    <a16:creationId xmlns:a16="http://schemas.microsoft.com/office/drawing/2014/main" id="{8AAB2E74-ADF4-C9C5-363A-934F30D35F62}"/>
                  </a:ext>
                </a:extLst>
              </p:cNvPr>
              <p:cNvSpPr/>
              <p:nvPr/>
            </p:nvSpPr>
            <p:spPr>
              <a:xfrm rot="1751108">
                <a:off x="6156324" y="4629150"/>
                <a:ext cx="250825" cy="250825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Arc 37">
                <a:extLst>
                  <a:ext uri="{FF2B5EF4-FFF2-40B4-BE49-F238E27FC236}">
                    <a16:creationId xmlns:a16="http://schemas.microsoft.com/office/drawing/2014/main" id="{1470C0B1-46FA-6D41-E4BF-33FC7E6161C6}"/>
                  </a:ext>
                </a:extLst>
              </p:cNvPr>
              <p:cNvSpPr/>
              <p:nvPr/>
            </p:nvSpPr>
            <p:spPr>
              <a:xfrm rot="1751108">
                <a:off x="6110606" y="4583433"/>
                <a:ext cx="342259" cy="342259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Arc 38">
                <a:extLst>
                  <a:ext uri="{FF2B5EF4-FFF2-40B4-BE49-F238E27FC236}">
                    <a16:creationId xmlns:a16="http://schemas.microsoft.com/office/drawing/2014/main" id="{169C0782-93B0-536F-57E3-22B1046C9845}"/>
                  </a:ext>
                </a:extLst>
              </p:cNvPr>
              <p:cNvSpPr/>
              <p:nvPr/>
            </p:nvSpPr>
            <p:spPr>
              <a:xfrm rot="1751108">
                <a:off x="6085818" y="4547553"/>
                <a:ext cx="410884" cy="410884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0" name="Graphic 39" descr="Chevron arrows outline">
                <a:extLst>
                  <a:ext uri="{FF2B5EF4-FFF2-40B4-BE49-F238E27FC236}">
                    <a16:creationId xmlns:a16="http://schemas.microsoft.com/office/drawing/2014/main" id="{F97DA364-73DD-7480-5E15-A2FC99068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322067" y="4327699"/>
                <a:ext cx="244089" cy="425296"/>
              </a:xfrm>
              <a:prstGeom prst="rect">
                <a:avLst/>
              </a:prstGeom>
            </p:spPr>
          </p:pic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D7B5A01-9769-95A1-56EF-71311D65770A}"/>
                </a:ext>
              </a:extLst>
            </p:cNvPr>
            <p:cNvSpPr/>
            <p:nvPr/>
          </p:nvSpPr>
          <p:spPr>
            <a:xfrm>
              <a:off x="8038932" y="3827530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33070D7-BC65-6806-1C10-B52A2C1003F8}"/>
              </a:ext>
            </a:extLst>
          </p:cNvPr>
          <p:cNvCxnSpPr>
            <a:cxnSpLocks/>
            <a:stCxn id="26" idx="5"/>
            <a:endCxn id="29" idx="1"/>
          </p:cNvCxnSpPr>
          <p:nvPr/>
        </p:nvCxnSpPr>
        <p:spPr>
          <a:xfrm>
            <a:off x="6786064" y="5684342"/>
            <a:ext cx="60773" cy="141245"/>
          </a:xfrm>
          <a:prstGeom prst="straightConnector1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9F556E5-7FE6-6481-0563-62CD597B9A71}"/>
              </a:ext>
            </a:extLst>
          </p:cNvPr>
          <p:cNvCxnSpPr>
            <a:cxnSpLocks/>
            <a:stCxn id="29" idx="7"/>
            <a:endCxn id="32" idx="3"/>
          </p:cNvCxnSpPr>
          <p:nvPr/>
        </p:nvCxnSpPr>
        <p:spPr>
          <a:xfrm flipV="1">
            <a:off x="7129756" y="5741697"/>
            <a:ext cx="151366" cy="83890"/>
          </a:xfrm>
          <a:prstGeom prst="straightConnector1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E6E40DF-C2BB-A562-FFF3-647FE8ADBB13}"/>
              </a:ext>
            </a:extLst>
          </p:cNvPr>
          <p:cNvCxnSpPr>
            <a:cxnSpLocks/>
            <a:stCxn id="32" idx="6"/>
            <a:endCxn id="35" idx="2"/>
          </p:cNvCxnSpPr>
          <p:nvPr/>
        </p:nvCxnSpPr>
        <p:spPr>
          <a:xfrm flipV="1">
            <a:off x="7622636" y="5427872"/>
            <a:ext cx="175821" cy="172366"/>
          </a:xfrm>
          <a:prstGeom prst="straightConnector1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A2A1BA2-6BD6-4BB4-8B52-4D8AD1F56733}"/>
              </a:ext>
            </a:extLst>
          </p:cNvPr>
          <p:cNvCxnSpPr>
            <a:cxnSpLocks/>
            <a:stCxn id="21" idx="5"/>
            <a:endCxn id="32" idx="1"/>
          </p:cNvCxnSpPr>
          <p:nvPr/>
        </p:nvCxnSpPr>
        <p:spPr>
          <a:xfrm>
            <a:off x="7048825" y="5225927"/>
            <a:ext cx="232297" cy="232851"/>
          </a:xfrm>
          <a:prstGeom prst="straightConnector1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7EAE532-5FCF-74A4-4A57-C042BA6175A4}"/>
              </a:ext>
            </a:extLst>
          </p:cNvPr>
          <p:cNvCxnSpPr>
            <a:cxnSpLocks/>
            <a:stCxn id="21" idx="6"/>
            <a:endCxn id="47" idx="2"/>
          </p:cNvCxnSpPr>
          <p:nvPr/>
        </p:nvCxnSpPr>
        <p:spPr>
          <a:xfrm flipV="1">
            <a:off x="7107420" y="4876077"/>
            <a:ext cx="147369" cy="208391"/>
          </a:xfrm>
          <a:prstGeom prst="straightConnector1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F7131B2-661A-93C7-ADBC-B3B9B6CAF986}"/>
              </a:ext>
            </a:extLst>
          </p:cNvPr>
          <p:cNvGrpSpPr/>
          <p:nvPr/>
        </p:nvGrpSpPr>
        <p:grpSpPr>
          <a:xfrm>
            <a:off x="7254789" y="4676022"/>
            <a:ext cx="400109" cy="400109"/>
            <a:chOff x="5737875" y="2965248"/>
            <a:chExt cx="601292" cy="601292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3F9E0F4-FE98-9D81-BD0B-41965CB6F57C}"/>
                </a:ext>
              </a:extLst>
            </p:cNvPr>
            <p:cNvSpPr/>
            <p:nvPr/>
          </p:nvSpPr>
          <p:spPr>
            <a:xfrm>
              <a:off x="5737875" y="2965248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2" descr="Gear shift Special Lineal icon | Freepik">
              <a:extLst>
                <a:ext uri="{FF2B5EF4-FFF2-40B4-BE49-F238E27FC236}">
                  <a16:creationId xmlns:a16="http://schemas.microsoft.com/office/drawing/2014/main" id="{F8C1741F-F876-C432-2C5E-D460AC98EB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3423" y="3089099"/>
              <a:ext cx="381505" cy="381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8C4D55C-E342-747F-37BB-F7C88F8BF8AE}"/>
              </a:ext>
            </a:extLst>
          </p:cNvPr>
          <p:cNvCxnSpPr>
            <a:cxnSpLocks/>
          </p:cNvCxnSpPr>
          <p:nvPr/>
        </p:nvCxnSpPr>
        <p:spPr>
          <a:xfrm flipV="1">
            <a:off x="3495748" y="5389115"/>
            <a:ext cx="519661" cy="328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1C75C12-4251-1302-A835-CD7956DD79D1}"/>
              </a:ext>
            </a:extLst>
          </p:cNvPr>
          <p:cNvCxnSpPr>
            <a:cxnSpLocks/>
          </p:cNvCxnSpPr>
          <p:nvPr/>
        </p:nvCxnSpPr>
        <p:spPr>
          <a:xfrm flipV="1">
            <a:off x="5685854" y="5392491"/>
            <a:ext cx="639733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CEF9C3AD-6896-ADCC-E0CA-09AC96564ED4}"/>
              </a:ext>
            </a:extLst>
          </p:cNvPr>
          <p:cNvSpPr/>
          <p:nvPr/>
        </p:nvSpPr>
        <p:spPr>
          <a:xfrm>
            <a:off x="4015409" y="5021462"/>
            <a:ext cx="1670445" cy="754178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Causal discovery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ED1691D9-8AE0-A54C-4BDC-26C088501C86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9482784" y="4970696"/>
            <a:ext cx="1110293" cy="111029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38B22F3-CF01-3D60-59AD-E0B53BBFC61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874262" y="4970697"/>
            <a:ext cx="1110293" cy="1110293"/>
          </a:xfrm>
          <a:prstGeom prst="rect">
            <a:avLst/>
          </a:prstGeom>
        </p:spPr>
      </p:pic>
      <p:sp>
        <p:nvSpPr>
          <p:cNvPr id="59" name="Title 1">
            <a:extLst>
              <a:ext uri="{FF2B5EF4-FFF2-40B4-BE49-F238E27FC236}">
                <a16:creationId xmlns:a16="http://schemas.microsoft.com/office/drawing/2014/main" id="{4A77E588-709F-9E2E-EE96-2ACE546EB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concept graph models</a:t>
            </a:r>
            <a:endParaRPr lang="en-GB" noProof="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BC1DC21-4079-D5D4-56ED-200F1F2198AE}"/>
              </a:ext>
            </a:extLst>
          </p:cNvPr>
          <p:cNvSpPr txBox="1"/>
          <p:nvPr/>
        </p:nvSpPr>
        <p:spPr>
          <a:xfrm>
            <a:off x="604189" y="2323817"/>
            <a:ext cx="10115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noProof="0" dirty="0"/>
              <a:t>The concept graph can be:</a:t>
            </a:r>
          </a:p>
          <a:p>
            <a:pPr marL="342900" indent="-342900">
              <a:buFontTx/>
              <a:buChar char="-"/>
            </a:pPr>
            <a:r>
              <a:rPr lang="en-GB" sz="2400" noProof="0" dirty="0"/>
              <a:t>Given as a prior</a:t>
            </a:r>
          </a:p>
          <a:p>
            <a:pPr marL="342900" indent="-342900">
              <a:buFontTx/>
              <a:buChar char="-"/>
            </a:pPr>
            <a:r>
              <a:rPr lang="en-GB" sz="2400" noProof="0" dirty="0"/>
              <a:t>Extracted from data with causal discovery techniques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1684086-E983-19C6-EF51-58EE14E46789}"/>
              </a:ext>
            </a:extLst>
          </p:cNvPr>
          <p:cNvSpPr txBox="1"/>
          <p:nvPr/>
        </p:nvSpPr>
        <p:spPr>
          <a:xfrm>
            <a:off x="604189" y="158985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86E62B8-A2B8-DBCA-1ADA-8535BC3B3F6B}"/>
              </a:ext>
            </a:extLst>
          </p:cNvPr>
          <p:cNvCxnSpPr>
            <a:cxnSpLocks/>
          </p:cNvCxnSpPr>
          <p:nvPr/>
        </p:nvCxnSpPr>
        <p:spPr>
          <a:xfrm>
            <a:off x="4969946" y="2042228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ED1DD21-8D6E-4679-A335-7A19388501B2}"/>
              </a:ext>
            </a:extLst>
          </p:cNvPr>
          <p:cNvSpPr txBox="1"/>
          <p:nvPr/>
        </p:nvSpPr>
        <p:spPr>
          <a:xfrm>
            <a:off x="604189" y="6315045"/>
            <a:ext cx="10983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Dominici et al. "Causal Concept Graph Models: Beyond Causal Opacity in Deep Learning." ICLR 2025.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  <a:p>
            <a:pPr>
              <a:defRPr/>
            </a:pP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</a:rPr>
              <a:t>[2] 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Moreira et al. "</a:t>
            </a:r>
            <a:r>
              <a:rPr lang="en-GB" sz="1000" dirty="0" err="1">
                <a:solidFill>
                  <a:schemeClr val="bg1">
                    <a:lumMod val="65000"/>
                  </a:schemeClr>
                </a:solidFill>
                <a:latin typeface="Grandview Display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Diconstruct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Causal concept-based explanations through black-box distillation.” </a:t>
            </a:r>
            <a:r>
              <a:rPr lang="en-GB" sz="1000" dirty="0" err="1">
                <a:solidFill>
                  <a:schemeClr val="bg1">
                    <a:lumMod val="65000"/>
                  </a:schemeClr>
                </a:solidFill>
                <a:latin typeface="Grandview Display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CLeaR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2024.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696506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2F8B7-4B41-A910-B1CC-81175A8C2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65778-BC83-89A9-10E6-7D1840BBC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274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1E0686-6783-24F8-E33F-31C45C47BD1F}"/>
              </a:ext>
            </a:extLst>
          </p:cNvPr>
          <p:cNvSpPr txBox="1"/>
          <p:nvPr/>
        </p:nvSpPr>
        <p:spPr>
          <a:xfrm>
            <a:off x="9659461" y="6080989"/>
            <a:ext cx="756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ICLR25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6E36B7-5997-376D-B23C-2B376C1C6853}"/>
              </a:ext>
            </a:extLst>
          </p:cNvPr>
          <p:cNvSpPr txBox="1"/>
          <p:nvPr/>
        </p:nvSpPr>
        <p:spPr>
          <a:xfrm>
            <a:off x="10983612" y="6080989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CLeaR24</a:t>
            </a: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84800EC-38A7-86FF-E59C-AD53191D7EF8}"/>
              </a:ext>
            </a:extLst>
          </p:cNvPr>
          <p:cNvGrpSpPr/>
          <p:nvPr/>
        </p:nvGrpSpPr>
        <p:grpSpPr>
          <a:xfrm>
            <a:off x="2365285" y="4556239"/>
            <a:ext cx="400111" cy="400111"/>
            <a:chOff x="5587153" y="3233982"/>
            <a:chExt cx="601292" cy="601292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D134ECBC-2C0D-9041-6B22-892DF333E6F5}"/>
                </a:ext>
              </a:extLst>
            </p:cNvPr>
            <p:cNvGrpSpPr/>
            <p:nvPr/>
          </p:nvGrpSpPr>
          <p:grpSpPr>
            <a:xfrm>
              <a:off x="5626188" y="3273017"/>
              <a:ext cx="523221" cy="523221"/>
              <a:chOff x="4697224" y="5270961"/>
              <a:chExt cx="914400" cy="914400"/>
            </a:xfrm>
          </p:grpSpPr>
          <p:pic>
            <p:nvPicPr>
              <p:cNvPr id="125" name="Graphic 124" descr="Traffic light outline">
                <a:extLst>
                  <a:ext uri="{FF2B5EF4-FFF2-40B4-BE49-F238E27FC236}">
                    <a16:creationId xmlns:a16="http://schemas.microsoft.com/office/drawing/2014/main" id="{867C7DEC-3988-E613-12F1-EDF728EF09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697224" y="5270961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C624C073-D8D8-CE0A-D0AB-1F9845BB10A9}"/>
                  </a:ext>
                </a:extLst>
              </p:cNvPr>
              <p:cNvSpPr/>
              <p:nvPr/>
            </p:nvSpPr>
            <p:spPr>
              <a:xfrm>
                <a:off x="5076947" y="5857240"/>
                <a:ext cx="155446" cy="155446"/>
              </a:xfrm>
              <a:prstGeom prst="ellips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175078D6-0618-600B-B4A2-2B2A8A3113E8}"/>
                </a:ext>
              </a:extLst>
            </p:cNvPr>
            <p:cNvSpPr/>
            <p:nvPr/>
          </p:nvSpPr>
          <p:spPr>
            <a:xfrm>
              <a:off x="5587153" y="3233982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59AAAD96-1269-E0F9-6EAF-6DA2D2A413A8}"/>
              </a:ext>
            </a:extLst>
          </p:cNvPr>
          <p:cNvGrpSpPr/>
          <p:nvPr/>
        </p:nvGrpSpPr>
        <p:grpSpPr>
          <a:xfrm>
            <a:off x="2335668" y="5897053"/>
            <a:ext cx="400111" cy="400111"/>
            <a:chOff x="5008421" y="3973624"/>
            <a:chExt cx="601292" cy="601292"/>
          </a:xfrm>
        </p:grpSpPr>
        <p:pic>
          <p:nvPicPr>
            <p:cNvPr id="128" name="Graphic 127" descr="Crash with solid fill">
              <a:extLst>
                <a:ext uri="{FF2B5EF4-FFF2-40B4-BE49-F238E27FC236}">
                  <a16:creationId xmlns:a16="http://schemas.microsoft.com/office/drawing/2014/main" id="{7C84817F-1611-AC95-34AA-DD3642E71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47407" y="3973624"/>
              <a:ext cx="523319" cy="523319"/>
            </a:xfrm>
            <a:prstGeom prst="rect">
              <a:avLst/>
            </a:prstGeom>
          </p:spPr>
        </p:pic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53561997-2E95-F82C-7B09-8AA1528802D5}"/>
                </a:ext>
              </a:extLst>
            </p:cNvPr>
            <p:cNvSpPr/>
            <p:nvPr/>
          </p:nvSpPr>
          <p:spPr>
            <a:xfrm>
              <a:off x="5008421" y="3973624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CC8E16FE-857B-2EB1-830F-4A479AB96A40}"/>
              </a:ext>
            </a:extLst>
          </p:cNvPr>
          <p:cNvGrpSpPr/>
          <p:nvPr/>
        </p:nvGrpSpPr>
        <p:grpSpPr>
          <a:xfrm>
            <a:off x="1702477" y="5617039"/>
            <a:ext cx="400111" cy="400111"/>
            <a:chOff x="5526582" y="4651254"/>
            <a:chExt cx="601292" cy="601292"/>
          </a:xfrm>
        </p:grpSpPr>
        <p:pic>
          <p:nvPicPr>
            <p:cNvPr id="131" name="Graphic 130" descr="Siren with solid fill">
              <a:extLst>
                <a:ext uri="{FF2B5EF4-FFF2-40B4-BE49-F238E27FC236}">
                  <a16:creationId xmlns:a16="http://schemas.microsoft.com/office/drawing/2014/main" id="{FDEDBF7D-8D55-55BB-3E28-F3EDB4AB4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57982" y="4682891"/>
              <a:ext cx="538018" cy="538018"/>
            </a:xfrm>
            <a:prstGeom prst="rect">
              <a:avLst/>
            </a:prstGeom>
          </p:spPr>
        </p:pic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7FAABEF4-669C-83CA-BB40-56D33B38F65A}"/>
                </a:ext>
              </a:extLst>
            </p:cNvPr>
            <p:cNvSpPr/>
            <p:nvPr/>
          </p:nvSpPr>
          <p:spPr>
            <a:xfrm>
              <a:off x="5526582" y="4651254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232BC73C-1283-45A9-8C47-F811967B70F2}"/>
              </a:ext>
            </a:extLst>
          </p:cNvPr>
          <p:cNvGrpSpPr/>
          <p:nvPr/>
        </p:nvGrpSpPr>
        <p:grpSpPr>
          <a:xfrm>
            <a:off x="1700295" y="4858105"/>
            <a:ext cx="400111" cy="400111"/>
            <a:chOff x="8038932" y="3827530"/>
            <a:chExt cx="601292" cy="601292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FE800B2D-35AC-EF01-692C-C5BF4EC595AA}"/>
                </a:ext>
              </a:extLst>
            </p:cNvPr>
            <p:cNvGrpSpPr/>
            <p:nvPr/>
          </p:nvGrpSpPr>
          <p:grpSpPr>
            <a:xfrm>
              <a:off x="8038932" y="3907886"/>
              <a:ext cx="565966" cy="440579"/>
              <a:chOff x="5322067" y="4188044"/>
              <a:chExt cx="1174635" cy="914400"/>
            </a:xfrm>
          </p:grpSpPr>
          <p:pic>
            <p:nvPicPr>
              <p:cNvPr id="136" name="Graphic 135" descr="Car with solid fill">
                <a:extLst>
                  <a:ext uri="{FF2B5EF4-FFF2-40B4-BE49-F238E27FC236}">
                    <a16:creationId xmlns:a16="http://schemas.microsoft.com/office/drawing/2014/main" id="{04183F4E-16E2-9342-C370-0B7A62F1A8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900000">
                <a:off x="5507785" y="418804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B1F35551-29F4-43CD-FD9D-CC9A28F53E0E}"/>
                  </a:ext>
                </a:extLst>
              </p:cNvPr>
              <p:cNvSpPr/>
              <p:nvPr/>
            </p:nvSpPr>
            <p:spPr>
              <a:xfrm rot="1751108">
                <a:off x="6156324" y="4629150"/>
                <a:ext cx="250825" cy="250825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Arc 137">
                <a:extLst>
                  <a:ext uri="{FF2B5EF4-FFF2-40B4-BE49-F238E27FC236}">
                    <a16:creationId xmlns:a16="http://schemas.microsoft.com/office/drawing/2014/main" id="{8D7DF1C4-342F-6903-EDB4-4F6BBCAAA722}"/>
                  </a:ext>
                </a:extLst>
              </p:cNvPr>
              <p:cNvSpPr/>
              <p:nvPr/>
            </p:nvSpPr>
            <p:spPr>
              <a:xfrm rot="1751108">
                <a:off x="6110606" y="4583433"/>
                <a:ext cx="342259" cy="342259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Arc 138">
                <a:extLst>
                  <a:ext uri="{FF2B5EF4-FFF2-40B4-BE49-F238E27FC236}">
                    <a16:creationId xmlns:a16="http://schemas.microsoft.com/office/drawing/2014/main" id="{DC825506-5990-7FF9-0F03-050F45F17EE9}"/>
                  </a:ext>
                </a:extLst>
              </p:cNvPr>
              <p:cNvSpPr/>
              <p:nvPr/>
            </p:nvSpPr>
            <p:spPr>
              <a:xfrm rot="1751108">
                <a:off x="6085818" y="4547553"/>
                <a:ext cx="410884" cy="410884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0" name="Graphic 139" descr="Chevron arrows outline">
                <a:extLst>
                  <a:ext uri="{FF2B5EF4-FFF2-40B4-BE49-F238E27FC236}">
                    <a16:creationId xmlns:a16="http://schemas.microsoft.com/office/drawing/2014/main" id="{A5F0F456-3DC2-199A-17D8-DA3DE4EBAD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322067" y="4327699"/>
                <a:ext cx="244089" cy="425296"/>
              </a:xfrm>
              <a:prstGeom prst="rect">
                <a:avLst/>
              </a:prstGeom>
            </p:spPr>
          </p:pic>
        </p:grp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99136515-A9B1-EBAF-F3E7-0E2699158545}"/>
                </a:ext>
              </a:extLst>
            </p:cNvPr>
            <p:cNvSpPr/>
            <p:nvPr/>
          </p:nvSpPr>
          <p:spPr>
            <a:xfrm>
              <a:off x="8038932" y="3827530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57CFA17-D27D-6E98-CDF6-E3AFB88795FC}"/>
              </a:ext>
            </a:extLst>
          </p:cNvPr>
          <p:cNvGrpSpPr/>
          <p:nvPr/>
        </p:nvGrpSpPr>
        <p:grpSpPr>
          <a:xfrm>
            <a:off x="2982024" y="5617038"/>
            <a:ext cx="400111" cy="400111"/>
            <a:chOff x="6586271" y="4224461"/>
            <a:chExt cx="601292" cy="601292"/>
          </a:xfrm>
        </p:grpSpPr>
        <p:pic>
          <p:nvPicPr>
            <p:cNvPr id="8" name="Picture 7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65FA0AFA-16FF-3CA4-C711-117B24C62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53393" y="4285524"/>
              <a:ext cx="479167" cy="479167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9EBBE58-E646-1436-2656-CCC8C4FCCD18}"/>
                </a:ext>
              </a:extLst>
            </p:cNvPr>
            <p:cNvSpPr/>
            <p:nvPr/>
          </p:nvSpPr>
          <p:spPr>
            <a:xfrm>
              <a:off x="6586271" y="4224461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3192BD-F5D1-91E4-F2B7-948F6CB4BCEA}"/>
              </a:ext>
            </a:extLst>
          </p:cNvPr>
          <p:cNvGrpSpPr/>
          <p:nvPr/>
        </p:nvGrpSpPr>
        <p:grpSpPr>
          <a:xfrm>
            <a:off x="2984321" y="4855576"/>
            <a:ext cx="400111" cy="400111"/>
            <a:chOff x="5737875" y="2965248"/>
            <a:chExt cx="601292" cy="60129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19120E-1F95-9166-37AB-FB3364F32975}"/>
                </a:ext>
              </a:extLst>
            </p:cNvPr>
            <p:cNvSpPr/>
            <p:nvPr/>
          </p:nvSpPr>
          <p:spPr>
            <a:xfrm>
              <a:off x="5737875" y="2965248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2" descr="Gear shift Special Lineal icon | Freepik">
              <a:extLst>
                <a:ext uri="{FF2B5EF4-FFF2-40B4-BE49-F238E27FC236}">
                  <a16:creationId xmlns:a16="http://schemas.microsoft.com/office/drawing/2014/main" id="{76F038C7-102B-CA9B-B8DB-84013BA81C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3423" y="3089099"/>
              <a:ext cx="381505" cy="381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C8D45F9-9EF6-0C65-BB34-D08CFA1D2087}"/>
              </a:ext>
            </a:extLst>
          </p:cNvPr>
          <p:cNvCxnSpPr>
            <a:cxnSpLocks/>
          </p:cNvCxnSpPr>
          <p:nvPr/>
        </p:nvCxnSpPr>
        <p:spPr>
          <a:xfrm flipV="1">
            <a:off x="3495748" y="5389115"/>
            <a:ext cx="519661" cy="328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588310B-1ABD-5E2C-F442-6994A53B7248}"/>
              </a:ext>
            </a:extLst>
          </p:cNvPr>
          <p:cNvCxnSpPr>
            <a:cxnSpLocks/>
          </p:cNvCxnSpPr>
          <p:nvPr/>
        </p:nvCxnSpPr>
        <p:spPr>
          <a:xfrm flipV="1">
            <a:off x="5685854" y="5392491"/>
            <a:ext cx="639733" cy="3022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5492061A-87E0-E3A2-5AB5-87EF6BB4C8BB}"/>
              </a:ext>
            </a:extLst>
          </p:cNvPr>
          <p:cNvSpPr/>
          <p:nvPr/>
        </p:nvSpPr>
        <p:spPr>
          <a:xfrm>
            <a:off x="4015409" y="5021462"/>
            <a:ext cx="1670445" cy="754178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Differentiable DAG learning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E41C5F5-B563-4EC8-1A10-65C5EF0A7DD1}"/>
              </a:ext>
            </a:extLst>
          </p:cNvPr>
          <p:cNvCxnSpPr>
            <a:cxnSpLocks/>
            <a:stCxn id="135" idx="5"/>
            <a:endCxn id="9" idx="1"/>
          </p:cNvCxnSpPr>
          <p:nvPr/>
        </p:nvCxnSpPr>
        <p:spPr>
          <a:xfrm>
            <a:off x="2041811" y="5199621"/>
            <a:ext cx="998808" cy="476012"/>
          </a:xfrm>
          <a:prstGeom prst="straightConnector1">
            <a:avLst/>
          </a:prstGeom>
          <a:ln w="12700">
            <a:solidFill>
              <a:schemeClr val="accent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46AFC23-AA2C-666A-2143-F19867C8BE32}"/>
              </a:ext>
            </a:extLst>
          </p:cNvPr>
          <p:cNvCxnSpPr>
            <a:cxnSpLocks/>
            <a:stCxn id="132" idx="7"/>
            <a:endCxn id="16" idx="3"/>
          </p:cNvCxnSpPr>
          <p:nvPr/>
        </p:nvCxnSpPr>
        <p:spPr>
          <a:xfrm flipV="1">
            <a:off x="2043993" y="5197092"/>
            <a:ext cx="998923" cy="478542"/>
          </a:xfrm>
          <a:prstGeom prst="straightConnector1">
            <a:avLst/>
          </a:prstGeom>
          <a:ln w="12700">
            <a:solidFill>
              <a:schemeClr val="accent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A448CAE-719E-5133-C300-86EF89C8A3DE}"/>
              </a:ext>
            </a:extLst>
          </p:cNvPr>
          <p:cNvCxnSpPr>
            <a:cxnSpLocks/>
            <a:stCxn id="129" idx="0"/>
            <a:endCxn id="124" idx="4"/>
          </p:cNvCxnSpPr>
          <p:nvPr/>
        </p:nvCxnSpPr>
        <p:spPr>
          <a:xfrm flipV="1">
            <a:off x="2535724" y="4956350"/>
            <a:ext cx="29617" cy="940703"/>
          </a:xfrm>
          <a:prstGeom prst="straightConnector1">
            <a:avLst/>
          </a:prstGeom>
          <a:ln w="12700">
            <a:solidFill>
              <a:schemeClr val="accent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0C52581-0E7C-6009-D736-A7FA68AD06E1}"/>
              </a:ext>
            </a:extLst>
          </p:cNvPr>
          <p:cNvCxnSpPr>
            <a:cxnSpLocks/>
            <a:stCxn id="9" idx="1"/>
            <a:endCxn id="124" idx="4"/>
          </p:cNvCxnSpPr>
          <p:nvPr/>
        </p:nvCxnSpPr>
        <p:spPr>
          <a:xfrm flipH="1" flipV="1">
            <a:off x="2565341" y="4956350"/>
            <a:ext cx="475278" cy="719283"/>
          </a:xfrm>
          <a:prstGeom prst="straightConnector1">
            <a:avLst/>
          </a:prstGeom>
          <a:ln w="12700">
            <a:solidFill>
              <a:schemeClr val="accent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25E53E4-85A3-75E4-F74D-892BB8E51256}"/>
              </a:ext>
            </a:extLst>
          </p:cNvPr>
          <p:cNvCxnSpPr>
            <a:cxnSpLocks/>
            <a:stCxn id="16" idx="3"/>
            <a:endCxn id="135" idx="5"/>
          </p:cNvCxnSpPr>
          <p:nvPr/>
        </p:nvCxnSpPr>
        <p:spPr>
          <a:xfrm flipH="1">
            <a:off x="2041811" y="5197092"/>
            <a:ext cx="1001105" cy="2529"/>
          </a:xfrm>
          <a:prstGeom prst="straightConnector1">
            <a:avLst/>
          </a:prstGeom>
          <a:ln w="12700">
            <a:solidFill>
              <a:schemeClr val="accent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F35AE46-EB21-6238-E803-A9F8BDC421DF}"/>
              </a:ext>
            </a:extLst>
          </p:cNvPr>
          <p:cNvCxnSpPr>
            <a:cxnSpLocks/>
            <a:stCxn id="16" idx="3"/>
            <a:endCxn id="129" idx="0"/>
          </p:cNvCxnSpPr>
          <p:nvPr/>
        </p:nvCxnSpPr>
        <p:spPr>
          <a:xfrm flipH="1">
            <a:off x="2535724" y="5197092"/>
            <a:ext cx="507192" cy="699961"/>
          </a:xfrm>
          <a:prstGeom prst="straightConnector1">
            <a:avLst/>
          </a:prstGeom>
          <a:ln w="12700">
            <a:solidFill>
              <a:schemeClr val="accent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70503F8-67B7-7926-B2DB-D3A818513D3B}"/>
              </a:ext>
            </a:extLst>
          </p:cNvPr>
          <p:cNvCxnSpPr>
            <a:cxnSpLocks/>
            <a:stCxn id="132" idx="7"/>
            <a:endCxn id="124" idx="4"/>
          </p:cNvCxnSpPr>
          <p:nvPr/>
        </p:nvCxnSpPr>
        <p:spPr>
          <a:xfrm flipV="1">
            <a:off x="2043993" y="4956350"/>
            <a:ext cx="521348" cy="719284"/>
          </a:xfrm>
          <a:prstGeom prst="straightConnector1">
            <a:avLst/>
          </a:prstGeom>
          <a:ln w="12700">
            <a:solidFill>
              <a:schemeClr val="accent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286F2832-A045-310C-AD0B-CAF788A22DFB}"/>
              </a:ext>
            </a:extLst>
          </p:cNvPr>
          <p:cNvCxnSpPr>
            <a:cxnSpLocks/>
            <a:stCxn id="129" idx="0"/>
            <a:endCxn id="135" idx="5"/>
          </p:cNvCxnSpPr>
          <p:nvPr/>
        </p:nvCxnSpPr>
        <p:spPr>
          <a:xfrm flipH="1" flipV="1">
            <a:off x="2041811" y="5199621"/>
            <a:ext cx="493913" cy="697432"/>
          </a:xfrm>
          <a:prstGeom prst="straightConnector1">
            <a:avLst/>
          </a:prstGeom>
          <a:ln w="12700">
            <a:solidFill>
              <a:schemeClr val="accent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7FA015D1-0621-0BC3-337F-0460AD3C46CC}"/>
              </a:ext>
            </a:extLst>
          </p:cNvPr>
          <p:cNvCxnSpPr>
            <a:cxnSpLocks/>
            <a:stCxn id="9" idx="1"/>
            <a:endCxn id="132" idx="7"/>
          </p:cNvCxnSpPr>
          <p:nvPr/>
        </p:nvCxnSpPr>
        <p:spPr>
          <a:xfrm flipH="1">
            <a:off x="2043993" y="5675633"/>
            <a:ext cx="996626" cy="1"/>
          </a:xfrm>
          <a:prstGeom prst="straightConnector1">
            <a:avLst/>
          </a:prstGeom>
          <a:ln w="12700">
            <a:solidFill>
              <a:schemeClr val="accent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952D584B-E8CB-C2DF-2C33-B6DF38109B36}"/>
              </a:ext>
            </a:extLst>
          </p:cNvPr>
          <p:cNvCxnSpPr>
            <a:cxnSpLocks/>
            <a:stCxn id="132" idx="0"/>
            <a:endCxn id="135" idx="4"/>
          </p:cNvCxnSpPr>
          <p:nvPr/>
        </p:nvCxnSpPr>
        <p:spPr>
          <a:xfrm flipH="1" flipV="1">
            <a:off x="1900351" y="5258216"/>
            <a:ext cx="2182" cy="358823"/>
          </a:xfrm>
          <a:prstGeom prst="straightConnector1">
            <a:avLst/>
          </a:prstGeom>
          <a:ln w="12700">
            <a:solidFill>
              <a:schemeClr val="accent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5B9F1B9B-4DA1-4D0B-9C6C-20C517CF5416}"/>
              </a:ext>
            </a:extLst>
          </p:cNvPr>
          <p:cNvCxnSpPr>
            <a:cxnSpLocks/>
            <a:stCxn id="129" idx="2"/>
            <a:endCxn id="132" idx="5"/>
          </p:cNvCxnSpPr>
          <p:nvPr/>
        </p:nvCxnSpPr>
        <p:spPr>
          <a:xfrm flipH="1" flipV="1">
            <a:off x="2043993" y="5958555"/>
            <a:ext cx="291675" cy="138554"/>
          </a:xfrm>
          <a:prstGeom prst="straightConnector1">
            <a:avLst/>
          </a:prstGeom>
          <a:ln w="12700">
            <a:solidFill>
              <a:schemeClr val="accent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C8DD3823-34B9-FF9B-D034-7ACF9647A608}"/>
              </a:ext>
            </a:extLst>
          </p:cNvPr>
          <p:cNvCxnSpPr>
            <a:cxnSpLocks/>
            <a:stCxn id="9" idx="3"/>
            <a:endCxn id="129" idx="6"/>
          </p:cNvCxnSpPr>
          <p:nvPr/>
        </p:nvCxnSpPr>
        <p:spPr>
          <a:xfrm flipH="1">
            <a:off x="2735779" y="5958554"/>
            <a:ext cx="304840" cy="138555"/>
          </a:xfrm>
          <a:prstGeom prst="straightConnector1">
            <a:avLst/>
          </a:prstGeom>
          <a:ln w="12700">
            <a:solidFill>
              <a:schemeClr val="accent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043CBAD7-0CD6-7AF0-6326-ABFA97F9F82C}"/>
              </a:ext>
            </a:extLst>
          </p:cNvPr>
          <p:cNvCxnSpPr>
            <a:cxnSpLocks/>
            <a:stCxn id="16" idx="4"/>
            <a:endCxn id="9" idx="0"/>
          </p:cNvCxnSpPr>
          <p:nvPr/>
        </p:nvCxnSpPr>
        <p:spPr>
          <a:xfrm flipH="1">
            <a:off x="3182080" y="5255687"/>
            <a:ext cx="2297" cy="361351"/>
          </a:xfrm>
          <a:prstGeom prst="straightConnector1">
            <a:avLst/>
          </a:prstGeom>
          <a:ln w="12700">
            <a:solidFill>
              <a:schemeClr val="accent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501C2941-E188-7ECC-1F2E-2ACE24387695}"/>
              </a:ext>
            </a:extLst>
          </p:cNvPr>
          <p:cNvCxnSpPr>
            <a:cxnSpLocks/>
            <a:stCxn id="124" idx="6"/>
            <a:endCxn id="16" idx="1"/>
          </p:cNvCxnSpPr>
          <p:nvPr/>
        </p:nvCxnSpPr>
        <p:spPr>
          <a:xfrm>
            <a:off x="2765396" y="4756295"/>
            <a:ext cx="277520" cy="157876"/>
          </a:xfrm>
          <a:prstGeom prst="straightConnector1">
            <a:avLst/>
          </a:prstGeom>
          <a:ln w="12700">
            <a:solidFill>
              <a:schemeClr val="accent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FF7BE8A9-A48A-ACE9-761C-044F57808750}"/>
              </a:ext>
            </a:extLst>
          </p:cNvPr>
          <p:cNvCxnSpPr>
            <a:cxnSpLocks/>
            <a:stCxn id="124" idx="2"/>
            <a:endCxn id="135" idx="7"/>
          </p:cNvCxnSpPr>
          <p:nvPr/>
        </p:nvCxnSpPr>
        <p:spPr>
          <a:xfrm flipH="1">
            <a:off x="2041811" y="4756295"/>
            <a:ext cx="323474" cy="160405"/>
          </a:xfrm>
          <a:prstGeom prst="straightConnector1">
            <a:avLst/>
          </a:prstGeom>
          <a:ln w="12700">
            <a:solidFill>
              <a:schemeClr val="accent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C8F8EEBF-80C5-CF5B-406B-430A20099DC7}"/>
              </a:ext>
            </a:extLst>
          </p:cNvPr>
          <p:cNvGrpSpPr/>
          <p:nvPr/>
        </p:nvGrpSpPr>
        <p:grpSpPr>
          <a:xfrm>
            <a:off x="6707311" y="4884413"/>
            <a:ext cx="400109" cy="400109"/>
            <a:chOff x="5587153" y="3233982"/>
            <a:chExt cx="601292" cy="601292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51362B2E-70C9-41AD-B699-AD5D87C57ED3}"/>
                </a:ext>
              </a:extLst>
            </p:cNvPr>
            <p:cNvGrpSpPr/>
            <p:nvPr/>
          </p:nvGrpSpPr>
          <p:grpSpPr>
            <a:xfrm>
              <a:off x="5626188" y="3273017"/>
              <a:ext cx="523221" cy="523221"/>
              <a:chOff x="4697224" y="5270961"/>
              <a:chExt cx="914400" cy="914400"/>
            </a:xfrm>
          </p:grpSpPr>
          <p:pic>
            <p:nvPicPr>
              <p:cNvPr id="110" name="Graphic 109" descr="Traffic light outline">
                <a:extLst>
                  <a:ext uri="{FF2B5EF4-FFF2-40B4-BE49-F238E27FC236}">
                    <a16:creationId xmlns:a16="http://schemas.microsoft.com/office/drawing/2014/main" id="{F2203414-87DD-3464-8E54-ECBDF9838F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697224" y="5270961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561D397A-7115-B84D-8455-F6C9D91EAC1B}"/>
                  </a:ext>
                </a:extLst>
              </p:cNvPr>
              <p:cNvSpPr/>
              <p:nvPr/>
            </p:nvSpPr>
            <p:spPr>
              <a:xfrm>
                <a:off x="5076947" y="5857240"/>
                <a:ext cx="155446" cy="155446"/>
              </a:xfrm>
              <a:prstGeom prst="ellips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77AA3B19-7EB6-6140-C77D-BE371D931511}"/>
                </a:ext>
              </a:extLst>
            </p:cNvPr>
            <p:cNvSpPr/>
            <p:nvPr/>
          </p:nvSpPr>
          <p:spPr>
            <a:xfrm>
              <a:off x="5587153" y="3233982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1195B6B-755C-1616-D68E-4D228E4EB205}"/>
              </a:ext>
            </a:extLst>
          </p:cNvPr>
          <p:cNvGrpSpPr/>
          <p:nvPr/>
        </p:nvGrpSpPr>
        <p:grpSpPr>
          <a:xfrm>
            <a:off x="6444550" y="5342828"/>
            <a:ext cx="400109" cy="400109"/>
            <a:chOff x="5008421" y="3973624"/>
            <a:chExt cx="601292" cy="601292"/>
          </a:xfrm>
        </p:grpSpPr>
        <p:pic>
          <p:nvPicPr>
            <p:cNvPr id="113" name="Graphic 112" descr="Crash with solid fill">
              <a:extLst>
                <a:ext uri="{FF2B5EF4-FFF2-40B4-BE49-F238E27FC236}">
                  <a16:creationId xmlns:a16="http://schemas.microsoft.com/office/drawing/2014/main" id="{6E5FC874-C4A8-7CAE-7174-849101455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47407" y="3973624"/>
              <a:ext cx="523319" cy="523319"/>
            </a:xfrm>
            <a:prstGeom prst="rect">
              <a:avLst/>
            </a:prstGeom>
          </p:spPr>
        </p:pic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82829165-E42A-C50F-0FCE-F26D957AAAAF}"/>
                </a:ext>
              </a:extLst>
            </p:cNvPr>
            <p:cNvSpPr/>
            <p:nvPr/>
          </p:nvSpPr>
          <p:spPr>
            <a:xfrm>
              <a:off x="5008421" y="3973624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80ED2343-7F1B-5272-6DBF-A4C63F684A79}"/>
              </a:ext>
            </a:extLst>
          </p:cNvPr>
          <p:cNvGrpSpPr/>
          <p:nvPr/>
        </p:nvGrpSpPr>
        <p:grpSpPr>
          <a:xfrm>
            <a:off x="6788242" y="5766992"/>
            <a:ext cx="400109" cy="400109"/>
            <a:chOff x="5526582" y="4651254"/>
            <a:chExt cx="601292" cy="601292"/>
          </a:xfrm>
        </p:grpSpPr>
        <p:pic>
          <p:nvPicPr>
            <p:cNvPr id="116" name="Graphic 115" descr="Siren with solid fill">
              <a:extLst>
                <a:ext uri="{FF2B5EF4-FFF2-40B4-BE49-F238E27FC236}">
                  <a16:creationId xmlns:a16="http://schemas.microsoft.com/office/drawing/2014/main" id="{CE47C73E-72B1-9321-791A-60796B7CB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57982" y="4682891"/>
              <a:ext cx="538018" cy="538018"/>
            </a:xfrm>
            <a:prstGeom prst="rect">
              <a:avLst/>
            </a:prstGeom>
          </p:spPr>
        </p:pic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CB9D583D-30E7-6170-C6E1-1D4172D92A69}"/>
                </a:ext>
              </a:extLst>
            </p:cNvPr>
            <p:cNvSpPr/>
            <p:nvPr/>
          </p:nvSpPr>
          <p:spPr>
            <a:xfrm>
              <a:off x="5526582" y="4651254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73BBCAEA-AAD6-6933-1E6A-5FB72BF1139B}"/>
              </a:ext>
            </a:extLst>
          </p:cNvPr>
          <p:cNvGrpSpPr/>
          <p:nvPr/>
        </p:nvGrpSpPr>
        <p:grpSpPr>
          <a:xfrm>
            <a:off x="7222527" y="5400183"/>
            <a:ext cx="400109" cy="400109"/>
            <a:chOff x="6586271" y="4224461"/>
            <a:chExt cx="601292" cy="601292"/>
          </a:xfrm>
        </p:grpSpPr>
        <p:pic>
          <p:nvPicPr>
            <p:cNvPr id="119" name="Picture 118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E00A8795-A075-7181-1A67-111E7FF06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53393" y="4285524"/>
              <a:ext cx="479167" cy="479167"/>
            </a:xfrm>
            <a:prstGeom prst="rect">
              <a:avLst/>
            </a:prstGeom>
          </p:spPr>
        </p:pic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726D262B-DC3E-2C5D-EFFF-E2EE07469873}"/>
                </a:ext>
              </a:extLst>
            </p:cNvPr>
            <p:cNvSpPr/>
            <p:nvPr/>
          </p:nvSpPr>
          <p:spPr>
            <a:xfrm>
              <a:off x="6586271" y="4224461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2FF72A20-128D-41C2-C956-CC50360156E5}"/>
              </a:ext>
            </a:extLst>
          </p:cNvPr>
          <p:cNvGrpSpPr/>
          <p:nvPr/>
        </p:nvGrpSpPr>
        <p:grpSpPr>
          <a:xfrm>
            <a:off x="7798457" y="5227817"/>
            <a:ext cx="400109" cy="400109"/>
            <a:chOff x="8038932" y="3827530"/>
            <a:chExt cx="601292" cy="601292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B91DCD5D-A926-E3A5-A2AC-3F47F1FD89BD}"/>
                </a:ext>
              </a:extLst>
            </p:cNvPr>
            <p:cNvGrpSpPr/>
            <p:nvPr/>
          </p:nvGrpSpPr>
          <p:grpSpPr>
            <a:xfrm>
              <a:off x="8038932" y="3907886"/>
              <a:ext cx="565966" cy="440579"/>
              <a:chOff x="5322067" y="4188044"/>
              <a:chExt cx="1174635" cy="914400"/>
            </a:xfrm>
          </p:grpSpPr>
          <p:pic>
            <p:nvPicPr>
              <p:cNvPr id="143" name="Graphic 142" descr="Car with solid fill">
                <a:extLst>
                  <a:ext uri="{FF2B5EF4-FFF2-40B4-BE49-F238E27FC236}">
                    <a16:creationId xmlns:a16="http://schemas.microsoft.com/office/drawing/2014/main" id="{9B06309F-4426-66FE-8F16-9F5CE4062D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900000">
                <a:off x="5507785" y="418804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44" name="Arc 143">
                <a:extLst>
                  <a:ext uri="{FF2B5EF4-FFF2-40B4-BE49-F238E27FC236}">
                    <a16:creationId xmlns:a16="http://schemas.microsoft.com/office/drawing/2014/main" id="{7B33F3DE-890F-2E42-B57B-2A374CE32427}"/>
                  </a:ext>
                </a:extLst>
              </p:cNvPr>
              <p:cNvSpPr/>
              <p:nvPr/>
            </p:nvSpPr>
            <p:spPr>
              <a:xfrm rot="1751108">
                <a:off x="6156324" y="4629150"/>
                <a:ext cx="250825" cy="250825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Arc 144">
                <a:extLst>
                  <a:ext uri="{FF2B5EF4-FFF2-40B4-BE49-F238E27FC236}">
                    <a16:creationId xmlns:a16="http://schemas.microsoft.com/office/drawing/2014/main" id="{216B76EE-C16B-F269-E0CE-C66C450242DE}"/>
                  </a:ext>
                </a:extLst>
              </p:cNvPr>
              <p:cNvSpPr/>
              <p:nvPr/>
            </p:nvSpPr>
            <p:spPr>
              <a:xfrm rot="1751108">
                <a:off x="6110606" y="4583433"/>
                <a:ext cx="342259" cy="342259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Arc 145">
                <a:extLst>
                  <a:ext uri="{FF2B5EF4-FFF2-40B4-BE49-F238E27FC236}">
                    <a16:creationId xmlns:a16="http://schemas.microsoft.com/office/drawing/2014/main" id="{9DFE810C-16AB-2F65-B554-C78F5F390695}"/>
                  </a:ext>
                </a:extLst>
              </p:cNvPr>
              <p:cNvSpPr/>
              <p:nvPr/>
            </p:nvSpPr>
            <p:spPr>
              <a:xfrm rot="1751108">
                <a:off x="6085818" y="4547553"/>
                <a:ext cx="410884" cy="410884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7" name="Graphic 146" descr="Chevron arrows outline">
                <a:extLst>
                  <a:ext uri="{FF2B5EF4-FFF2-40B4-BE49-F238E27FC236}">
                    <a16:creationId xmlns:a16="http://schemas.microsoft.com/office/drawing/2014/main" id="{80630B2E-ECE3-F5FC-502E-4D6FF4D699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322067" y="4327699"/>
                <a:ext cx="244089" cy="425296"/>
              </a:xfrm>
              <a:prstGeom prst="rect">
                <a:avLst/>
              </a:prstGeom>
            </p:spPr>
          </p:pic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EBDD091C-E6AA-D31A-97B2-D9B0AB7827C4}"/>
                </a:ext>
              </a:extLst>
            </p:cNvPr>
            <p:cNvSpPr/>
            <p:nvPr/>
          </p:nvSpPr>
          <p:spPr>
            <a:xfrm>
              <a:off x="8038932" y="3827530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9E3C5113-57A2-D6CC-F4A0-750F475B7D58}"/>
              </a:ext>
            </a:extLst>
          </p:cNvPr>
          <p:cNvCxnSpPr>
            <a:cxnSpLocks/>
            <a:stCxn id="114" idx="5"/>
            <a:endCxn id="117" idx="1"/>
          </p:cNvCxnSpPr>
          <p:nvPr/>
        </p:nvCxnSpPr>
        <p:spPr>
          <a:xfrm>
            <a:off x="6786064" y="5684342"/>
            <a:ext cx="60773" cy="141245"/>
          </a:xfrm>
          <a:prstGeom prst="straightConnector1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14F0C074-6B99-D324-0FBC-950DC16CE5E1}"/>
              </a:ext>
            </a:extLst>
          </p:cNvPr>
          <p:cNvCxnSpPr>
            <a:cxnSpLocks/>
            <a:stCxn id="117" idx="7"/>
            <a:endCxn id="120" idx="3"/>
          </p:cNvCxnSpPr>
          <p:nvPr/>
        </p:nvCxnSpPr>
        <p:spPr>
          <a:xfrm flipV="1">
            <a:off x="7129756" y="5741697"/>
            <a:ext cx="151366" cy="83890"/>
          </a:xfrm>
          <a:prstGeom prst="straightConnector1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6FB61DFB-EA15-7A6C-5F9C-F8D06C1EB7B4}"/>
              </a:ext>
            </a:extLst>
          </p:cNvPr>
          <p:cNvCxnSpPr>
            <a:cxnSpLocks/>
            <a:stCxn id="120" idx="6"/>
            <a:endCxn id="142" idx="2"/>
          </p:cNvCxnSpPr>
          <p:nvPr/>
        </p:nvCxnSpPr>
        <p:spPr>
          <a:xfrm flipV="1">
            <a:off x="7622636" y="5427872"/>
            <a:ext cx="175821" cy="172366"/>
          </a:xfrm>
          <a:prstGeom prst="straightConnector1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1D06DB6B-7598-25FE-6CDB-8D8E9F07174B}"/>
              </a:ext>
            </a:extLst>
          </p:cNvPr>
          <p:cNvCxnSpPr>
            <a:cxnSpLocks/>
            <a:stCxn id="109" idx="5"/>
            <a:endCxn id="120" idx="1"/>
          </p:cNvCxnSpPr>
          <p:nvPr/>
        </p:nvCxnSpPr>
        <p:spPr>
          <a:xfrm>
            <a:off x="7048825" y="5225927"/>
            <a:ext cx="232297" cy="232851"/>
          </a:xfrm>
          <a:prstGeom prst="straightConnector1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AC8D3D69-1983-B697-1764-058040AAE190}"/>
              </a:ext>
            </a:extLst>
          </p:cNvPr>
          <p:cNvCxnSpPr>
            <a:cxnSpLocks/>
            <a:stCxn id="109" idx="6"/>
            <a:endCxn id="154" idx="2"/>
          </p:cNvCxnSpPr>
          <p:nvPr/>
        </p:nvCxnSpPr>
        <p:spPr>
          <a:xfrm flipV="1">
            <a:off x="7107420" y="4876077"/>
            <a:ext cx="147369" cy="208391"/>
          </a:xfrm>
          <a:prstGeom prst="straightConnector1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AA322048-8552-9BEA-D0D3-A3A0987AF661}"/>
              </a:ext>
            </a:extLst>
          </p:cNvPr>
          <p:cNvGrpSpPr/>
          <p:nvPr/>
        </p:nvGrpSpPr>
        <p:grpSpPr>
          <a:xfrm>
            <a:off x="7254789" y="4676022"/>
            <a:ext cx="400109" cy="400109"/>
            <a:chOff x="5737875" y="2965248"/>
            <a:chExt cx="601292" cy="601292"/>
          </a:xfrm>
        </p:grpSpPr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B3DC7C2F-8EFA-4330-24E3-6963AF0507F6}"/>
                </a:ext>
              </a:extLst>
            </p:cNvPr>
            <p:cNvSpPr/>
            <p:nvPr/>
          </p:nvSpPr>
          <p:spPr>
            <a:xfrm>
              <a:off x="5737875" y="2965248"/>
              <a:ext cx="601292" cy="601292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5" name="Picture 2" descr="Gear shift Special Lineal icon | Freepik">
              <a:extLst>
                <a:ext uri="{FF2B5EF4-FFF2-40B4-BE49-F238E27FC236}">
                  <a16:creationId xmlns:a16="http://schemas.microsoft.com/office/drawing/2014/main" id="{81296BF8-B0D0-837C-1F11-3317DF4FB7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3423" y="3089099"/>
              <a:ext cx="381505" cy="381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A55F8724-6609-66BE-103E-6AF5970EF338}"/>
                  </a:ext>
                </a:extLst>
              </p:cNvPr>
              <p:cNvSpPr txBox="1"/>
              <p:nvPr/>
            </p:nvSpPr>
            <p:spPr>
              <a:xfrm>
                <a:off x="7486636" y="5828540"/>
                <a:ext cx="13408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min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DAG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A55F8724-6609-66BE-103E-6AF5970EF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6636" y="5828540"/>
                <a:ext cx="1340880" cy="369332"/>
              </a:xfrm>
              <a:prstGeom prst="rect">
                <a:avLst/>
              </a:prstGeom>
              <a:blipFill>
                <a:blip r:embed="rId14"/>
                <a:stretch>
                  <a:fillRect l="-3738" t="-6452" r="-935" b="-35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96C9D2D6-A91B-91FA-BD0C-0C98CD269F50}"/>
              </a:ext>
            </a:extLst>
          </p:cNvPr>
          <p:cNvCxnSpPr>
            <a:cxnSpLocks/>
            <a:stCxn id="154" idx="3"/>
            <a:endCxn id="114" idx="6"/>
          </p:cNvCxnSpPr>
          <p:nvPr/>
        </p:nvCxnSpPr>
        <p:spPr>
          <a:xfrm flipH="1">
            <a:off x="6844659" y="5017536"/>
            <a:ext cx="468725" cy="525347"/>
          </a:xfrm>
          <a:prstGeom prst="straightConnector1">
            <a:avLst/>
          </a:prstGeom>
          <a:ln w="12700">
            <a:solidFill>
              <a:schemeClr val="accent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771A9074-3DC4-3B29-37DC-625BE72263C1}"/>
              </a:ext>
            </a:extLst>
          </p:cNvPr>
          <p:cNvCxnSpPr>
            <a:cxnSpLocks/>
            <a:stCxn id="142" idx="1"/>
            <a:endCxn id="154" idx="5"/>
          </p:cNvCxnSpPr>
          <p:nvPr/>
        </p:nvCxnSpPr>
        <p:spPr>
          <a:xfrm flipH="1" flipV="1">
            <a:off x="7596303" y="5017536"/>
            <a:ext cx="260749" cy="268876"/>
          </a:xfrm>
          <a:prstGeom prst="straightConnector1">
            <a:avLst/>
          </a:prstGeom>
          <a:ln w="12700">
            <a:solidFill>
              <a:schemeClr val="accent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C8E680D-83B9-B0D6-37A0-9F8415457094}"/>
              </a:ext>
            </a:extLst>
          </p:cNvPr>
          <p:cNvSpPr txBox="1"/>
          <p:nvPr/>
        </p:nvSpPr>
        <p:spPr>
          <a:xfrm>
            <a:off x="604189" y="6388766"/>
            <a:ext cx="10983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Dominici, Gabriele et al. "Causal Concept Graph Models: Beyond Causal Opacity in Deep Learning." ICLR 2025.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  <a:p>
            <a:pPr>
              <a:defRPr/>
            </a:pP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</a:rPr>
              <a:t>[2] 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Moreira, Ricardo, et al. "</a:t>
            </a:r>
            <a:r>
              <a:rPr lang="en-GB" sz="1000" dirty="0" err="1">
                <a:solidFill>
                  <a:schemeClr val="bg1">
                    <a:lumMod val="65000"/>
                  </a:schemeClr>
                </a:solidFill>
                <a:latin typeface="Grandview Display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Diconstruct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Causal concept-based explanations through black-box distillation.” </a:t>
            </a:r>
            <a:r>
              <a:rPr lang="en-GB" sz="1000" dirty="0" err="1">
                <a:solidFill>
                  <a:schemeClr val="bg1">
                    <a:lumMod val="65000"/>
                  </a:schemeClr>
                </a:solidFill>
                <a:latin typeface="Grandview Display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CLeaR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2024.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84EF3A9-0177-F2C3-3C7C-DF1AD74F9C05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9482784" y="4970696"/>
            <a:ext cx="1110293" cy="11102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2123BFF-C263-B3EF-3E41-A1D8C5855365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874262" y="4970697"/>
            <a:ext cx="1110293" cy="1110293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F0549B9C-3FC1-5E6E-7219-24B227B01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concept graph models</a:t>
            </a:r>
            <a:endParaRPr lang="en-GB" noProof="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53C0FA-A202-D944-E25D-74685DB7CBC6}"/>
              </a:ext>
            </a:extLst>
          </p:cNvPr>
          <p:cNvSpPr txBox="1"/>
          <p:nvPr/>
        </p:nvSpPr>
        <p:spPr>
          <a:xfrm>
            <a:off x="604189" y="2323817"/>
            <a:ext cx="101155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noProof="0" dirty="0"/>
              <a:t>The concept graph can be:</a:t>
            </a:r>
          </a:p>
          <a:p>
            <a:pPr marL="342900" indent="-342900">
              <a:buFontTx/>
              <a:buChar char="-"/>
            </a:pPr>
            <a:r>
              <a:rPr lang="en-GB" sz="2400" noProof="0" dirty="0"/>
              <a:t>Given as a prior</a:t>
            </a:r>
          </a:p>
          <a:p>
            <a:pPr marL="342900" indent="-342900">
              <a:buFontTx/>
              <a:buChar char="-"/>
            </a:pPr>
            <a:r>
              <a:rPr lang="en-GB" sz="2400" noProof="0" dirty="0"/>
              <a:t>Extracted from data with causal discovery techniques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Obtained with differentiable DAG learning</a:t>
            </a:r>
            <a:endParaRPr lang="en-GB" sz="2400" noProof="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6272B5-EE4A-D14A-C1DF-4B10E67CA385}"/>
              </a:ext>
            </a:extLst>
          </p:cNvPr>
          <p:cNvSpPr txBox="1"/>
          <p:nvPr/>
        </p:nvSpPr>
        <p:spPr>
          <a:xfrm>
            <a:off x="604189" y="158985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94A6136-9535-C758-B77F-CEA6602ADEE9}"/>
              </a:ext>
            </a:extLst>
          </p:cNvPr>
          <p:cNvCxnSpPr>
            <a:cxnSpLocks/>
          </p:cNvCxnSpPr>
          <p:nvPr/>
        </p:nvCxnSpPr>
        <p:spPr>
          <a:xfrm>
            <a:off x="4969946" y="2042228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170747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06FE9-EEE9-AE98-C1CF-A0539A4EC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91B5EA-2DAD-E554-DD7E-925625C85D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80" cy="6858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9CCE38-AF62-FDD6-85B1-3B48FC7F1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dirty="0"/>
              <a:t>Tutorial outline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84A41-7EB1-C954-ACD1-CA90460EE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Supervised Concept Learning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Concept Interventions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Q&amp;A + Break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Unsupervised Concept Learning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Reasoning With Concepts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/>
              <a:t>Future Directions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Q&amp;A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E0D11-72B9-45B2-CC70-AA161D149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63368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30555-BF65-599E-CEA0-C2C54A76B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6859D1-445D-BC13-1B83-B5970C54F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276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9CDA62-6870-15F6-B2F8-0B49543EC44D}"/>
              </a:ext>
            </a:extLst>
          </p:cNvPr>
          <p:cNvSpPr txBox="1"/>
          <p:nvPr/>
        </p:nvSpPr>
        <p:spPr>
          <a:xfrm>
            <a:off x="600373" y="6425934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Goguen "What is a concept?." International Conference on Conceptual Structures. 2005.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783BC5-F3FD-5A24-52E5-CF5B533E07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347162" y="5407231"/>
            <a:ext cx="1236831" cy="123683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4CEDE93-9630-45C3-1B42-C26390A53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Amazing concepts &amp; where to find them</a:t>
            </a:r>
            <a:endParaRPr lang="en-GB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4AE159B-E550-45FD-2FD9-90E4EC5907F8}"/>
              </a:ext>
            </a:extLst>
          </p:cNvPr>
          <p:cNvSpPr txBox="1">
            <a:spLocks/>
          </p:cNvSpPr>
          <p:nvPr/>
        </p:nvSpPr>
        <p:spPr>
          <a:xfrm>
            <a:off x="654557" y="1544838"/>
            <a:ext cx="10983620" cy="384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Concept interpretability is </a:t>
            </a:r>
            <a:r>
              <a:rPr lang="en-US" sz="2400" b="1" dirty="0">
                <a:solidFill>
                  <a:srgbClr val="C00000"/>
                </a:solidFill>
              </a:rPr>
              <a:t>not the first nor the only </a:t>
            </a:r>
            <a:r>
              <a:rPr lang="en-US" sz="2400" dirty="0"/>
              <a:t>area focusing on concepts!</a:t>
            </a:r>
          </a:p>
          <a:p>
            <a:r>
              <a:rPr lang="en-US" sz="2400" dirty="0"/>
              <a:t>Prototypes (clustering)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2B9F6A0-0232-5349-FA03-3F255D8EA5D0}"/>
              </a:ext>
            </a:extLst>
          </p:cNvPr>
          <p:cNvSpPr/>
          <p:nvPr/>
        </p:nvSpPr>
        <p:spPr>
          <a:xfrm rot="20349221">
            <a:off x="6903864" y="3452466"/>
            <a:ext cx="1802584" cy="2820651"/>
          </a:xfrm>
          <a:prstGeom prst="ellips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0DD9C7E-C93B-D916-708A-CA889CB1F39D}"/>
              </a:ext>
            </a:extLst>
          </p:cNvPr>
          <p:cNvSpPr/>
          <p:nvPr/>
        </p:nvSpPr>
        <p:spPr>
          <a:xfrm rot="887671">
            <a:off x="4650805" y="3409283"/>
            <a:ext cx="1802584" cy="2820651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Close-up of a blue car tire&#10;&#10;AI-generated content may be incorrect.">
            <a:extLst>
              <a:ext uri="{FF2B5EF4-FFF2-40B4-BE49-F238E27FC236}">
                <a16:creationId xmlns:a16="http://schemas.microsoft.com/office/drawing/2014/main" id="{128016B0-AEC1-8B82-9FEB-109604849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191" y="4904319"/>
            <a:ext cx="1053154" cy="908490"/>
          </a:xfrm>
          <a:prstGeom prst="rect">
            <a:avLst/>
          </a:prstGeom>
        </p:spPr>
      </p:pic>
      <p:pic>
        <p:nvPicPr>
          <p:cNvPr id="21" name="Picture 20" descr="A close-up of a white car tire&#10;&#10;AI-generated content may be incorrect.">
            <a:extLst>
              <a:ext uri="{FF2B5EF4-FFF2-40B4-BE49-F238E27FC236}">
                <a16:creationId xmlns:a16="http://schemas.microsoft.com/office/drawing/2014/main" id="{8D42506A-EC3E-7DE1-C090-08D5726B1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2229" y="3863368"/>
            <a:ext cx="1053156" cy="9994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5F810D-18E2-BABC-6FFC-9BD250DC6F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042144" y="3909928"/>
            <a:ext cx="1158570" cy="999426"/>
          </a:xfrm>
          <a:prstGeom prst="rect">
            <a:avLst/>
          </a:prstGeom>
        </p:spPr>
      </p:pic>
      <p:pic>
        <p:nvPicPr>
          <p:cNvPr id="25" name="Picture 6" descr="The Importance of the Rearview Mirror | Dempsters Quality Car Care">
            <a:extLst>
              <a:ext uri="{FF2B5EF4-FFF2-40B4-BE49-F238E27FC236}">
                <a16:creationId xmlns:a16="http://schemas.microsoft.com/office/drawing/2014/main" id="{25B5F0DA-8AC7-7CD7-248A-C65BC6493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508" y="5052382"/>
            <a:ext cx="1064876" cy="70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397620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74727-02B9-D39E-2829-8FEE084D9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C25F20-2036-7701-6528-7F989221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277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99DA0A8-B3E8-341D-C182-C2C44ADBC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Amazing concepts &amp; where to find them</a:t>
            </a:r>
            <a:endParaRPr lang="en-GB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E25CA8D-13A9-C061-140A-421C31A2D213}"/>
              </a:ext>
            </a:extLst>
          </p:cNvPr>
          <p:cNvSpPr txBox="1">
            <a:spLocks/>
          </p:cNvSpPr>
          <p:nvPr/>
        </p:nvSpPr>
        <p:spPr>
          <a:xfrm>
            <a:off x="654557" y="1544838"/>
            <a:ext cx="10983620" cy="384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Concept interpretability is </a:t>
            </a:r>
            <a:r>
              <a:rPr lang="en-US" sz="2400" b="1" dirty="0">
                <a:solidFill>
                  <a:srgbClr val="C00000"/>
                </a:solidFill>
              </a:rPr>
              <a:t>not the first nor the only </a:t>
            </a:r>
            <a:r>
              <a:rPr lang="en-US" sz="2400" dirty="0"/>
              <a:t>area focusing on concepts!</a:t>
            </a:r>
          </a:p>
          <a:p>
            <a:r>
              <a:rPr lang="en-US" sz="2400" dirty="0"/>
              <a:t>Prototypes (clustering)</a:t>
            </a:r>
          </a:p>
          <a:p>
            <a:r>
              <a:rPr lang="en-US" sz="2400" dirty="0"/>
              <a:t>Symbols (logic, neural-symbolic AI)</a:t>
            </a:r>
          </a:p>
        </p:txBody>
      </p:sp>
      <p:pic>
        <p:nvPicPr>
          <p:cNvPr id="21" name="Picture 2" descr="Amazon Taps Automated Reasoning to Safeguard Critical AI Systems">
            <a:extLst>
              <a:ext uri="{FF2B5EF4-FFF2-40B4-BE49-F238E27FC236}">
                <a16:creationId xmlns:a16="http://schemas.microsoft.com/office/drawing/2014/main" id="{6EF38E27-A3E7-4001-F0E7-031454464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2" r="10642" b="33989"/>
          <a:stretch/>
        </p:blipFill>
        <p:spPr bwMode="auto">
          <a:xfrm>
            <a:off x="6146367" y="3803175"/>
            <a:ext cx="2984290" cy="2711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loud Callout 22">
            <a:extLst>
              <a:ext uri="{FF2B5EF4-FFF2-40B4-BE49-F238E27FC236}">
                <a16:creationId xmlns:a16="http://schemas.microsoft.com/office/drawing/2014/main" id="{0C7698A1-F5FA-FB80-A531-01413564C2B9}"/>
              </a:ext>
            </a:extLst>
          </p:cNvPr>
          <p:cNvSpPr/>
          <p:nvPr/>
        </p:nvSpPr>
        <p:spPr>
          <a:xfrm>
            <a:off x="7271789" y="2288978"/>
            <a:ext cx="4117190" cy="1942928"/>
          </a:xfrm>
          <a:prstGeom prst="cloud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ABBCB5A-9D5C-1CAF-5B5F-769D9FE0A909}"/>
                  </a:ext>
                </a:extLst>
              </p:cNvPr>
              <p:cNvSpPr txBox="1"/>
              <p:nvPr/>
            </p:nvSpPr>
            <p:spPr>
              <a:xfrm>
                <a:off x="7527647" y="2915127"/>
                <a:ext cx="36054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apple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red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∧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round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ABBCB5A-9D5C-1CAF-5B5F-769D9FE0A9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7647" y="2915127"/>
                <a:ext cx="3605474" cy="523220"/>
              </a:xfrm>
              <a:prstGeom prst="rect">
                <a:avLst/>
              </a:prstGeom>
              <a:blipFill>
                <a:blip r:embed="rId5"/>
                <a:stretch>
                  <a:fillRect l="-351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26D7F44-F0CC-1729-1B09-D96847A7DE8F}"/>
              </a:ext>
            </a:extLst>
          </p:cNvPr>
          <p:cNvSpPr txBox="1"/>
          <p:nvPr/>
        </p:nvSpPr>
        <p:spPr>
          <a:xfrm>
            <a:off x="600373" y="6425934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Goguen "What is a concept?." International Conference on Conceptual Structures. 2005.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B5A207-968A-1F1D-A070-4BEF1CB6867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347162" y="5407231"/>
            <a:ext cx="1236831" cy="123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81713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F7EBC-E57C-6B61-7ED4-4F5431514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834C395-B2D4-DCCF-D64D-F9143CC8B4D4}"/>
              </a:ext>
            </a:extLst>
          </p:cNvPr>
          <p:cNvSpPr txBox="1">
            <a:spLocks/>
          </p:cNvSpPr>
          <p:nvPr/>
        </p:nvSpPr>
        <p:spPr>
          <a:xfrm>
            <a:off x="654557" y="1544838"/>
            <a:ext cx="10983620" cy="2324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Concept interpretability is </a:t>
            </a:r>
            <a:r>
              <a:rPr lang="en-US" sz="2400" b="1" dirty="0">
                <a:solidFill>
                  <a:srgbClr val="C00000"/>
                </a:solidFill>
              </a:rPr>
              <a:t>not the first nor the only </a:t>
            </a:r>
            <a:r>
              <a:rPr lang="en-US" sz="2400" dirty="0"/>
              <a:t>area focusing on concepts!</a:t>
            </a:r>
          </a:p>
          <a:p>
            <a:r>
              <a:rPr lang="en-US" sz="2400" dirty="0"/>
              <a:t>Prototypes (clustering)</a:t>
            </a:r>
          </a:p>
          <a:p>
            <a:r>
              <a:rPr lang="en-US" sz="2400" dirty="0"/>
              <a:t>Symbols (logic, neural-symbolic AI)</a:t>
            </a:r>
          </a:p>
          <a:p>
            <a:r>
              <a:rPr lang="en-US" sz="2400" dirty="0"/>
              <a:t>Topic models (semantic analysis)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A6494C-01B2-AAF4-B9C7-26C60C062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278</a:t>
            </a:fld>
            <a:endParaRPr lang="en-US"/>
          </a:p>
        </p:txBody>
      </p:sp>
      <p:pic>
        <p:nvPicPr>
          <p:cNvPr id="29700" name="Picture 4" descr="Latent Semantic Analysis (LSA) | Statistical Software for Excel">
            <a:extLst>
              <a:ext uri="{FF2B5EF4-FFF2-40B4-BE49-F238E27FC236}">
                <a16:creationId xmlns:a16="http://schemas.microsoft.com/office/drawing/2014/main" id="{B4325FA2-CD35-EFB4-427C-47A9ABFF1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5" t="17098"/>
          <a:stretch/>
        </p:blipFill>
        <p:spPr bwMode="auto">
          <a:xfrm>
            <a:off x="6752606" y="3087973"/>
            <a:ext cx="3505458" cy="306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7FBA96-4FF4-E9B0-EE72-0CF21AC71C3C}"/>
              </a:ext>
            </a:extLst>
          </p:cNvPr>
          <p:cNvSpPr txBox="1"/>
          <p:nvPr/>
        </p:nvSpPr>
        <p:spPr>
          <a:xfrm>
            <a:off x="7799853" y="6212128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documents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8C4DFD-8759-976C-43DD-821FAF576191}"/>
              </a:ext>
            </a:extLst>
          </p:cNvPr>
          <p:cNvSpPr txBox="1"/>
          <p:nvPr/>
        </p:nvSpPr>
        <p:spPr>
          <a:xfrm rot="16200000" flipH="1">
            <a:off x="5880233" y="4424676"/>
            <a:ext cx="1281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words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5B42A8F-2394-C3F1-224F-7EAFC604C6A8}"/>
              </a:ext>
            </a:extLst>
          </p:cNvPr>
          <p:cNvSpPr/>
          <p:nvPr/>
        </p:nvSpPr>
        <p:spPr>
          <a:xfrm>
            <a:off x="6633107" y="2956679"/>
            <a:ext cx="912120" cy="85656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3F88FC-9500-4AE9-48F8-771E84A394A7}"/>
              </a:ext>
            </a:extLst>
          </p:cNvPr>
          <p:cNvSpPr txBox="1"/>
          <p:nvPr/>
        </p:nvSpPr>
        <p:spPr>
          <a:xfrm>
            <a:off x="6401318" y="2569838"/>
            <a:ext cx="1375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“medicine”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839DC56-63C6-26AE-CDF7-D2ED384B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Amazing concepts &amp; where to find them</a:t>
            </a:r>
            <a:endParaRPr lang="en-GB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388E0D-C0CF-839F-1D73-0B2EFE6C2FCF}"/>
              </a:ext>
            </a:extLst>
          </p:cNvPr>
          <p:cNvSpPr txBox="1"/>
          <p:nvPr/>
        </p:nvSpPr>
        <p:spPr>
          <a:xfrm>
            <a:off x="600373" y="6425934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Goguen "What is a concept?." International Conference on Conceptual Structures. 2005.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FE70AC-8B3D-E27B-295D-E657CC91D5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347162" y="5407231"/>
            <a:ext cx="1236831" cy="123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0653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7F0A1-9144-F661-53D6-D6CB5A824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9F1FD-5C57-F0A1-F143-8E16BCACF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557" y="1544838"/>
            <a:ext cx="10983620" cy="3848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Concept interpretability is </a:t>
            </a:r>
            <a:r>
              <a:rPr lang="en-US" sz="2400" b="1" dirty="0">
                <a:solidFill>
                  <a:srgbClr val="C00000"/>
                </a:solidFill>
              </a:rPr>
              <a:t>not the first nor the only </a:t>
            </a:r>
            <a:r>
              <a:rPr lang="en-US" sz="2400" dirty="0"/>
              <a:t>area focusing on concepts!</a:t>
            </a:r>
          </a:p>
          <a:p>
            <a:r>
              <a:rPr lang="en-US" sz="2400" dirty="0"/>
              <a:t>Prototypes (clustering)</a:t>
            </a:r>
          </a:p>
          <a:p>
            <a:r>
              <a:rPr lang="en-US" sz="2400" dirty="0"/>
              <a:t>Symbols (logic, neural-symbolic AI)</a:t>
            </a:r>
          </a:p>
          <a:p>
            <a:r>
              <a:rPr lang="en-US" sz="2400" dirty="0"/>
              <a:t>Topic models (semantic analysis)</a:t>
            </a:r>
          </a:p>
          <a:p>
            <a:r>
              <a:rPr lang="en-US" sz="2400" dirty="0"/>
              <a:t>Factors of variation (disentanglement learning)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AC90EF-7381-207C-F476-518DF89EE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279</a:t>
            </a:fld>
            <a:endParaRPr lang="en-US"/>
          </a:p>
        </p:txBody>
      </p:sp>
      <p:pic>
        <p:nvPicPr>
          <p:cNvPr id="31746" name="Picture 2" descr="Unsupervised deep learning identifies semantic disentanglement in single  inferotemporal face patch neurons - Google DeepMind">
            <a:extLst>
              <a:ext uri="{FF2B5EF4-FFF2-40B4-BE49-F238E27FC236}">
                <a16:creationId xmlns:a16="http://schemas.microsoft.com/office/drawing/2014/main" id="{6B304A08-1F4B-E0CC-1522-E0F252A1D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982" y="4396936"/>
            <a:ext cx="6490006" cy="210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BAF6094-3DAE-DC33-CA16-141634C9C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Amazing concepts &amp; where to find them</a:t>
            </a:r>
            <a:endParaRPr lang="en-GB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868EAB-5C40-D813-2544-CC5BA800D14C}"/>
              </a:ext>
            </a:extLst>
          </p:cNvPr>
          <p:cNvSpPr txBox="1"/>
          <p:nvPr/>
        </p:nvSpPr>
        <p:spPr>
          <a:xfrm>
            <a:off x="600373" y="6425934"/>
            <a:ext cx="1098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Goguen "What is a concept?." International Conference on Conceptual Structures. 2005.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7ED7D8-AEA8-B4E3-CF75-C07F1B0A1B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347162" y="5407231"/>
            <a:ext cx="1236831" cy="123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630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D0C15-999C-C2A2-069B-A7E282C6E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0CEB9-751B-175C-BCEB-CB6A60FF4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722516"/>
            <a:ext cx="10625229" cy="516082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Explaining DNNs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F4C6E1-2CBA-5E94-5EED-0F8BEAD97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58DB3D-265A-0797-8F86-552C57C9E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800" dirty="0"/>
              <a:t>Researchers in </a:t>
            </a:r>
            <a:r>
              <a:rPr lang="en-GB" sz="2800" b="1" dirty="0">
                <a:solidFill>
                  <a:srgbClr val="C00000"/>
                </a:solidFill>
              </a:rPr>
              <a:t>Explainable Artificial Intelligence (XAI*) </a:t>
            </a:r>
            <a:r>
              <a:rPr lang="en-GB" sz="2800" dirty="0"/>
              <a:t>have developed a significant number of </a:t>
            </a:r>
            <a:r>
              <a:rPr lang="en-GB" sz="2800" b="1" dirty="0">
                <a:solidFill>
                  <a:srgbClr val="C00000"/>
                </a:solidFill>
              </a:rPr>
              <a:t>methods to explain DNNs</a:t>
            </a:r>
            <a:endParaRPr lang="en-GB" sz="2800" b="1" noProof="0" dirty="0">
              <a:solidFill>
                <a:srgbClr val="C000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667C34-9EF0-C0A4-8088-C954FCF59214}"/>
              </a:ext>
            </a:extLst>
          </p:cNvPr>
          <p:cNvGrpSpPr>
            <a:grpSpLocks noChangeAspect="1"/>
          </p:cNvGrpSpPr>
          <p:nvPr/>
        </p:nvGrpSpPr>
        <p:grpSpPr>
          <a:xfrm>
            <a:off x="7164311" y="3204576"/>
            <a:ext cx="3261951" cy="2465633"/>
            <a:chOff x="5090484" y="2587324"/>
            <a:chExt cx="2335747" cy="1765537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6B6A09F8-E196-31A6-9BB4-D769BB1374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0484" y="2587324"/>
              <a:ext cx="2335747" cy="1475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98ACD8-F9F7-E75F-7028-EE6EBAF1D2DF}"/>
                </a:ext>
              </a:extLst>
            </p:cNvPr>
            <p:cNvSpPr txBox="1"/>
            <p:nvPr/>
          </p:nvSpPr>
          <p:spPr>
            <a:xfrm>
              <a:off x="5266264" y="4088398"/>
              <a:ext cx="1930277" cy="264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noProof="0" dirty="0"/>
                <a:t>(EU Horizon Program)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4A8A23-5CC2-4E93-4A62-A1D997ED9207}"/>
              </a:ext>
            </a:extLst>
          </p:cNvPr>
          <p:cNvGrpSpPr>
            <a:grpSpLocks noChangeAspect="1"/>
          </p:cNvGrpSpPr>
          <p:nvPr/>
        </p:nvGrpSpPr>
        <p:grpSpPr>
          <a:xfrm>
            <a:off x="2378696" y="3239793"/>
            <a:ext cx="2403511" cy="2430416"/>
            <a:chOff x="1713494" y="2272815"/>
            <a:chExt cx="1721054" cy="174032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4E484F9-C836-EDF1-EA24-CC6F7B8EF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5531" r="23547"/>
            <a:stretch/>
          </p:blipFill>
          <p:spPr>
            <a:xfrm>
              <a:off x="1713494" y="3188740"/>
              <a:ext cx="1721054" cy="53471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8CB8808-1C10-C336-A063-CAFE65558492}"/>
                </a:ext>
              </a:extLst>
            </p:cNvPr>
            <p:cNvSpPr txBox="1"/>
            <p:nvPr/>
          </p:nvSpPr>
          <p:spPr>
            <a:xfrm>
              <a:off x="1713494" y="3748672"/>
              <a:ext cx="1721054" cy="264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noProof="0"/>
                <a:t>(DARPA 2016)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9625CCF-C823-52F2-1422-AC86F1714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55635" b="65531"/>
            <a:stretch/>
          </p:blipFill>
          <p:spPr>
            <a:xfrm>
              <a:off x="1713494" y="2272815"/>
              <a:ext cx="1721054" cy="921451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8286CD6-6680-D60A-0103-8CA94B8F4C92}"/>
              </a:ext>
            </a:extLst>
          </p:cNvPr>
          <p:cNvSpPr txBox="1"/>
          <p:nvPr/>
        </p:nvSpPr>
        <p:spPr>
          <a:xfrm>
            <a:off x="652371" y="6300508"/>
            <a:ext cx="65119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C00000"/>
                </a:solidFill>
              </a:rPr>
              <a:t>*</a:t>
            </a:r>
            <a:r>
              <a:rPr lang="en-GB" sz="1400" dirty="0"/>
              <a:t>Not to be confused with a certain bird-related company</a:t>
            </a:r>
          </a:p>
        </p:txBody>
      </p:sp>
    </p:spTree>
    <p:extLst>
      <p:ext uri="{BB962C8B-B14F-4D97-AF65-F5344CB8AC3E}">
        <p14:creationId xmlns:p14="http://schemas.microsoft.com/office/powerpoint/2010/main" val="3017554350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9DE20-B273-FE37-41F5-BBA6632B7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677C2F-4BC0-015C-ECDB-13F343D8A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280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ACD863-1CD5-021F-7A8A-09764A017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Amazing concepts &amp; where to find them</a:t>
            </a:r>
            <a:endParaRPr lang="en-GB" noProof="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D2F411-308A-9427-0E95-03F3446EE0C6}"/>
              </a:ext>
            </a:extLst>
          </p:cNvPr>
          <p:cNvSpPr txBox="1">
            <a:spLocks/>
          </p:cNvSpPr>
          <p:nvPr/>
        </p:nvSpPr>
        <p:spPr>
          <a:xfrm>
            <a:off x="654557" y="1544838"/>
            <a:ext cx="10983620" cy="384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Concept interpretability is </a:t>
            </a:r>
            <a:r>
              <a:rPr lang="en-US" sz="2400" b="1" dirty="0">
                <a:solidFill>
                  <a:srgbClr val="C00000"/>
                </a:solidFill>
              </a:rPr>
              <a:t>not the first nor the only </a:t>
            </a:r>
            <a:r>
              <a:rPr lang="en-US" sz="2400" dirty="0"/>
              <a:t>area focusing on concepts!</a:t>
            </a:r>
          </a:p>
          <a:p>
            <a:pPr marL="0" indent="0">
              <a:buNone/>
            </a:pPr>
            <a:r>
              <a:rPr lang="en-US" sz="2400" dirty="0"/>
              <a:t>… but it has a few key </a:t>
            </a:r>
            <a:r>
              <a:rPr lang="en-US" sz="2400" b="1" dirty="0">
                <a:solidFill>
                  <a:srgbClr val="C00000"/>
                </a:solidFill>
              </a:rPr>
              <a:t>differences</a:t>
            </a:r>
            <a:r>
              <a:rPr lang="en-US" sz="2400" dirty="0"/>
              <a:t>:</a:t>
            </a:r>
          </a:p>
          <a:p>
            <a:r>
              <a:rPr lang="en-US" sz="2400" dirty="0"/>
              <a:t>Focus on </a:t>
            </a:r>
            <a:r>
              <a:rPr lang="en-US" sz="2400" b="1" dirty="0">
                <a:solidFill>
                  <a:srgbClr val="C00000"/>
                </a:solidFill>
              </a:rPr>
              <a:t>intervenability </a:t>
            </a:r>
            <a:r>
              <a:rPr lang="en-US" sz="2400" dirty="0"/>
              <a:t>&amp; different </a:t>
            </a:r>
            <a:r>
              <a:rPr lang="en-US" sz="2400" b="1" dirty="0">
                <a:solidFill>
                  <a:srgbClr val="C00000"/>
                </a:solidFill>
              </a:rPr>
              <a:t>forms of transparency</a:t>
            </a:r>
            <a:r>
              <a:rPr lang="en-US" sz="2400" dirty="0"/>
              <a:t> (semantic, functional, causal)</a:t>
            </a:r>
          </a:p>
          <a:p>
            <a:r>
              <a:rPr lang="en-US" sz="2400" dirty="0"/>
              <a:t>For this reason, often </a:t>
            </a:r>
            <a:r>
              <a:rPr lang="en-US" sz="2400" b="1" dirty="0">
                <a:solidFill>
                  <a:srgbClr val="C00000"/>
                </a:solidFill>
              </a:rPr>
              <a:t>different assumptions</a:t>
            </a:r>
            <a:r>
              <a:rPr lang="en-US" sz="2400" dirty="0"/>
              <a:t> hold (e.g., concepts don’t have to be independent as in disentanglement learning!)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0577393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EE53C-A42D-EBEF-6C88-831BC5C63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14450-74C0-D29B-7B46-3F53C0E08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0" y="2095499"/>
            <a:ext cx="11539629" cy="46021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Label-free</a:t>
            </a:r>
            <a:r>
              <a:rPr lang="en-US" dirty="0"/>
              <a:t> models are currently not as reliable as supervised ones</a:t>
            </a:r>
          </a:p>
          <a:p>
            <a:r>
              <a:rPr lang="en-US" b="1" dirty="0">
                <a:solidFill>
                  <a:srgbClr val="C00000"/>
                </a:solidFill>
              </a:rPr>
              <a:t>How</a:t>
            </a:r>
            <a:r>
              <a:rPr lang="en-US" dirty="0"/>
              <a:t> to effectively </a:t>
            </a:r>
            <a:r>
              <a:rPr lang="en-US" b="1" dirty="0">
                <a:solidFill>
                  <a:srgbClr val="C00000"/>
                </a:solidFill>
              </a:rPr>
              <a:t>intervene</a:t>
            </a:r>
            <a:r>
              <a:rPr lang="en-US" dirty="0"/>
              <a:t> in label-free settings?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FC4A93-2EB0-58E2-909B-625AADA4D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281</a:t>
            </a:fld>
            <a:endParaRPr lang="en-US"/>
          </a:p>
        </p:txBody>
      </p:sp>
      <p:pic>
        <p:nvPicPr>
          <p:cNvPr id="10" name="Picture 2" descr="ChatGPT - Wikipedia">
            <a:extLst>
              <a:ext uri="{FF2B5EF4-FFF2-40B4-BE49-F238E27FC236}">
                <a16:creationId xmlns:a16="http://schemas.microsoft.com/office/drawing/2014/main" id="{DBDD3D42-1003-F386-5BB2-142E91F4B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424" y="5002440"/>
            <a:ext cx="1484334" cy="148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 descr="Hammer with solid fill">
            <a:extLst>
              <a:ext uri="{FF2B5EF4-FFF2-40B4-BE49-F238E27FC236}">
                <a16:creationId xmlns:a16="http://schemas.microsoft.com/office/drawing/2014/main" id="{7A79CD21-81FC-6CBC-476E-79D1C5AD4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3204233" y="4306809"/>
            <a:ext cx="1391260" cy="13912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446AC8-8000-9120-1FDD-7D358F1BDCA5}"/>
              </a:ext>
            </a:extLst>
          </p:cNvPr>
          <p:cNvSpPr txBox="1"/>
          <p:nvPr/>
        </p:nvSpPr>
        <p:spPr>
          <a:xfrm rot="2764989">
            <a:off x="3711061" y="4817772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intervention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898EAD6-6847-48BD-67AD-4BA9786EC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Open challenges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95010569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1D232-2FEB-220C-117F-9321262B7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AC0BE-7686-FC11-9618-24CDCCE29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0" y="2095499"/>
            <a:ext cx="11539629" cy="46021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Label-free</a:t>
            </a:r>
            <a:r>
              <a:rPr lang="en-US" dirty="0"/>
              <a:t> models are currently not as reliable as supervised ones</a:t>
            </a:r>
          </a:p>
          <a:p>
            <a:r>
              <a:rPr lang="en-US" b="1" dirty="0">
                <a:solidFill>
                  <a:srgbClr val="C00000"/>
                </a:solidFill>
              </a:rPr>
              <a:t>How</a:t>
            </a:r>
            <a:r>
              <a:rPr lang="en-US" dirty="0"/>
              <a:t> to effectively </a:t>
            </a:r>
            <a:r>
              <a:rPr lang="en-US" b="1" dirty="0">
                <a:solidFill>
                  <a:srgbClr val="C00000"/>
                </a:solidFill>
              </a:rPr>
              <a:t>intervene</a:t>
            </a:r>
            <a:r>
              <a:rPr lang="en-US" dirty="0"/>
              <a:t> in label-free settings?</a:t>
            </a:r>
          </a:p>
          <a:p>
            <a:r>
              <a:rPr lang="en-US" b="1" dirty="0">
                <a:solidFill>
                  <a:srgbClr val="C00000"/>
                </a:solidFill>
              </a:rPr>
              <a:t>How</a:t>
            </a:r>
            <a:r>
              <a:rPr lang="en-US" dirty="0"/>
              <a:t> to construct robust </a:t>
            </a:r>
            <a:r>
              <a:rPr lang="en-US" b="1" dirty="0">
                <a:solidFill>
                  <a:srgbClr val="C00000"/>
                </a:solidFill>
              </a:rPr>
              <a:t>annotations</a:t>
            </a:r>
            <a:r>
              <a:rPr lang="en-US" dirty="0"/>
              <a:t> without pre-trained domain-specific models?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E1597F-0ABA-8318-5BB1-B61A4DDFF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282</a:t>
            </a:fld>
            <a:endParaRPr lang="en-US"/>
          </a:p>
        </p:txBody>
      </p:sp>
      <p:pic>
        <p:nvPicPr>
          <p:cNvPr id="6" name="Picture 2" descr="ChatGPT - Wikipedia">
            <a:extLst>
              <a:ext uri="{FF2B5EF4-FFF2-40B4-BE49-F238E27FC236}">
                <a16:creationId xmlns:a16="http://schemas.microsoft.com/office/drawing/2014/main" id="{E66D2D86-7EC0-82E2-FA6D-F931588C7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002" y="5002440"/>
            <a:ext cx="1484334" cy="148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 descr="Close with solid fill">
            <a:extLst>
              <a:ext uri="{FF2B5EF4-FFF2-40B4-BE49-F238E27FC236}">
                <a16:creationId xmlns:a16="http://schemas.microsoft.com/office/drawing/2014/main" id="{9DC7B69F-6CAB-04E2-318A-D5A28BB10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29806" y="4643173"/>
            <a:ext cx="2208725" cy="2208725"/>
          </a:xfrm>
          <a:prstGeom prst="rect">
            <a:avLst/>
          </a:prstGeom>
        </p:spPr>
      </p:pic>
      <p:pic>
        <p:nvPicPr>
          <p:cNvPr id="8" name="Picture 2" descr="ChatGPT - Wikipedia">
            <a:extLst>
              <a:ext uri="{FF2B5EF4-FFF2-40B4-BE49-F238E27FC236}">
                <a16:creationId xmlns:a16="http://schemas.microsoft.com/office/drawing/2014/main" id="{90E04CA9-C93D-E6A1-2387-356BEBD75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424" y="5002440"/>
            <a:ext cx="1484334" cy="148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 descr="Hammer with solid fill">
            <a:extLst>
              <a:ext uri="{FF2B5EF4-FFF2-40B4-BE49-F238E27FC236}">
                <a16:creationId xmlns:a16="http://schemas.microsoft.com/office/drawing/2014/main" id="{24FE07CB-B539-D247-A19C-15F50620B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3204233" y="4306809"/>
            <a:ext cx="1391260" cy="13912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126B33-F504-BE89-DFA5-4E19FB4B35FC}"/>
              </a:ext>
            </a:extLst>
          </p:cNvPr>
          <p:cNvSpPr txBox="1"/>
          <p:nvPr/>
        </p:nvSpPr>
        <p:spPr>
          <a:xfrm rot="2764989">
            <a:off x="3711061" y="4817772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intervention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555D80F-2C5C-28C0-1E3E-00F034D0C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Open challenges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05782696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BC4C1-BB2D-289C-5C07-55E02E6AF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F58D5-3581-8ACB-9AB7-62198ABE1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0" y="2095500"/>
            <a:ext cx="11807707" cy="256463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Concept-based models are currently not designed nor integrated to </a:t>
            </a:r>
            <a:r>
              <a:rPr lang="en-US" b="1" dirty="0">
                <a:solidFill>
                  <a:srgbClr val="C00000"/>
                </a:solidFill>
              </a:rPr>
              <a:t>scale </a:t>
            </a:r>
            <a:r>
              <a:rPr lang="en-US" dirty="0"/>
              <a:t>to large models</a:t>
            </a:r>
          </a:p>
          <a:p>
            <a:r>
              <a:rPr lang="en-US" b="1" dirty="0">
                <a:solidFill>
                  <a:srgbClr val="C00000"/>
                </a:solidFill>
              </a:rPr>
              <a:t>Where</a:t>
            </a:r>
            <a:r>
              <a:rPr lang="en-US" dirty="0"/>
              <a:t> (autoregressive, sentence, or paragraph) should we </a:t>
            </a:r>
            <a:r>
              <a:rPr lang="en-US" b="1" dirty="0">
                <a:solidFill>
                  <a:srgbClr val="C00000"/>
                </a:solidFill>
              </a:rPr>
              <a:t>look for/place</a:t>
            </a:r>
            <a:r>
              <a:rPr lang="en-US" dirty="0"/>
              <a:t> concepts in large models? </a:t>
            </a:r>
          </a:p>
          <a:p>
            <a:r>
              <a:rPr lang="en-US" b="1" dirty="0">
                <a:solidFill>
                  <a:srgbClr val="C00000"/>
                </a:solidFill>
              </a:rPr>
              <a:t>Should </a:t>
            </a:r>
            <a:r>
              <a:rPr lang="en-US" dirty="0"/>
              <a:t>large models </a:t>
            </a:r>
            <a:r>
              <a:rPr lang="en-US" b="1" dirty="0">
                <a:solidFill>
                  <a:srgbClr val="C00000"/>
                </a:solidFill>
              </a:rPr>
              <a:t>reason</a:t>
            </a:r>
            <a:r>
              <a:rPr lang="en-US" dirty="0"/>
              <a:t> based on concepts?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389F61-B00F-BDBB-C92C-D2DBCA791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283</a:t>
            </a:fld>
            <a:endParaRPr lang="en-US"/>
          </a:p>
        </p:txBody>
      </p:sp>
      <p:pic>
        <p:nvPicPr>
          <p:cNvPr id="39938" name="Picture 2" descr="A Comprehensive Overview of Large Language Models – Wisecube AI – Research  Intelligence Platform">
            <a:extLst>
              <a:ext uri="{FF2B5EF4-FFF2-40B4-BE49-F238E27FC236}">
                <a16:creationId xmlns:a16="http://schemas.microsoft.com/office/drawing/2014/main" id="{9B10B5AB-6E7D-CFCD-76A6-DE9463C53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184" y="3234653"/>
            <a:ext cx="2346592" cy="345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CCFDFA09-0EDA-3A94-541B-18074576245C}"/>
              </a:ext>
            </a:extLst>
          </p:cNvPr>
          <p:cNvSpPr/>
          <p:nvPr/>
        </p:nvSpPr>
        <p:spPr>
          <a:xfrm rot="1876955">
            <a:off x="7006728" y="4369638"/>
            <a:ext cx="594911" cy="4737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0057D0EF-3DFD-6CF5-1ABC-2339421A691E}"/>
              </a:ext>
            </a:extLst>
          </p:cNvPr>
          <p:cNvSpPr/>
          <p:nvPr/>
        </p:nvSpPr>
        <p:spPr>
          <a:xfrm rot="8256122">
            <a:off x="9110067" y="3367727"/>
            <a:ext cx="594911" cy="4737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20528829-474B-DDB0-D2F2-8757B53CBE63}"/>
              </a:ext>
            </a:extLst>
          </p:cNvPr>
          <p:cNvSpPr/>
          <p:nvPr/>
        </p:nvSpPr>
        <p:spPr>
          <a:xfrm rot="11758586">
            <a:off x="9138281" y="4567232"/>
            <a:ext cx="594911" cy="4737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A7B1C5-8F5E-12C4-8C66-9F92A1E47B47}"/>
              </a:ext>
            </a:extLst>
          </p:cNvPr>
          <p:cNvSpPr txBox="1"/>
          <p:nvPr/>
        </p:nvSpPr>
        <p:spPr>
          <a:xfrm>
            <a:off x="9561600" y="3097823"/>
            <a:ext cx="466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4D0D16-F9FF-A1B5-4F9D-FBCC5D3A2DF3}"/>
              </a:ext>
            </a:extLst>
          </p:cNvPr>
          <p:cNvSpPr txBox="1"/>
          <p:nvPr/>
        </p:nvSpPr>
        <p:spPr>
          <a:xfrm>
            <a:off x="9756479" y="4742317"/>
            <a:ext cx="466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4221EF-6022-68ED-F6F7-9BECD89B4C91}"/>
              </a:ext>
            </a:extLst>
          </p:cNvPr>
          <p:cNvSpPr txBox="1"/>
          <p:nvPr/>
        </p:nvSpPr>
        <p:spPr>
          <a:xfrm>
            <a:off x="6803958" y="4203854"/>
            <a:ext cx="466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CBDF370-2969-9E76-DAA5-9711EDD08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Open challenges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88608961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8FA0B-381D-8D74-52E2-7D956A4D3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014FF-3FB8-D48A-D2C0-CFE4D8692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0" y="2095500"/>
            <a:ext cx="11807707" cy="256463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Concept-based models are currently not designed nor integrated to </a:t>
            </a:r>
            <a:r>
              <a:rPr lang="en-US" b="1" dirty="0">
                <a:solidFill>
                  <a:srgbClr val="C00000"/>
                </a:solidFill>
              </a:rPr>
              <a:t>scale </a:t>
            </a:r>
            <a:r>
              <a:rPr lang="en-US" dirty="0"/>
              <a:t>to large models</a:t>
            </a:r>
          </a:p>
          <a:p>
            <a:r>
              <a:rPr lang="en-US" b="1" dirty="0">
                <a:solidFill>
                  <a:srgbClr val="C00000"/>
                </a:solidFill>
              </a:rPr>
              <a:t>Where</a:t>
            </a:r>
            <a:r>
              <a:rPr lang="en-US" dirty="0"/>
              <a:t> (autoregressive, sentence, or paragraph) should we </a:t>
            </a:r>
            <a:r>
              <a:rPr lang="en-US" b="1" dirty="0">
                <a:solidFill>
                  <a:srgbClr val="C00000"/>
                </a:solidFill>
              </a:rPr>
              <a:t>look for/place</a:t>
            </a:r>
            <a:r>
              <a:rPr lang="en-US" dirty="0"/>
              <a:t> concepts in large models? </a:t>
            </a:r>
          </a:p>
          <a:p>
            <a:r>
              <a:rPr lang="en-US" b="1" dirty="0">
                <a:solidFill>
                  <a:srgbClr val="C00000"/>
                </a:solidFill>
              </a:rPr>
              <a:t>Should </a:t>
            </a:r>
            <a:r>
              <a:rPr lang="en-US" dirty="0"/>
              <a:t>large models </a:t>
            </a:r>
            <a:r>
              <a:rPr lang="en-US" b="1" dirty="0">
                <a:solidFill>
                  <a:srgbClr val="C00000"/>
                </a:solidFill>
              </a:rPr>
              <a:t>reason</a:t>
            </a:r>
            <a:r>
              <a:rPr lang="en-US" dirty="0"/>
              <a:t> based on concepts?</a:t>
            </a:r>
          </a:p>
          <a:p>
            <a:r>
              <a:rPr lang="en-US" b="1" dirty="0">
                <a:solidFill>
                  <a:srgbClr val="C00000"/>
                </a:solidFill>
              </a:rPr>
              <a:t>Which</a:t>
            </a:r>
            <a:r>
              <a:rPr lang="en-US" dirty="0"/>
              <a:t> guidelines should we follow to </a:t>
            </a:r>
            <a:r>
              <a:rPr lang="en-US" b="1" dirty="0">
                <a:solidFill>
                  <a:srgbClr val="C00000"/>
                </a:solidFill>
              </a:rPr>
              <a:t>deploy</a:t>
            </a:r>
            <a:r>
              <a:rPr lang="en-US" dirty="0"/>
              <a:t> concept-based models in the wild?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2DA87A-00CD-4C30-E56D-52DB35495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284</a:t>
            </a:fld>
            <a:endParaRPr lang="en-US"/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B929BDCA-2312-1FAA-D64C-D721568FA07B}"/>
              </a:ext>
            </a:extLst>
          </p:cNvPr>
          <p:cNvSpPr/>
          <p:nvPr/>
        </p:nvSpPr>
        <p:spPr>
          <a:xfrm>
            <a:off x="3679633" y="4549966"/>
            <a:ext cx="1784733" cy="1660334"/>
          </a:xfrm>
          <a:prstGeom prst="cub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Concept based model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AE113634-B07F-4600-64A7-300D711A7BFB}"/>
              </a:ext>
            </a:extLst>
          </p:cNvPr>
          <p:cNvSpPr/>
          <p:nvPr/>
        </p:nvSpPr>
        <p:spPr>
          <a:xfrm>
            <a:off x="5647065" y="4960881"/>
            <a:ext cx="749146" cy="59161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 descr="Doctor male outline">
            <a:extLst>
              <a:ext uri="{FF2B5EF4-FFF2-40B4-BE49-F238E27FC236}">
                <a16:creationId xmlns:a16="http://schemas.microsoft.com/office/drawing/2014/main" id="{935D4BC9-EEE5-F9B7-E8DE-8733CA7D4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96211" y="4539676"/>
            <a:ext cx="1434029" cy="14340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36B41E-3271-94FA-D590-F0A76822A298}"/>
              </a:ext>
            </a:extLst>
          </p:cNvPr>
          <p:cNvSpPr txBox="1"/>
          <p:nvPr/>
        </p:nvSpPr>
        <p:spPr>
          <a:xfrm>
            <a:off x="6572051" y="584096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End user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C8D6C6-B2EE-AE42-6597-F3ED3A3142CF}"/>
              </a:ext>
            </a:extLst>
          </p:cNvPr>
          <p:cNvSpPr txBox="1"/>
          <p:nvPr/>
        </p:nvSpPr>
        <p:spPr>
          <a:xfrm>
            <a:off x="7390295" y="4487249"/>
            <a:ext cx="8805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7DF9E54-A638-709D-0376-1765E008A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Open challenges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42275101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6F403-84A0-51B9-961B-B7200E0DC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EF7DE-F003-FC36-B4E1-4711BA257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0" y="2095499"/>
            <a:ext cx="11539629" cy="46021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Some concepts are intrinsically hard to </a:t>
            </a:r>
            <a:r>
              <a:rPr lang="en-US" b="1" dirty="0">
                <a:solidFill>
                  <a:srgbClr val="C00000"/>
                </a:solidFill>
              </a:rPr>
              <a:t>represent</a:t>
            </a:r>
            <a:r>
              <a:rPr lang="en-US" dirty="0"/>
              <a:t> or </a:t>
            </a:r>
            <a:r>
              <a:rPr lang="en-US" b="1" dirty="0">
                <a:solidFill>
                  <a:srgbClr val="C00000"/>
                </a:solidFill>
              </a:rPr>
              <a:t>intervene on</a:t>
            </a:r>
          </a:p>
          <a:p>
            <a:r>
              <a:rPr lang="en-US" b="1" dirty="0">
                <a:solidFill>
                  <a:srgbClr val="C00000"/>
                </a:solidFill>
              </a:rPr>
              <a:t>How</a:t>
            </a:r>
            <a:r>
              <a:rPr lang="en-US" dirty="0"/>
              <a:t> to deal with abstract (e.g., moral) or subjective concepts (e.g., aesthetics)?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A2456-8E25-F922-8257-12641FFDC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285</a:t>
            </a:fld>
            <a:endParaRPr lang="en-US"/>
          </a:p>
        </p:txBody>
      </p:sp>
      <p:pic>
        <p:nvPicPr>
          <p:cNvPr id="41986" name="Picture 2" descr="Morality and Ethics | Families">
            <a:extLst>
              <a:ext uri="{FF2B5EF4-FFF2-40B4-BE49-F238E27FC236}">
                <a16:creationId xmlns:a16="http://schemas.microsoft.com/office/drawing/2014/main" id="{6B47C451-B991-6288-8899-E949686E8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332" y="3728885"/>
            <a:ext cx="5207306" cy="260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A230F68-88A4-949F-4C33-FFB846F03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Open challenges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01128837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6050E-5B96-78AA-EACB-31D42A715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9DC25-40E9-5E13-E040-5FD3EE500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0" y="2095499"/>
            <a:ext cx="11539629" cy="46021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Some concepts are intrinsically hard to </a:t>
            </a:r>
            <a:r>
              <a:rPr lang="en-US" b="1" dirty="0">
                <a:solidFill>
                  <a:srgbClr val="C00000"/>
                </a:solidFill>
              </a:rPr>
              <a:t>represent</a:t>
            </a:r>
            <a:r>
              <a:rPr lang="en-US" dirty="0"/>
              <a:t> or </a:t>
            </a:r>
            <a:r>
              <a:rPr lang="en-US" b="1" dirty="0">
                <a:solidFill>
                  <a:srgbClr val="C00000"/>
                </a:solidFill>
              </a:rPr>
              <a:t>intervene on</a:t>
            </a:r>
          </a:p>
          <a:p>
            <a:r>
              <a:rPr lang="en-US" b="1" dirty="0">
                <a:solidFill>
                  <a:srgbClr val="C00000"/>
                </a:solidFill>
              </a:rPr>
              <a:t>How</a:t>
            </a:r>
            <a:r>
              <a:rPr lang="en-US" dirty="0"/>
              <a:t> to deal with abstract (e.g., moral) or subjective concepts (e.g., aesthetics)?</a:t>
            </a:r>
          </a:p>
          <a:p>
            <a:r>
              <a:rPr lang="en-US" b="1" dirty="0">
                <a:solidFill>
                  <a:srgbClr val="C00000"/>
                </a:solidFill>
              </a:rPr>
              <a:t>How</a:t>
            </a:r>
            <a:r>
              <a:rPr lang="en-US" dirty="0"/>
              <a:t> to construct and intervene on multi-modal concepts?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D7DA5A-2743-3F1E-CFB4-2D19160B1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286</a:t>
            </a:fld>
            <a:endParaRPr lang="en-US"/>
          </a:p>
        </p:txBody>
      </p:sp>
      <p:pic>
        <p:nvPicPr>
          <p:cNvPr id="44034" name="Picture 2" descr="A Short Survey on Deep Learning for Multimodal Integration: Applications,  Future Perspectives and Challenges">
            <a:extLst>
              <a:ext uri="{FF2B5EF4-FFF2-40B4-BE49-F238E27FC236}">
                <a16:creationId xmlns:a16="http://schemas.microsoft.com/office/drawing/2014/main" id="{5C320AF7-E19E-D951-EB91-5B1531B41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3"/>
          <a:stretch/>
        </p:blipFill>
        <p:spPr bwMode="auto">
          <a:xfrm>
            <a:off x="2787126" y="3951574"/>
            <a:ext cx="6617747" cy="256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9FC747D-7A0C-C26A-8C29-62F336CE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Open challenges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68963987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81B59-42B9-960E-34C9-06F941C39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-up of a document&#10;&#10;AI-generated content may be incorrect.">
            <a:extLst>
              <a:ext uri="{FF2B5EF4-FFF2-40B4-BE49-F238E27FC236}">
                <a16:creationId xmlns:a16="http://schemas.microsoft.com/office/drawing/2014/main" id="{CE289C7F-2F61-3B6B-8BB7-031A7A0DD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08424">
            <a:off x="627448" y="3647641"/>
            <a:ext cx="3394722" cy="1973495"/>
          </a:xfrm>
          <a:prstGeom prst="rect">
            <a:avLst/>
          </a:prstGeom>
        </p:spPr>
      </p:pic>
      <p:pic>
        <p:nvPicPr>
          <p:cNvPr id="18" name="Picture 17" descr="A document with text and images&#10;&#10;AI-generated content may be incorrect.">
            <a:extLst>
              <a:ext uri="{FF2B5EF4-FFF2-40B4-BE49-F238E27FC236}">
                <a16:creationId xmlns:a16="http://schemas.microsoft.com/office/drawing/2014/main" id="{44B1B5E5-333D-904C-57C5-F0757CD5B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99462">
            <a:off x="8191491" y="3509651"/>
            <a:ext cx="3019279" cy="2597538"/>
          </a:xfrm>
          <a:prstGeom prst="rect">
            <a:avLst/>
          </a:prstGeom>
        </p:spPr>
      </p:pic>
      <p:pic>
        <p:nvPicPr>
          <p:cNvPr id="14" name="Picture 13" descr="A black and white document with white text&#10;&#10;AI-generated content may be incorrect.">
            <a:extLst>
              <a:ext uri="{FF2B5EF4-FFF2-40B4-BE49-F238E27FC236}">
                <a16:creationId xmlns:a16="http://schemas.microsoft.com/office/drawing/2014/main" id="{255B8FF0-4C7B-53AF-7EFD-2B2E133DF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45162">
            <a:off x="3918468" y="3536380"/>
            <a:ext cx="3032894" cy="195472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657F9-5BF7-D08F-189E-C29D38799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716034"/>
            <a:ext cx="10792376" cy="3848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Cornerstone papers</a:t>
            </a:r>
            <a:r>
              <a:rPr lang="en-US" sz="2400" dirty="0"/>
              <a:t> highlighted in this presentation</a:t>
            </a:r>
          </a:p>
          <a:p>
            <a:pPr marL="0" indent="0">
              <a:buNone/>
            </a:pPr>
            <a:r>
              <a:rPr lang="en-US" sz="2400" dirty="0"/>
              <a:t>Extended </a:t>
            </a:r>
            <a:r>
              <a:rPr lang="en-US" sz="2400" b="1" dirty="0">
                <a:solidFill>
                  <a:srgbClr val="C00000"/>
                </a:solidFill>
              </a:rPr>
              <a:t>bibliography</a:t>
            </a:r>
            <a:r>
              <a:rPr lang="en-US" sz="2400" dirty="0"/>
              <a:t> on the tutorial website and in the slide deck’s appendix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03FAAD-D934-98CB-B6AA-C9FFE9E52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287</a:t>
            </a:fld>
            <a:endParaRPr lang="en-US"/>
          </a:p>
        </p:txBody>
      </p:sp>
      <p:pic>
        <p:nvPicPr>
          <p:cNvPr id="12" name="Picture 11" descr="A close-up of a medical model&#10;&#10;AI-generated content may be incorrect.">
            <a:extLst>
              <a:ext uri="{FF2B5EF4-FFF2-40B4-BE49-F238E27FC236}">
                <a16:creationId xmlns:a16="http://schemas.microsoft.com/office/drawing/2014/main" id="{FAF157A3-BE18-A971-1061-8E6F61E07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513">
            <a:off x="1858398" y="4615331"/>
            <a:ext cx="4079208" cy="1897606"/>
          </a:xfrm>
          <a:prstGeom prst="rect">
            <a:avLst/>
          </a:prstGeom>
        </p:spPr>
      </p:pic>
      <p:pic>
        <p:nvPicPr>
          <p:cNvPr id="16" name="Picture 15" descr="A close-up of a document&#10;&#10;AI-generated content may be incorrect.">
            <a:extLst>
              <a:ext uri="{FF2B5EF4-FFF2-40B4-BE49-F238E27FC236}">
                <a16:creationId xmlns:a16="http://schemas.microsoft.com/office/drawing/2014/main" id="{F1880ABB-7F03-A084-3C65-863F1FFD10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31321">
            <a:off x="6166007" y="4137853"/>
            <a:ext cx="2520005" cy="2168004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8F9C4B52-78FB-7E15-4DE1-08CF00F3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resources</a:t>
            </a:r>
            <a:endParaRPr lang="en-GB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CA4563-34E4-3C22-13B5-B14039A11E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7965" y="377109"/>
            <a:ext cx="1099635" cy="1135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F51273-F081-B910-D95E-E19EB863AEB9}"/>
              </a:ext>
            </a:extLst>
          </p:cNvPr>
          <p:cNvSpPr txBox="1"/>
          <p:nvPr/>
        </p:nvSpPr>
        <p:spPr>
          <a:xfrm>
            <a:off x="5842819" y="683402"/>
            <a:ext cx="4233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hlinkClick r:id="rId8"/>
              </a:rPr>
              <a:t>conceptlearning.github.io/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876286962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2AD1B-CDE7-846E-B69B-FBEFC33AB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4A65E-BACF-2855-5B75-01A9E8FCE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2021358"/>
            <a:ext cx="11014492" cy="38481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Some </a:t>
            </a:r>
            <a:r>
              <a:rPr lang="en-US" b="1" dirty="0">
                <a:solidFill>
                  <a:srgbClr val="C00000"/>
                </a:solidFill>
              </a:rPr>
              <a:t>XAI libraries</a:t>
            </a:r>
            <a:r>
              <a:rPr lang="en-US" dirty="0"/>
              <a:t> implement concept-based techniques (check out tutorial website!)</a:t>
            </a:r>
          </a:p>
          <a:p>
            <a:pPr marL="0" indent="0">
              <a:buNone/>
            </a:pPr>
            <a:r>
              <a:rPr lang="en-US" dirty="0"/>
              <a:t>We are working on </a:t>
            </a:r>
            <a:r>
              <a:rPr lang="en-US" b="1" dirty="0" err="1">
                <a:solidFill>
                  <a:srgbClr val="C00000"/>
                </a:solidFill>
              </a:rPr>
              <a:t>PyTorch</a:t>
            </a:r>
            <a:r>
              <a:rPr lang="en-US" b="1" dirty="0">
                <a:solidFill>
                  <a:srgbClr val="C00000"/>
                </a:solidFill>
              </a:rPr>
              <a:t> Concepts (</a:t>
            </a:r>
            <a:r>
              <a:rPr lang="en-US" b="1" dirty="0" err="1">
                <a:solidFill>
                  <a:srgbClr val="C00000"/>
                </a:solidFill>
              </a:rPr>
              <a:t>PyC</a:t>
            </a:r>
            <a:r>
              <a:rPr lang="en-US" b="1" dirty="0">
                <a:solidFill>
                  <a:srgbClr val="C00000"/>
                </a:solidFill>
              </a:rPr>
              <a:t>)</a:t>
            </a:r>
            <a:r>
              <a:rPr lang="en-US" dirty="0"/>
              <a:t>, a library dedicated to concept-based interpretability</a:t>
            </a:r>
          </a:p>
          <a:p>
            <a:pPr lvl="1"/>
            <a:r>
              <a:rPr lang="en-US" dirty="0"/>
              <a:t>APIs are designed to </a:t>
            </a:r>
            <a:r>
              <a:rPr lang="en-US" b="1" dirty="0">
                <a:solidFill>
                  <a:srgbClr val="C00000"/>
                </a:solidFill>
              </a:rPr>
              <a:t>implement existing models</a:t>
            </a:r>
            <a:r>
              <a:rPr lang="en-US" dirty="0"/>
              <a:t>, but also to </a:t>
            </a:r>
            <a:r>
              <a:rPr lang="en-US" b="1" dirty="0">
                <a:solidFill>
                  <a:srgbClr val="C00000"/>
                </a:solidFill>
              </a:rPr>
              <a:t>support the development</a:t>
            </a:r>
            <a:r>
              <a:rPr lang="en-US" dirty="0"/>
              <a:t> of new ones</a:t>
            </a:r>
          </a:p>
          <a:p>
            <a:pPr lvl="1"/>
            <a:r>
              <a:rPr lang="en-US" dirty="0"/>
              <a:t>Currently </a:t>
            </a:r>
            <a:r>
              <a:rPr lang="en-US" b="1" dirty="0">
                <a:solidFill>
                  <a:srgbClr val="C00000"/>
                </a:solidFill>
              </a:rPr>
              <a:t>supports</a:t>
            </a:r>
            <a:r>
              <a:rPr lang="en-US" dirty="0"/>
              <a:t> concept-based: data types, layers, interventions, metrics, models</a:t>
            </a:r>
          </a:p>
          <a:p>
            <a:pPr lvl="1"/>
            <a:r>
              <a:rPr lang="en-US" dirty="0"/>
              <a:t>The </a:t>
            </a:r>
            <a:r>
              <a:rPr lang="en-US" dirty="0" err="1"/>
              <a:t>PyC</a:t>
            </a:r>
            <a:r>
              <a:rPr lang="en-US" dirty="0"/>
              <a:t> team is publishing </a:t>
            </a:r>
            <a:r>
              <a:rPr lang="en-US" b="1" dirty="0">
                <a:solidFill>
                  <a:srgbClr val="C00000"/>
                </a:solidFill>
              </a:rPr>
              <a:t>hands-on tutorials </a:t>
            </a:r>
            <a:r>
              <a:rPr lang="en-US" dirty="0"/>
              <a:t>on Medium!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92120E-F52D-DE37-6D4C-D96CB5C41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288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194D07-1916-7759-62C6-BBA123A5C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773" y="394125"/>
            <a:ext cx="3085934" cy="1117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F05A1B-8590-F99D-C561-9F7CE6F074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50951" y="348904"/>
            <a:ext cx="1207522" cy="1207522"/>
          </a:xfrm>
          <a:prstGeom prst="rect">
            <a:avLst/>
          </a:prstGeom>
        </p:spPr>
      </p:pic>
      <p:pic>
        <p:nvPicPr>
          <p:cNvPr id="12" name="Picture 11" descr="A screenshot of a computer code&#10;&#10;AI-generated content may be incorrect.">
            <a:extLst>
              <a:ext uri="{FF2B5EF4-FFF2-40B4-BE49-F238E27FC236}">
                <a16:creationId xmlns:a16="http://schemas.microsoft.com/office/drawing/2014/main" id="{0D530677-7E71-8235-A7F1-5DFEB791A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8873" y="4351652"/>
            <a:ext cx="4269516" cy="19886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07FC00-E33C-3410-00C6-92F2AF60C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4314" y="4744291"/>
            <a:ext cx="4433274" cy="13370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B8FBCE9-7F50-4313-A5A3-2D629843F29B}"/>
              </a:ext>
            </a:extLst>
          </p:cNvPr>
          <p:cNvSpPr txBox="1"/>
          <p:nvPr/>
        </p:nvSpPr>
        <p:spPr>
          <a:xfrm>
            <a:off x="8995291" y="1581618"/>
            <a:ext cx="918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@</a:t>
            </a:r>
            <a:r>
              <a:rPr lang="en-US" sz="1600" dirty="0" err="1"/>
              <a:t>github</a:t>
            </a:r>
            <a:endParaRPr lang="en-US" sz="16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D716BB-1799-4B1B-DEFC-547ABD3F502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0831" y="348904"/>
            <a:ext cx="1207522" cy="12075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55279BF-829A-E61B-D90D-A30DDA44A44C}"/>
              </a:ext>
            </a:extLst>
          </p:cNvPr>
          <p:cNvSpPr txBox="1"/>
          <p:nvPr/>
        </p:nvSpPr>
        <p:spPr>
          <a:xfrm>
            <a:off x="10481013" y="1593556"/>
            <a:ext cx="1087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@medium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9B53721-8C1B-AF26-EC6C-0E8589623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resources</a:t>
            </a:r>
            <a:endParaRPr lang="en-GB" noProof="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5B2E82-3CC7-A4D5-33FC-2AB47469D467}"/>
              </a:ext>
            </a:extLst>
          </p:cNvPr>
          <p:cNvSpPr txBox="1"/>
          <p:nvPr/>
        </p:nvSpPr>
        <p:spPr>
          <a:xfrm>
            <a:off x="604189" y="6432012"/>
            <a:ext cx="10983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https://github.com/pyc-team/pytorch_concepts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 </a:t>
            </a:r>
          </a:p>
          <a:p>
            <a:pPr>
              <a:defRPr/>
            </a:pP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</a:rPr>
              <a:t>[2] 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https://medium.com/@pyc.devteam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Grandview Display"/>
              </a:rPr>
              <a:t> 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589331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1C26E-215A-44FB-069C-AFA1F2E48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56B45-303C-5435-DC01-5CEA4C7B9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804208"/>
            <a:ext cx="11014492" cy="42370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Thank you for your time! Before leaving, remember that concept-based interpretability:</a:t>
            </a:r>
          </a:p>
          <a:p>
            <a:r>
              <a:rPr lang="en-US" dirty="0"/>
              <a:t>is </a:t>
            </a:r>
            <a:r>
              <a:rPr lang="en-US" b="1" dirty="0">
                <a:solidFill>
                  <a:srgbClr val="C00000"/>
                </a:solidFill>
              </a:rPr>
              <a:t>connected</a:t>
            </a:r>
            <a:r>
              <a:rPr lang="en-US" dirty="0"/>
              <a:t> to other AI areas, but it focuses on </a:t>
            </a:r>
            <a:r>
              <a:rPr lang="en-US" b="1" dirty="0">
                <a:solidFill>
                  <a:srgbClr val="C00000"/>
                </a:solidFill>
              </a:rPr>
              <a:t>specific research questions</a:t>
            </a:r>
            <a:r>
              <a:rPr lang="en-US" dirty="0"/>
              <a:t> (intervenability and different forms of opacity)</a:t>
            </a:r>
          </a:p>
          <a:p>
            <a:r>
              <a:rPr lang="en-US" dirty="0"/>
              <a:t>can make things </a:t>
            </a:r>
            <a:r>
              <a:rPr lang="en-US" b="1" dirty="0">
                <a:solidFill>
                  <a:srgbClr val="C00000"/>
                </a:solidFill>
              </a:rPr>
              <a:t>easier</a:t>
            </a:r>
            <a:r>
              <a:rPr lang="en-US" dirty="0"/>
              <a:t> (human interaction)… or </a:t>
            </a:r>
            <a:r>
              <a:rPr lang="en-US" b="1" dirty="0">
                <a:solidFill>
                  <a:srgbClr val="C00000"/>
                </a:solidFill>
              </a:rPr>
              <a:t>worse</a:t>
            </a:r>
            <a:r>
              <a:rPr lang="en-US" dirty="0"/>
              <a:t> (need for annotations)</a:t>
            </a:r>
          </a:p>
          <a:p>
            <a:r>
              <a:rPr lang="en-US" dirty="0"/>
              <a:t>is a relatively young research field, so there’s a lot of </a:t>
            </a:r>
            <a:r>
              <a:rPr lang="en-US" b="1" dirty="0">
                <a:solidFill>
                  <a:srgbClr val="C00000"/>
                </a:solidFill>
              </a:rPr>
              <a:t>work to do </a:t>
            </a:r>
            <a:r>
              <a:rPr lang="en-US" dirty="0"/>
              <a:t>for all of us!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Read our Medium stories to implement your first concept-based model in </a:t>
            </a:r>
            <a:r>
              <a:rPr lang="en-US" b="1" dirty="0">
                <a:solidFill>
                  <a:srgbClr val="C00000"/>
                </a:solidFill>
              </a:rPr>
              <a:t>&lt;15 minutes</a:t>
            </a:r>
            <a:r>
              <a:rPr lang="en-US" dirty="0"/>
              <a:t>!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ABC18F-C593-030D-CA3B-0A2ECF6DE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289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72FFC-405A-CF9B-01DC-1EC3ED0D74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54345" y="5230796"/>
            <a:ext cx="1207522" cy="12075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103444-D1C2-7472-983B-8374B8EC3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265" y="5336575"/>
            <a:ext cx="2751348" cy="9959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E477EE8-5A36-05CA-AC08-C9551D027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US" dirty="0"/>
              <a:t>A few things to bring back home!</a:t>
            </a:r>
            <a:endParaRPr lang="en-GB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4BFBF8-18D3-917D-0447-794C7E044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2493" y="5196731"/>
            <a:ext cx="1099635" cy="11358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C2B130-CC83-EC22-1CA7-F0E06B27B9BC}"/>
              </a:ext>
            </a:extLst>
          </p:cNvPr>
          <p:cNvSpPr txBox="1"/>
          <p:nvPr/>
        </p:nvSpPr>
        <p:spPr>
          <a:xfrm>
            <a:off x="5677347" y="5503024"/>
            <a:ext cx="4233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hlinkClick r:id="rId6"/>
              </a:rPr>
              <a:t>conceptlearning.github.io/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798606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EE75D-962E-3BB2-F8C0-EC81F8536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B1086-6056-4D64-2CDF-778ED91F0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722516"/>
            <a:ext cx="10625229" cy="516082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First things first: terminology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1C7961B-BA6B-907A-4D3B-D367096DA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7D8D2FB-AFF7-DF53-EEE1-0EEF84361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745" y="1435688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GB" sz="2800" dirty="0"/>
              <a:t>Welcome to the </a:t>
            </a:r>
            <a:r>
              <a:rPr lang="en-GB" sz="2800" b="1" dirty="0">
                <a:solidFill>
                  <a:srgbClr val="C00000"/>
                </a:solidFill>
              </a:rPr>
              <a:t>Wild West </a:t>
            </a:r>
            <a:r>
              <a:rPr lang="en-GB" sz="2800" dirty="0"/>
              <a:t>of </a:t>
            </a:r>
            <a:r>
              <a:rPr lang="en-GB" sz="2800" b="1" dirty="0">
                <a:solidFill>
                  <a:srgbClr val="C00000"/>
                </a:solidFill>
              </a:rPr>
              <a:t>XAI terminology</a:t>
            </a:r>
            <a:endParaRPr lang="en-GB" sz="2800" noProof="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BADFCB6-2659-9445-0190-80475A810417}"/>
              </a:ext>
            </a:extLst>
          </p:cNvPr>
          <p:cNvGrpSpPr/>
          <p:nvPr/>
        </p:nvGrpSpPr>
        <p:grpSpPr>
          <a:xfrm>
            <a:off x="2478599" y="2031753"/>
            <a:ext cx="7234802" cy="4754740"/>
            <a:chOff x="2865003" y="2112766"/>
            <a:chExt cx="7234802" cy="475474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0D5C775-3FDE-68ED-9C57-CAB1AA9E70F9}"/>
                </a:ext>
              </a:extLst>
            </p:cNvPr>
            <p:cNvGrpSpPr/>
            <p:nvPr/>
          </p:nvGrpSpPr>
          <p:grpSpPr>
            <a:xfrm>
              <a:off x="7435293" y="4601980"/>
              <a:ext cx="2664512" cy="1134484"/>
              <a:chOff x="8720926" y="3412565"/>
              <a:chExt cx="2664512" cy="113448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71C131F-6364-F236-C326-1A3365A572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53591" y="3412565"/>
                <a:ext cx="763913" cy="763913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27119BD-44F6-26D6-8D58-1F46890CC6D6}"/>
                  </a:ext>
                </a:extLst>
              </p:cNvPr>
              <p:cNvSpPr txBox="1"/>
              <p:nvPr/>
            </p:nvSpPr>
            <p:spPr>
              <a:xfrm>
                <a:off x="8720926" y="4177717"/>
                <a:ext cx="2664512" cy="3693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GB" dirty="0"/>
                  <a:t>Confalonieri et al. (2020)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8CB942C-8080-20E5-1C18-229BAD7B3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42100"/>
            <a:stretch/>
          </p:blipFill>
          <p:spPr>
            <a:xfrm>
              <a:off x="4875787" y="3050170"/>
              <a:ext cx="2745689" cy="2709771"/>
            </a:xfrm>
            <a:prstGeom prst="ellipse">
              <a:avLst/>
            </a:prstGeom>
            <a:effectLst>
              <a:softEdge rad="127000"/>
            </a:effec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51F4B99-C30E-D384-BBD4-C4B20B526ABE}"/>
                </a:ext>
              </a:extLst>
            </p:cNvPr>
            <p:cNvGrpSpPr/>
            <p:nvPr/>
          </p:nvGrpSpPr>
          <p:grpSpPr>
            <a:xfrm>
              <a:off x="2865003" y="3545612"/>
              <a:ext cx="2023311" cy="1220328"/>
              <a:chOff x="1492207" y="3429000"/>
              <a:chExt cx="2023311" cy="122032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F5CE7014-0510-91D5-BF22-AA6919D4EF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96741" y="3429000"/>
                <a:ext cx="761344" cy="761344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F60B280-3CA6-10BE-9451-873C002FAECF}"/>
                  </a:ext>
                </a:extLst>
              </p:cNvPr>
              <p:cNvSpPr txBox="1"/>
              <p:nvPr/>
            </p:nvSpPr>
            <p:spPr>
              <a:xfrm>
                <a:off x="1492207" y="4279996"/>
                <a:ext cx="2023311" cy="3693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GB" dirty="0"/>
                  <a:t>Gilpin et al. (2018)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C0C52A6-92E9-EE42-398F-613768C557FA}"/>
                </a:ext>
              </a:extLst>
            </p:cNvPr>
            <p:cNvGrpSpPr/>
            <p:nvPr/>
          </p:nvGrpSpPr>
          <p:grpSpPr>
            <a:xfrm>
              <a:off x="3472173" y="5334468"/>
              <a:ext cx="2024913" cy="1180632"/>
              <a:chOff x="2233186" y="5057468"/>
              <a:chExt cx="2024913" cy="118063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6F44E1D-9A78-42D2-E50B-55ADDE99B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30439" y="5057468"/>
                <a:ext cx="777508" cy="77249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8037145-6462-6689-0872-C18CAEC02C46}"/>
                  </a:ext>
                </a:extLst>
              </p:cNvPr>
              <p:cNvSpPr txBox="1"/>
              <p:nvPr/>
            </p:nvSpPr>
            <p:spPr>
              <a:xfrm>
                <a:off x="2233186" y="5868768"/>
                <a:ext cx="2024913" cy="3693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GB" dirty="0"/>
                  <a:t>Rudin et al. (2019)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DC25057-4749-D406-22E9-F7D299E86973}"/>
                </a:ext>
              </a:extLst>
            </p:cNvPr>
            <p:cNvGrpSpPr/>
            <p:nvPr/>
          </p:nvGrpSpPr>
          <p:grpSpPr>
            <a:xfrm>
              <a:off x="6684519" y="2112766"/>
              <a:ext cx="2629246" cy="1146949"/>
              <a:chOff x="8433270" y="4682999"/>
              <a:chExt cx="2629246" cy="114694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5A9E4D7-6720-0F1F-AF1C-C87C4077A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43605" y="4682999"/>
                <a:ext cx="755676" cy="755676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C0B318B-0373-2061-C252-9868A6E69D19}"/>
                  </a:ext>
                </a:extLst>
              </p:cNvPr>
              <p:cNvSpPr txBox="1"/>
              <p:nvPr/>
            </p:nvSpPr>
            <p:spPr>
              <a:xfrm>
                <a:off x="8433270" y="5460616"/>
                <a:ext cx="2629246" cy="3693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GB" dirty="0" err="1"/>
                  <a:t>Freiesleben</a:t>
                </a:r>
                <a:r>
                  <a:rPr lang="en-GB" dirty="0"/>
                  <a:t> et al. (2023)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57FC1EA-E257-C413-3064-B5AF9547DA03}"/>
                </a:ext>
              </a:extLst>
            </p:cNvPr>
            <p:cNvGrpSpPr/>
            <p:nvPr/>
          </p:nvGrpSpPr>
          <p:grpSpPr>
            <a:xfrm>
              <a:off x="3719010" y="2152831"/>
              <a:ext cx="2138727" cy="1148745"/>
              <a:chOff x="8143128" y="2112417"/>
              <a:chExt cx="2138727" cy="1148745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2C399470-065C-CECA-04E7-50C44AE6C2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30534" y="2112417"/>
                <a:ext cx="763913" cy="778794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99C8D5C-FAFE-3D38-42E4-80A4AEE15D87}"/>
                  </a:ext>
                </a:extLst>
              </p:cNvPr>
              <p:cNvSpPr txBox="1"/>
              <p:nvPr/>
            </p:nvSpPr>
            <p:spPr>
              <a:xfrm>
                <a:off x="8143128" y="2891830"/>
                <a:ext cx="2138727" cy="3693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GB" dirty="0"/>
                  <a:t>Goebel et al. (2018)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ACD6881-9D8B-D0DC-3578-180CB7480390}"/>
                </a:ext>
              </a:extLst>
            </p:cNvPr>
            <p:cNvSpPr txBox="1"/>
            <p:nvPr/>
          </p:nvSpPr>
          <p:spPr>
            <a:xfrm rot="1256768">
              <a:off x="5500049" y="3467762"/>
              <a:ext cx="1741818" cy="338554"/>
            </a:xfrm>
            <a:prstGeom prst="rect">
              <a:avLst/>
            </a:prstGeom>
            <a:solidFill>
              <a:srgbClr val="C00000">
                <a:alpha val="42000"/>
              </a:srgbClr>
            </a:solidFill>
            <a:effectLst>
              <a:softEdge rad="127000"/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>
                      <a:lumMod val="95000"/>
                    </a:schemeClr>
                  </a:solidFill>
                </a:rPr>
                <a:t>Explainability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8E74AB2-963F-E186-5BCF-523A1FF5A86C}"/>
                </a:ext>
              </a:extLst>
            </p:cNvPr>
            <p:cNvSpPr txBox="1"/>
            <p:nvPr/>
          </p:nvSpPr>
          <p:spPr>
            <a:xfrm rot="741709">
              <a:off x="5113349" y="3790557"/>
              <a:ext cx="1891187" cy="338554"/>
            </a:xfrm>
            <a:prstGeom prst="rect">
              <a:avLst/>
            </a:prstGeom>
            <a:solidFill>
              <a:srgbClr val="C00000">
                <a:alpha val="42000"/>
              </a:srgbClr>
            </a:solidFill>
            <a:effectLst>
              <a:softEdge rad="127000"/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>
                      <a:lumMod val="95000"/>
                    </a:schemeClr>
                  </a:solidFill>
                </a:rPr>
                <a:t>Interpretability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5436EF3-A664-6E21-0C1A-15DA535DE036}"/>
                </a:ext>
              </a:extLst>
            </p:cNvPr>
            <p:cNvSpPr txBox="1"/>
            <p:nvPr/>
          </p:nvSpPr>
          <p:spPr>
            <a:xfrm>
              <a:off x="5282525" y="4164619"/>
              <a:ext cx="1761148" cy="338554"/>
            </a:xfrm>
            <a:prstGeom prst="rect">
              <a:avLst/>
            </a:prstGeom>
            <a:solidFill>
              <a:srgbClr val="C00000">
                <a:alpha val="42000"/>
              </a:srgbClr>
            </a:solidFill>
            <a:effectLst>
              <a:softEdge rad="127000"/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>
                      <a:lumMod val="95000"/>
                    </a:schemeClr>
                  </a:solidFill>
                </a:rPr>
                <a:t>Transparency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922E4BF-6FCA-BEFF-99C0-244B08A3CC00}"/>
                </a:ext>
              </a:extLst>
            </p:cNvPr>
            <p:cNvSpPr txBox="1"/>
            <p:nvPr/>
          </p:nvSpPr>
          <p:spPr>
            <a:xfrm>
              <a:off x="5229144" y="6053115"/>
              <a:ext cx="1425823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</a:rPr>
                <a:t>Understandability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04A608C-F024-43ED-4DD5-5B3DAB757FF0}"/>
                </a:ext>
              </a:extLst>
            </p:cNvPr>
            <p:cNvGrpSpPr/>
            <p:nvPr/>
          </p:nvGrpSpPr>
          <p:grpSpPr>
            <a:xfrm>
              <a:off x="5456057" y="5705558"/>
              <a:ext cx="3031599" cy="1161948"/>
              <a:chOff x="7942462" y="2554569"/>
              <a:chExt cx="3031599" cy="1161948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37FAC8BA-DAC4-4942-0FB9-59EC430580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085279" y="2554569"/>
                <a:ext cx="745967" cy="750749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432293C-856A-4CF0-70A1-A4C542FA5BE0}"/>
                  </a:ext>
                </a:extLst>
              </p:cNvPr>
              <p:cNvSpPr txBox="1"/>
              <p:nvPr/>
            </p:nvSpPr>
            <p:spPr>
              <a:xfrm>
                <a:off x="7942462" y="3347185"/>
                <a:ext cx="3031599" cy="3693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GB" dirty="0" err="1"/>
                  <a:t>Barredo</a:t>
                </a:r>
                <a:r>
                  <a:rPr lang="en-GB" dirty="0"/>
                  <a:t> Arrieta et al. (2020)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CFC2D9C-82C1-F586-2CC3-A872C026C555}"/>
                </a:ext>
              </a:extLst>
            </p:cNvPr>
            <p:cNvGrpSpPr/>
            <p:nvPr/>
          </p:nvGrpSpPr>
          <p:grpSpPr>
            <a:xfrm>
              <a:off x="7621476" y="3361455"/>
              <a:ext cx="2069798" cy="1112352"/>
              <a:chOff x="9350785" y="1939143"/>
              <a:chExt cx="2069798" cy="1112352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7122B68C-9F6B-7E04-2978-B7DECF181D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13191" y="1939143"/>
                <a:ext cx="744986" cy="744986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1D9AE08-A0F5-B050-C068-E477B5E4735E}"/>
                  </a:ext>
                </a:extLst>
              </p:cNvPr>
              <p:cNvSpPr txBox="1"/>
              <p:nvPr/>
            </p:nvSpPr>
            <p:spPr>
              <a:xfrm>
                <a:off x="9350785" y="2682163"/>
                <a:ext cx="2069798" cy="3693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GB" dirty="0" err="1"/>
                  <a:t>Vilone</a:t>
                </a:r>
                <a:r>
                  <a:rPr lang="en-GB" dirty="0"/>
                  <a:t> et al. (2021)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3875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AC589-35B8-004F-8CCD-CF1358A2E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605503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What is this tutorial about?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C7CA7-180E-5CFD-892F-F7F4E84BA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GB" noProof="0" smtClean="0"/>
              <a:t>3</a:t>
            </a:fld>
            <a:endParaRPr lang="en-GB" noProof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DB565F7-0923-0661-A489-B1493ADE752C}"/>
              </a:ext>
            </a:extLst>
          </p:cNvPr>
          <p:cNvGrpSpPr>
            <a:grpSpLocks noChangeAspect="1"/>
          </p:cNvGrpSpPr>
          <p:nvPr/>
        </p:nvGrpSpPr>
        <p:grpSpPr>
          <a:xfrm>
            <a:off x="3154347" y="1537255"/>
            <a:ext cx="5685736" cy="4558745"/>
            <a:chOff x="3504709" y="1733901"/>
            <a:chExt cx="5077573" cy="407112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F10450B-8782-0C35-AC70-15E853F501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86850" y="1733901"/>
              <a:ext cx="2959420" cy="2959420"/>
            </a:xfrm>
            <a:prstGeom prst="ellipse">
              <a:avLst/>
            </a:prstGeom>
            <a:solidFill>
              <a:schemeClr val="accent1">
                <a:lumMod val="75000"/>
                <a:alpha val="10000"/>
              </a:schemeClr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3313883"/>
                        <a:gd name="connsiteY0" fmla="*/ 1656942 h 3313883"/>
                        <a:gd name="connsiteX1" fmla="*/ 1656942 w 3313883"/>
                        <a:gd name="connsiteY1" fmla="*/ 0 h 3313883"/>
                        <a:gd name="connsiteX2" fmla="*/ 3313884 w 3313883"/>
                        <a:gd name="connsiteY2" fmla="*/ 1656942 h 3313883"/>
                        <a:gd name="connsiteX3" fmla="*/ 1656942 w 3313883"/>
                        <a:gd name="connsiteY3" fmla="*/ 3313884 h 3313883"/>
                        <a:gd name="connsiteX4" fmla="*/ 0 w 3313883"/>
                        <a:gd name="connsiteY4" fmla="*/ 1656942 h 33138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13883" h="3313883" fill="none" extrusionOk="0">
                          <a:moveTo>
                            <a:pt x="0" y="1656942"/>
                          </a:moveTo>
                          <a:cubicBezTo>
                            <a:pt x="163674" y="586273"/>
                            <a:pt x="813473" y="4727"/>
                            <a:pt x="1656942" y="0"/>
                          </a:cubicBezTo>
                          <a:cubicBezTo>
                            <a:pt x="2652136" y="136899"/>
                            <a:pt x="3273367" y="740967"/>
                            <a:pt x="3313884" y="1656942"/>
                          </a:cubicBezTo>
                          <a:cubicBezTo>
                            <a:pt x="3550897" y="2606416"/>
                            <a:pt x="2550426" y="3304017"/>
                            <a:pt x="1656942" y="3313884"/>
                          </a:cubicBezTo>
                          <a:cubicBezTo>
                            <a:pt x="567542" y="3365895"/>
                            <a:pt x="147739" y="2371772"/>
                            <a:pt x="0" y="1656942"/>
                          </a:cubicBezTo>
                          <a:close/>
                        </a:path>
                        <a:path w="3313883" h="3313883" stroke="0" extrusionOk="0">
                          <a:moveTo>
                            <a:pt x="0" y="1656942"/>
                          </a:moveTo>
                          <a:cubicBezTo>
                            <a:pt x="-52538" y="834012"/>
                            <a:pt x="622741" y="-49180"/>
                            <a:pt x="1656942" y="0"/>
                          </a:cubicBezTo>
                          <a:cubicBezTo>
                            <a:pt x="2819217" y="-36489"/>
                            <a:pt x="3288490" y="788088"/>
                            <a:pt x="3313884" y="1656942"/>
                          </a:cubicBezTo>
                          <a:cubicBezTo>
                            <a:pt x="3174333" y="2618688"/>
                            <a:pt x="2519065" y="3376535"/>
                            <a:pt x="1656942" y="3313884"/>
                          </a:cubicBezTo>
                          <a:cubicBezTo>
                            <a:pt x="890173" y="3217889"/>
                            <a:pt x="-47408" y="2582921"/>
                            <a:pt x="0" y="1656942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94170" dist="63500" dir="21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0" prst="angle"/>
              <a:bevelB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57150" h="38100" prst="artDeco"/>
              </a:sp3d>
            </a:bodyPr>
            <a:lstStyle/>
            <a:p>
              <a:pPr algn="ctr"/>
              <a:endParaRPr lang="en-GB" dirty="0">
                <a:solidFill>
                  <a:sysClr val="windowText" lastClr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7FCC4BD-B2E5-AB41-A415-4F28AE551A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04709" y="2845609"/>
              <a:ext cx="2959420" cy="2959420"/>
            </a:xfrm>
            <a:prstGeom prst="ellipse">
              <a:avLst/>
            </a:prstGeom>
            <a:solidFill>
              <a:srgbClr val="00B0F0">
                <a:alpha val="10000"/>
              </a:srgbClr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978248048">
                    <a:custGeom>
                      <a:avLst/>
                      <a:gdLst>
                        <a:gd name="connsiteX0" fmla="*/ 0 w 3313883"/>
                        <a:gd name="connsiteY0" fmla="*/ 1656942 h 3313883"/>
                        <a:gd name="connsiteX1" fmla="*/ 1656942 w 3313883"/>
                        <a:gd name="connsiteY1" fmla="*/ 0 h 3313883"/>
                        <a:gd name="connsiteX2" fmla="*/ 3313884 w 3313883"/>
                        <a:gd name="connsiteY2" fmla="*/ 1656942 h 3313883"/>
                        <a:gd name="connsiteX3" fmla="*/ 1656942 w 3313883"/>
                        <a:gd name="connsiteY3" fmla="*/ 3313884 h 3313883"/>
                        <a:gd name="connsiteX4" fmla="*/ 0 w 3313883"/>
                        <a:gd name="connsiteY4" fmla="*/ 1656942 h 33138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13883" h="3313883" fill="none" extrusionOk="0">
                          <a:moveTo>
                            <a:pt x="0" y="1656942"/>
                          </a:moveTo>
                          <a:cubicBezTo>
                            <a:pt x="28813" y="765917"/>
                            <a:pt x="598418" y="-179856"/>
                            <a:pt x="1656942" y="0"/>
                          </a:cubicBezTo>
                          <a:cubicBezTo>
                            <a:pt x="2402294" y="10659"/>
                            <a:pt x="3296000" y="814109"/>
                            <a:pt x="3313884" y="1656942"/>
                          </a:cubicBezTo>
                          <a:cubicBezTo>
                            <a:pt x="3314437" y="2407162"/>
                            <a:pt x="2392498" y="3375329"/>
                            <a:pt x="1656942" y="3313884"/>
                          </a:cubicBezTo>
                          <a:cubicBezTo>
                            <a:pt x="718404" y="3283563"/>
                            <a:pt x="36532" y="2551556"/>
                            <a:pt x="0" y="1656942"/>
                          </a:cubicBezTo>
                          <a:close/>
                        </a:path>
                        <a:path w="3313883" h="3313883" stroke="0" extrusionOk="0">
                          <a:moveTo>
                            <a:pt x="0" y="1656942"/>
                          </a:moveTo>
                          <a:cubicBezTo>
                            <a:pt x="-64392" y="623098"/>
                            <a:pt x="968860" y="-101241"/>
                            <a:pt x="1656942" y="0"/>
                          </a:cubicBezTo>
                          <a:cubicBezTo>
                            <a:pt x="2679101" y="226950"/>
                            <a:pt x="3286240" y="754727"/>
                            <a:pt x="3313884" y="1656942"/>
                          </a:cubicBezTo>
                          <a:cubicBezTo>
                            <a:pt x="3239618" y="2507600"/>
                            <a:pt x="2822739" y="3220711"/>
                            <a:pt x="1656942" y="3313884"/>
                          </a:cubicBezTo>
                          <a:cubicBezTo>
                            <a:pt x="556613" y="3120832"/>
                            <a:pt x="115238" y="2659368"/>
                            <a:pt x="0" y="1656942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94170" dist="63500" dir="21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0" prst="angle"/>
              <a:bevelB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57150" h="38100" prst="artDeco"/>
              </a:sp3d>
            </a:bodyPr>
            <a:lstStyle/>
            <a:p>
              <a:pPr algn="ctr"/>
              <a:endParaRPr lang="en-GB" dirty="0">
                <a:solidFill>
                  <a:sysClr val="windowText" lastClr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754E112-BE42-68A9-2FA7-CF3811D8A1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19854" y="2771626"/>
              <a:ext cx="2959420" cy="2959420"/>
            </a:xfrm>
            <a:prstGeom prst="ellipse">
              <a:avLst/>
            </a:prstGeom>
            <a:solidFill>
              <a:srgbClr val="92D050">
                <a:alpha val="10000"/>
              </a:srgbClr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3313883"/>
                        <a:gd name="connsiteY0" fmla="*/ 1656942 h 3313883"/>
                        <a:gd name="connsiteX1" fmla="*/ 1656942 w 3313883"/>
                        <a:gd name="connsiteY1" fmla="*/ 0 h 3313883"/>
                        <a:gd name="connsiteX2" fmla="*/ 3313884 w 3313883"/>
                        <a:gd name="connsiteY2" fmla="*/ 1656942 h 3313883"/>
                        <a:gd name="connsiteX3" fmla="*/ 1656942 w 3313883"/>
                        <a:gd name="connsiteY3" fmla="*/ 3313884 h 3313883"/>
                        <a:gd name="connsiteX4" fmla="*/ 0 w 3313883"/>
                        <a:gd name="connsiteY4" fmla="*/ 1656942 h 33138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13883" h="3313883" fill="none" extrusionOk="0">
                          <a:moveTo>
                            <a:pt x="0" y="1656942"/>
                          </a:moveTo>
                          <a:cubicBezTo>
                            <a:pt x="66604" y="749739"/>
                            <a:pt x="825052" y="-171254"/>
                            <a:pt x="1656942" y="0"/>
                          </a:cubicBezTo>
                          <a:cubicBezTo>
                            <a:pt x="2397017" y="-26803"/>
                            <a:pt x="3292252" y="762204"/>
                            <a:pt x="3313884" y="1656942"/>
                          </a:cubicBezTo>
                          <a:cubicBezTo>
                            <a:pt x="3298911" y="2429258"/>
                            <a:pt x="2485479" y="3434187"/>
                            <a:pt x="1656942" y="3313884"/>
                          </a:cubicBezTo>
                          <a:cubicBezTo>
                            <a:pt x="918135" y="3412582"/>
                            <a:pt x="253469" y="2632989"/>
                            <a:pt x="0" y="1656942"/>
                          </a:cubicBezTo>
                          <a:close/>
                        </a:path>
                        <a:path w="3313883" h="3313883" stroke="0" extrusionOk="0">
                          <a:moveTo>
                            <a:pt x="0" y="1656942"/>
                          </a:moveTo>
                          <a:cubicBezTo>
                            <a:pt x="-90356" y="686105"/>
                            <a:pt x="644248" y="36627"/>
                            <a:pt x="1656942" y="0"/>
                          </a:cubicBezTo>
                          <a:cubicBezTo>
                            <a:pt x="2697411" y="26392"/>
                            <a:pt x="3059415" y="749929"/>
                            <a:pt x="3313884" y="1656942"/>
                          </a:cubicBezTo>
                          <a:cubicBezTo>
                            <a:pt x="3248733" y="2635670"/>
                            <a:pt x="2561934" y="3369778"/>
                            <a:pt x="1656942" y="3313884"/>
                          </a:cubicBezTo>
                          <a:cubicBezTo>
                            <a:pt x="683695" y="3282072"/>
                            <a:pt x="133020" y="2635604"/>
                            <a:pt x="0" y="1656942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94170" dist="63500" dir="21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0" prst="angle"/>
              <a:bevelB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57150" h="38100" prst="artDeco"/>
              </a:sp3d>
            </a:bodyPr>
            <a:lstStyle/>
            <a:p>
              <a:pPr algn="ctr"/>
              <a:endParaRPr lang="en-GB" dirty="0">
                <a:solidFill>
                  <a:sysClr val="windowText" lastClr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B91A127-AA36-9690-9DF1-9FE19F6743DF}"/>
                </a:ext>
              </a:extLst>
            </p:cNvPr>
            <p:cNvSpPr txBox="1"/>
            <p:nvPr/>
          </p:nvSpPr>
          <p:spPr>
            <a:xfrm rot="2813247">
              <a:off x="3639889" y="4401802"/>
              <a:ext cx="1725294" cy="852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n w="0"/>
                  <a:solidFill>
                    <a:srgbClr val="3124A5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Human-AI Interaction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D9C725-8459-65AA-3565-7D8CCF35463F}"/>
                </a:ext>
              </a:extLst>
            </p:cNvPr>
            <p:cNvSpPr txBox="1"/>
            <p:nvPr/>
          </p:nvSpPr>
          <p:spPr>
            <a:xfrm rot="18921676">
              <a:off x="6209994" y="4378170"/>
              <a:ext cx="2372288" cy="852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Representation Learning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9F96274-8975-BEAF-24CA-16EA7A4145A6}"/>
                </a:ext>
              </a:extLst>
            </p:cNvPr>
            <p:cNvSpPr txBox="1"/>
            <p:nvPr/>
          </p:nvSpPr>
          <p:spPr>
            <a:xfrm>
              <a:off x="5043300" y="1956066"/>
              <a:ext cx="1900405" cy="852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ln w="0"/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Deep Learning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8BC2B1-2247-1350-D827-F81801E2C5E4}"/>
                </a:ext>
              </a:extLst>
            </p:cNvPr>
            <p:cNvSpPr txBox="1"/>
            <p:nvPr/>
          </p:nvSpPr>
          <p:spPr>
            <a:xfrm>
              <a:off x="5482612" y="3667632"/>
              <a:ext cx="1012386" cy="907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CL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9329083-EED3-9A85-AC0D-367627CA925D}"/>
              </a:ext>
            </a:extLst>
          </p:cNvPr>
          <p:cNvSpPr txBox="1"/>
          <p:nvPr/>
        </p:nvSpPr>
        <p:spPr>
          <a:xfrm>
            <a:off x="451945" y="6292008"/>
            <a:ext cx="10992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We will look at how </a:t>
            </a:r>
            <a:r>
              <a:rPr lang="en-GB" sz="2000" b="1" dirty="0">
                <a:solidFill>
                  <a:srgbClr val="C00000"/>
                </a:solidFill>
              </a:rPr>
              <a:t>Concept Learning (CL) </a:t>
            </a:r>
            <a:r>
              <a:rPr lang="en-GB" dirty="0"/>
              <a:t>can be used to design </a:t>
            </a:r>
            <a:r>
              <a:rPr lang="en-GB" b="1" dirty="0">
                <a:solidFill>
                  <a:srgbClr val="C00000"/>
                </a:solidFill>
              </a:rPr>
              <a:t>interpretable Deep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3829186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B7589-0C3A-D1F0-F1E6-1B3AE1A56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31E2C-DA09-F5A8-5E17-0E231F06F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722516"/>
            <a:ext cx="10625229" cy="516082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First things first: terminology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7BEE32-4D73-DF80-2A70-B479E7232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836029-8635-24BB-8EFC-B4FB6A8AA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800" dirty="0"/>
              <a:t>Here we will use some the following definitions by Gilpin et al. [1]:</a:t>
            </a:r>
          </a:p>
          <a:p>
            <a:pPr>
              <a:lnSpc>
                <a:spcPct val="150000"/>
              </a:lnSpc>
            </a:pPr>
            <a:r>
              <a:rPr lang="en-GB" sz="2800" b="1" noProof="0" dirty="0">
                <a:solidFill>
                  <a:srgbClr val="C00000"/>
                </a:solidFill>
              </a:rPr>
              <a:t>Explainability (why)</a:t>
            </a:r>
            <a:r>
              <a:rPr lang="en-GB" sz="2800" dirty="0"/>
              <a:t>: the ability to answer questions of the form </a:t>
            </a:r>
            <a:r>
              <a:rPr lang="en-GB" sz="2600" dirty="0"/>
              <a:t>“</a:t>
            </a:r>
            <a:r>
              <a:rPr lang="en-GB" sz="2600" i="1" dirty="0"/>
              <a:t>why does this particular input lead to that particular output?</a:t>
            </a:r>
            <a:r>
              <a:rPr lang="en-GB" sz="2600" dirty="0"/>
              <a:t>”</a:t>
            </a:r>
          </a:p>
          <a:p>
            <a:pPr>
              <a:lnSpc>
                <a:spcPct val="150000"/>
              </a:lnSpc>
            </a:pPr>
            <a:r>
              <a:rPr lang="en-GB" sz="2800" b="1" noProof="0" dirty="0">
                <a:solidFill>
                  <a:srgbClr val="C00000"/>
                </a:solidFill>
              </a:rPr>
              <a:t>Interpretability (how)</a:t>
            </a:r>
            <a:r>
              <a:rPr lang="en-GB" sz="2800" dirty="0"/>
              <a:t>: </a:t>
            </a:r>
            <a:r>
              <a:rPr lang="en-GB" sz="2600" dirty="0"/>
              <a:t>the ability to describe “the internals of a system in a way that is understandable to humans.”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FFDA47-088C-4B22-EC67-049772A4F316}"/>
              </a:ext>
            </a:extLst>
          </p:cNvPr>
          <p:cNvSpPr txBox="1"/>
          <p:nvPr/>
        </p:nvSpPr>
        <p:spPr>
          <a:xfrm>
            <a:off x="652370" y="6238101"/>
            <a:ext cx="1062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[1] Gilpin et al. "Explaining explanations: An overview of interpretability of machine learning." DSAA (2018).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AD008E-600A-117F-EC5E-A3C2CECAE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8285" y="5792641"/>
            <a:ext cx="761344" cy="76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224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71166-083A-E06E-1452-D1729D0EE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048EB-C74A-3A48-A093-207A05EEF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722516"/>
            <a:ext cx="10625229" cy="516082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Feature attribution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397442-8405-60E8-AA5B-606B0247C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2041508-4FE3-8471-9F4B-0BD6D1EE8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800" dirty="0"/>
              <a:t>XAI methods have traditionally explained a model’s prediction by estimating how </a:t>
            </a:r>
            <a:r>
              <a:rPr lang="en-GB" sz="2800" b="1" dirty="0">
                <a:solidFill>
                  <a:srgbClr val="C00000"/>
                </a:solidFill>
              </a:rPr>
              <a:t>important </a:t>
            </a:r>
            <a:r>
              <a:rPr lang="en-GB" sz="2800" dirty="0"/>
              <a:t>each </a:t>
            </a:r>
            <a:r>
              <a:rPr lang="en-GB" sz="2800" b="1" dirty="0">
                <a:solidFill>
                  <a:srgbClr val="C00000"/>
                </a:solidFill>
              </a:rPr>
              <a:t>input feature </a:t>
            </a:r>
            <a:r>
              <a:rPr lang="en-GB" sz="2800" dirty="0"/>
              <a:t>is for the </a:t>
            </a:r>
            <a:r>
              <a:rPr lang="en-GB" sz="2800" b="1" dirty="0">
                <a:solidFill>
                  <a:srgbClr val="C00000"/>
                </a:solidFill>
              </a:rPr>
              <a:t>output</a:t>
            </a:r>
          </a:p>
          <a:p>
            <a:pPr marL="0" indent="0">
              <a:buNone/>
            </a:pPr>
            <a:endParaRPr lang="en-GB" sz="2800" b="1" noProof="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GB" sz="28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GB" sz="2800" b="1" noProof="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GB" sz="2800" b="1" noProof="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GB" sz="2800" dirty="0"/>
              <a:t>We call these </a:t>
            </a:r>
            <a:r>
              <a:rPr lang="en-GB" sz="2800" b="1" dirty="0">
                <a:solidFill>
                  <a:srgbClr val="C00000"/>
                </a:solidFill>
              </a:rPr>
              <a:t>feature importance</a:t>
            </a:r>
            <a:r>
              <a:rPr lang="en-GB" sz="2800" dirty="0"/>
              <a:t> or </a:t>
            </a:r>
            <a:r>
              <a:rPr lang="en-GB" sz="2800" b="1" dirty="0">
                <a:solidFill>
                  <a:srgbClr val="C00000"/>
                </a:solidFill>
              </a:rPr>
              <a:t>feature attribution</a:t>
            </a:r>
            <a:r>
              <a:rPr lang="en-GB" sz="2800" dirty="0"/>
              <a:t> methods</a:t>
            </a:r>
            <a:endParaRPr lang="en-GB" sz="2800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6710B0-8C68-6FFE-63C7-69E24C4C4689}"/>
              </a:ext>
            </a:extLst>
          </p:cNvPr>
          <p:cNvSpPr txBox="1"/>
          <p:nvPr/>
        </p:nvSpPr>
        <p:spPr>
          <a:xfrm>
            <a:off x="652370" y="6238101"/>
            <a:ext cx="1062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Scott, M., and Lee Su-In. "A unified approach to interpreting model predictions."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(2017).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DBCFEC-70CF-8176-0B85-131153924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205" y="5875389"/>
            <a:ext cx="725424" cy="72542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972B9F8-9673-F9C9-B58F-1A26C109E959}"/>
              </a:ext>
            </a:extLst>
          </p:cNvPr>
          <p:cNvGrpSpPr/>
          <p:nvPr/>
        </p:nvGrpSpPr>
        <p:grpSpPr>
          <a:xfrm>
            <a:off x="3295928" y="2943284"/>
            <a:ext cx="5600144" cy="1919081"/>
            <a:chOff x="3162726" y="3123045"/>
            <a:chExt cx="5600144" cy="19190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4022E7B-3A25-83AB-8D05-E5252996F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49937"/>
            <a:stretch/>
          </p:blipFill>
          <p:spPr>
            <a:xfrm>
              <a:off x="3162726" y="3123045"/>
              <a:ext cx="5600144" cy="155956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0671B4B-8CAC-CC2A-41DE-BA178221821D}"/>
                </a:ext>
              </a:extLst>
            </p:cNvPr>
            <p:cNvSpPr txBox="1"/>
            <p:nvPr/>
          </p:nvSpPr>
          <p:spPr>
            <a:xfrm>
              <a:off x="3162726" y="4703572"/>
              <a:ext cx="5600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dirty="0"/>
                <a:t>SHAP (Scott et al., 2017)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61887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86F4D-0263-60DE-1FFC-7F95B1C5B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44DE9-7A0F-34A3-EBD7-35B27584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722516"/>
            <a:ext cx="10625229" cy="516082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Saliency: feature attribution in </a:t>
            </a:r>
            <a:r>
              <a:rPr lang="en-GB" noProof="0" dirty="0" err="1"/>
              <a:t>dnns</a:t>
            </a:r>
            <a:endParaRPr lang="en-GB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8727F95-8A16-BB35-7815-11F672658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B1CAD16-00AC-9D70-2FE2-7AFAAF30A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800" dirty="0"/>
              <a:t>DNN-specific attribution methods are called </a:t>
            </a:r>
            <a:r>
              <a:rPr lang="en-GB" sz="2800" b="1" dirty="0">
                <a:solidFill>
                  <a:srgbClr val="C00000"/>
                </a:solidFill>
              </a:rPr>
              <a:t>saliency methods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A081E2-62D3-89AE-F9ED-4C75DA27BCE2}"/>
              </a:ext>
            </a:extLst>
          </p:cNvPr>
          <p:cNvGrpSpPr/>
          <p:nvPr/>
        </p:nvGrpSpPr>
        <p:grpSpPr>
          <a:xfrm>
            <a:off x="918774" y="2443110"/>
            <a:ext cx="10333149" cy="1971779"/>
            <a:chOff x="364382" y="2850209"/>
            <a:chExt cx="10333149" cy="19717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128E172-1EBE-CF4F-5BF1-6C3A9228C3AD}"/>
                    </a:ext>
                  </a:extLst>
                </p:cNvPr>
                <p:cNvSpPr txBox="1"/>
                <p:nvPr/>
              </p:nvSpPr>
              <p:spPr>
                <a:xfrm>
                  <a:off x="364382" y="3183688"/>
                  <a:ext cx="8393003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7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sz="7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7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         </m:t>
                            </m:r>
                            <m:r>
                              <a:rPr lang="en-US" sz="7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7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7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m:rPr>
                                <m:nor/>
                              </m:rPr>
                              <a:rPr lang="en-US" sz="7200" b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cat</m:t>
                            </m:r>
                          </m:e>
                        </m:d>
                        <m:r>
                          <a:rPr lang="en-US" sz="7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GB" sz="66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128E172-1EBE-CF4F-5BF1-6C3A9228C3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382" y="3183688"/>
                  <a:ext cx="8393003" cy="120032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561A5B-74C7-7232-6E72-995C10FA8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7602"/>
            <a:stretch/>
          </p:blipFill>
          <p:spPr>
            <a:xfrm>
              <a:off x="9084631" y="2964702"/>
              <a:ext cx="1612900" cy="16383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AC295B-DC6E-DF99-64A7-DC475D960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6550"/>
            <a:stretch/>
          </p:blipFill>
          <p:spPr>
            <a:xfrm>
              <a:off x="3906802" y="2964702"/>
              <a:ext cx="1665288" cy="1638300"/>
            </a:xfrm>
            <a:prstGeom prst="rect">
              <a:avLst/>
            </a:prstGeom>
          </p:spPr>
        </p:pic>
        <p:pic>
          <p:nvPicPr>
            <p:cNvPr id="11" name="Picture 4" descr="Deep learning - Free electronics icons">
              <a:extLst>
                <a:ext uri="{FF2B5EF4-FFF2-40B4-BE49-F238E27FC236}">
                  <a16:creationId xmlns:a16="http://schemas.microsoft.com/office/drawing/2014/main" id="{DB72AE5C-D48B-419B-7C2F-26F32A059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7034" y="2850209"/>
              <a:ext cx="1971779" cy="1971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02D4BCF-6D3E-A2E6-DFA7-5BEF745B7E5A}"/>
                  </a:ext>
                </a:extLst>
              </p:cNvPr>
              <p:cNvSpPr txBox="1"/>
              <p:nvPr/>
            </p:nvSpPr>
            <p:spPr>
              <a:xfrm>
                <a:off x="349818" y="4832271"/>
                <a:ext cx="11225958" cy="713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These are usually computed by measuring </a:t>
                </a:r>
                <a:r>
                  <a:rPr lang="en-GB" sz="2400" b="1" dirty="0">
                    <a:solidFill>
                      <a:srgbClr val="C00000"/>
                    </a:solidFill>
                  </a:rPr>
                  <a:t>model sensitivity via its gradient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02D4BCF-6D3E-A2E6-DFA7-5BEF745B7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818" y="4832271"/>
                <a:ext cx="11225958" cy="713209"/>
              </a:xfrm>
              <a:prstGeom prst="rect">
                <a:avLst/>
              </a:prstGeom>
              <a:blipFill>
                <a:blip r:embed="rId6"/>
                <a:stretch>
                  <a:fillRect l="-814" b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8E9E817-BF77-B744-7902-DB8965C9BD7D}"/>
                  </a:ext>
                </a:extLst>
              </p:cNvPr>
              <p:cNvSpPr txBox="1"/>
              <p:nvPr/>
            </p:nvSpPr>
            <p:spPr>
              <a:xfrm>
                <a:off x="2219064" y="4423194"/>
                <a:ext cx="14387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;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8E9E817-BF77-B744-7902-DB8965C9B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064" y="4423194"/>
                <a:ext cx="1438792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A3F6ACAE-2A73-83EA-5BC3-7CA457190311}"/>
              </a:ext>
            </a:extLst>
          </p:cNvPr>
          <p:cNvSpPr txBox="1"/>
          <p:nvPr/>
        </p:nvSpPr>
        <p:spPr>
          <a:xfrm>
            <a:off x="652370" y="6238101"/>
            <a:ext cx="1062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Example taken from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Selvaraju et al. "Grad-cam: Visual explanations from deep networks via gradient-based localization." ICCV (2017).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F489B75-094F-3CAB-D263-5BB733FE55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61645" y="5743892"/>
            <a:ext cx="823161" cy="8231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475D3E5-82E7-D294-009D-3B65747616DC}"/>
                  </a:ext>
                </a:extLst>
              </p:cNvPr>
              <p:cNvSpPr txBox="1"/>
              <p:nvPr/>
            </p:nvSpPr>
            <p:spPr>
              <a:xfrm>
                <a:off x="4500451" y="4161584"/>
                <a:ext cx="159554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GB" sz="28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475D3E5-82E7-D294-009D-3B6574761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451" y="4161584"/>
                <a:ext cx="1595549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73900F3-8BF8-1EA5-865E-05A543DEC5D0}"/>
                  </a:ext>
                </a:extLst>
              </p:cNvPr>
              <p:cNvSpPr txBox="1"/>
              <p:nvPr/>
            </p:nvSpPr>
            <p:spPr>
              <a:xfrm>
                <a:off x="6614160" y="3792252"/>
                <a:ext cx="11582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GB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73900F3-8BF8-1EA5-865E-05A543DEC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160" y="3792252"/>
                <a:ext cx="1158240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93757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0BB71-042F-FA1F-21C9-A1DA0E883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C6825-6D5D-1F1B-F703-EE45ED86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722516"/>
            <a:ext cx="10625229" cy="516082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What’s wrong with feature ATTRIBUTION?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730C5D3-7D42-8174-260D-53FC7ECB6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1776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3E5D4-8E33-6574-F92E-0BFF098DE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8EBF-ED63-64FC-327E-CE11C3F55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722516"/>
            <a:ext cx="10625229" cy="516082"/>
          </a:xfrm>
        </p:spPr>
        <p:txBody>
          <a:bodyPr>
            <a:normAutofit fontScale="90000"/>
          </a:bodyPr>
          <a:lstStyle/>
          <a:p>
            <a:r>
              <a:rPr lang="en-GB" noProof="0"/>
              <a:t>What’s wrong with feature ATTRIBUTION?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CF5DE-2851-BB1F-C09E-ADBF83386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800" noProof="0" dirty="0"/>
              <a:t>1. Low-level features like individual pixels are </a:t>
            </a:r>
            <a:r>
              <a:rPr lang="en-GB" sz="2800" b="1" noProof="0" dirty="0">
                <a:solidFill>
                  <a:srgbClr val="C00000"/>
                </a:solidFill>
              </a:rPr>
              <a:t>not always semantically meaningful</a:t>
            </a:r>
            <a:r>
              <a:rPr lang="en-GB" sz="2800" b="1" noProof="0" dirty="0"/>
              <a:t>:</a:t>
            </a:r>
            <a:endParaRPr lang="en-GB" sz="2800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4D806C1-9580-CEA8-06A1-DB7AB3C67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DA768B-A2C3-A1A7-C158-69F5346BF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719" y="2800573"/>
            <a:ext cx="4740564" cy="3162633"/>
          </a:xfrm>
          <a:prstGeom prst="round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3FCF3D-1A7D-5130-66E5-ABDBD2203A64}"/>
              </a:ext>
            </a:extLst>
          </p:cNvPr>
          <p:cNvSpPr txBox="1"/>
          <p:nvPr/>
        </p:nvSpPr>
        <p:spPr>
          <a:xfrm>
            <a:off x="652372" y="6376600"/>
            <a:ext cx="10620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[1] Andrey Armyagov/Shutterstock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F2CEB3-AC17-42B5-1B85-580A8B4FE624}"/>
              </a:ext>
            </a:extLst>
          </p:cNvPr>
          <p:cNvSpPr txBox="1"/>
          <p:nvPr/>
        </p:nvSpPr>
        <p:spPr>
          <a:xfrm>
            <a:off x="3725719" y="6055360"/>
            <a:ext cx="4740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noProof="0" dirty="0">
                <a:solidFill>
                  <a:srgbClr val="C00000"/>
                </a:solidFill>
              </a:rPr>
              <a:t>Can you guess what this is?</a:t>
            </a:r>
          </a:p>
        </p:txBody>
      </p:sp>
    </p:spTree>
    <p:extLst>
      <p:ext uri="{BB962C8B-B14F-4D97-AF65-F5344CB8AC3E}">
        <p14:creationId xmlns:p14="http://schemas.microsoft.com/office/powerpoint/2010/main" val="14209520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916A1-5A80-C7DC-6772-75AC2F21E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E5E93-1B3B-BB09-EBB1-F3E1435EC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722516"/>
            <a:ext cx="10625229" cy="516082"/>
          </a:xfrm>
        </p:spPr>
        <p:txBody>
          <a:bodyPr>
            <a:normAutofit fontScale="90000"/>
          </a:bodyPr>
          <a:lstStyle/>
          <a:p>
            <a:r>
              <a:rPr lang="en-GB" noProof="0"/>
              <a:t>What’s wrong with feature ATTRIBUTION?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E3D61-573C-B22F-A454-A3968090F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800" noProof="0" dirty="0"/>
              <a:t>1. Low-level features like individual pixels are </a:t>
            </a:r>
            <a:r>
              <a:rPr lang="en-GB" sz="2800" b="1" noProof="0" dirty="0">
                <a:solidFill>
                  <a:srgbClr val="C00000"/>
                </a:solidFill>
              </a:rPr>
              <a:t>not always semantically meaningful</a:t>
            </a:r>
            <a:r>
              <a:rPr lang="en-GB" sz="2800" b="1" noProof="0" dirty="0"/>
              <a:t>:</a:t>
            </a:r>
            <a:endParaRPr lang="en-GB" sz="2800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D7E7790-8FC5-CBB5-4E43-0466CCF41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4A44A5-5DDC-42A6-B53F-6FDF1F95A19A}"/>
              </a:ext>
            </a:extLst>
          </p:cNvPr>
          <p:cNvSpPr txBox="1"/>
          <p:nvPr/>
        </p:nvSpPr>
        <p:spPr>
          <a:xfrm>
            <a:off x="652372" y="6376600"/>
            <a:ext cx="10620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[1] </a:t>
            </a:r>
            <a:r>
              <a:rPr lang="en-GB" dirty="0" err="1"/>
              <a:t>ZaZa</a:t>
            </a:r>
            <a:r>
              <a:rPr lang="en-GB" dirty="0"/>
              <a:t> Studio/Shutterstock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20C6E6-6BE6-C9D3-4952-6D4B8E4A0172}"/>
              </a:ext>
            </a:extLst>
          </p:cNvPr>
          <p:cNvSpPr txBox="1"/>
          <p:nvPr/>
        </p:nvSpPr>
        <p:spPr>
          <a:xfrm>
            <a:off x="3725719" y="5963206"/>
            <a:ext cx="4740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noProof="0">
                <a:solidFill>
                  <a:schemeClr val="accent6"/>
                </a:solidFill>
              </a:rPr>
              <a:t>Limes!</a:t>
            </a:r>
          </a:p>
        </p:txBody>
      </p:sp>
      <p:pic>
        <p:nvPicPr>
          <p:cNvPr id="5" name="Picture 4" descr="A pile of lime slices&#10;&#10;AI-generated content may be incorrect.">
            <a:extLst>
              <a:ext uri="{FF2B5EF4-FFF2-40B4-BE49-F238E27FC236}">
                <a16:creationId xmlns:a16="http://schemas.microsoft.com/office/drawing/2014/main" id="{8099C60D-BBAF-40B3-2A26-EFE3E1952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718" y="2663414"/>
            <a:ext cx="4740564" cy="316263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086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355A7-C122-4379-8227-4F30250C6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6B8CB-C85C-9E60-CA4A-DD9262934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722516"/>
            <a:ext cx="10625229" cy="516082"/>
          </a:xfrm>
        </p:spPr>
        <p:txBody>
          <a:bodyPr>
            <a:normAutofit fontScale="90000"/>
          </a:bodyPr>
          <a:lstStyle/>
          <a:p>
            <a:r>
              <a:rPr lang="en-GB" noProof="0"/>
              <a:t>What’s wrong with feature ATTRIBUTION?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8DC31-0B3F-0398-5853-893F01D83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800" noProof="0" dirty="0"/>
              <a:t>2. Saliency maps lack of </a:t>
            </a:r>
            <a:r>
              <a:rPr lang="en-GB" sz="2800" b="1" noProof="0" dirty="0">
                <a:solidFill>
                  <a:srgbClr val="C00000"/>
                </a:solidFill>
              </a:rPr>
              <a:t>actionability!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A6CD1C-76B3-DF1D-88BC-06E66305C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EC9C71-6159-FFD6-1CBE-3312077B03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622"/>
          <a:stretch/>
        </p:blipFill>
        <p:spPr>
          <a:xfrm>
            <a:off x="5164890" y="2096334"/>
            <a:ext cx="1652536" cy="35279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C35B75-DC48-673F-5505-16ED7E443B70}"/>
              </a:ext>
            </a:extLst>
          </p:cNvPr>
          <p:cNvSpPr txBox="1"/>
          <p:nvPr/>
        </p:nvSpPr>
        <p:spPr>
          <a:xfrm>
            <a:off x="2520341" y="5721725"/>
            <a:ext cx="7151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What does this really tell you about </a:t>
            </a:r>
            <a:r>
              <a:rPr lang="en-GB" b="1" noProof="0" dirty="0">
                <a:solidFill>
                  <a:srgbClr val="C00000"/>
                </a:solidFill>
              </a:rPr>
              <a:t>how</a:t>
            </a:r>
            <a:r>
              <a:rPr lang="en-GB" noProof="0" dirty="0"/>
              <a:t> the model made a prediction?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8BEBF7-3C24-FD51-D95E-3AE6993D16F1}"/>
              </a:ext>
            </a:extLst>
          </p:cNvPr>
          <p:cNvSpPr txBox="1"/>
          <p:nvPr/>
        </p:nvSpPr>
        <p:spPr>
          <a:xfrm>
            <a:off x="574646" y="6376600"/>
            <a:ext cx="11042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[1]Image adapted from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Dombrowski et al. "Explanations can be manipulated and geometry is to blame." 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(2019)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978088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A3D4A-14AA-59C0-E78F-8074F31D3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52BCE-D12C-26D5-BC8A-3598975E4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722516"/>
            <a:ext cx="10625229" cy="516082"/>
          </a:xfrm>
        </p:spPr>
        <p:txBody>
          <a:bodyPr>
            <a:normAutofit fontScale="90000"/>
          </a:bodyPr>
          <a:lstStyle/>
          <a:p>
            <a:r>
              <a:rPr lang="en-GB" noProof="0"/>
              <a:t>What’s wrong with feature ATTRIBUTION?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538FA-9A35-05B8-AB30-1A8AC4DE2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800" dirty="0"/>
              <a:t>3</a:t>
            </a:r>
            <a:r>
              <a:rPr lang="en-GB" sz="2800" noProof="0" dirty="0"/>
              <a:t>. Several saliency methods </a:t>
            </a:r>
            <a:r>
              <a:rPr lang="en-GB" sz="2800" b="1" noProof="0" dirty="0">
                <a:solidFill>
                  <a:srgbClr val="C00000"/>
                </a:solidFill>
              </a:rPr>
              <a:t>fail very simple sanity checks</a:t>
            </a:r>
            <a:endParaRPr lang="en-GB" sz="2800" b="1" noProof="0" dirty="0">
              <a:solidFill>
                <a:srgbClr val="C00000"/>
              </a:solidFill>
              <a:ea typeface="+mn-lt"/>
              <a:cs typeface="+mn-l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4734922-4EDE-9B6F-6252-32A60D943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043AAA-75C9-A436-7B6B-D6E502BC077F}"/>
              </a:ext>
            </a:extLst>
          </p:cNvPr>
          <p:cNvSpPr txBox="1"/>
          <p:nvPr/>
        </p:nvSpPr>
        <p:spPr>
          <a:xfrm>
            <a:off x="496923" y="6382066"/>
            <a:ext cx="10620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Adebayo, Julius, et al. "Sanity checks for saliency maps." NeurIPS (2018). 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FC2742-346B-DC00-232B-32AFBB03D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2503" y="5653889"/>
            <a:ext cx="947126" cy="95331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DB3F589-F1CE-D94D-781C-A705FC23466F}"/>
              </a:ext>
            </a:extLst>
          </p:cNvPr>
          <p:cNvGrpSpPr/>
          <p:nvPr/>
        </p:nvGrpSpPr>
        <p:grpSpPr>
          <a:xfrm>
            <a:off x="496923" y="2835125"/>
            <a:ext cx="4287175" cy="2495000"/>
            <a:chOff x="496923" y="2640778"/>
            <a:chExt cx="4287175" cy="2495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3304DB-8B43-B89F-9CF8-6FDACF4FE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6923" y="2640778"/>
              <a:ext cx="4287175" cy="176815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95BBCB-9D89-08B0-28F8-8DE78B0C8E55}"/>
                </a:ext>
              </a:extLst>
            </p:cNvPr>
            <p:cNvSpPr txBox="1"/>
            <p:nvPr/>
          </p:nvSpPr>
          <p:spPr>
            <a:xfrm>
              <a:off x="496923" y="4489447"/>
              <a:ext cx="42871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</a:rPr>
                <a:t>Random training labels</a:t>
              </a:r>
              <a:r>
                <a:rPr lang="en-GB" dirty="0"/>
                <a:t> do not always lead to random maps [1]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5EB707-AC72-230F-E74D-D6CE4CEDC3A3}"/>
              </a:ext>
            </a:extLst>
          </p:cNvPr>
          <p:cNvGrpSpPr>
            <a:grpSpLocks noChangeAspect="1"/>
          </p:cNvGrpSpPr>
          <p:nvPr/>
        </p:nvGrpSpPr>
        <p:grpSpPr>
          <a:xfrm>
            <a:off x="5274066" y="2317655"/>
            <a:ext cx="6132361" cy="2132717"/>
            <a:chOff x="139003" y="1776505"/>
            <a:chExt cx="11355510" cy="39492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4343B4-1104-9CB6-B232-DC3F66BD9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54321" b="10835"/>
            <a:stretch/>
          </p:blipFill>
          <p:spPr>
            <a:xfrm>
              <a:off x="139003" y="3774334"/>
              <a:ext cx="11355510" cy="195139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C6F83D5-44EA-4C26-D7A3-89B4B84E2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7952" y="1776505"/>
              <a:ext cx="10556096" cy="191643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9C7CE3A-6D2E-7A6E-7ABD-A0D8FD32EA65}"/>
              </a:ext>
            </a:extLst>
          </p:cNvPr>
          <p:cNvSpPr txBox="1"/>
          <p:nvPr/>
        </p:nvSpPr>
        <p:spPr>
          <a:xfrm>
            <a:off x="5459318" y="4686069"/>
            <a:ext cx="588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Random weights </a:t>
            </a:r>
            <a:r>
              <a:rPr lang="en-GB" dirty="0"/>
              <a:t>do not always lead to random maps [1]</a:t>
            </a:r>
          </a:p>
        </p:txBody>
      </p:sp>
    </p:spTree>
    <p:extLst>
      <p:ext uri="{BB962C8B-B14F-4D97-AF65-F5344CB8AC3E}">
        <p14:creationId xmlns:p14="http://schemas.microsoft.com/office/powerpoint/2010/main" val="40828795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D5569-86AF-851C-9482-657BF64B9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5508E-43D2-8EDB-8E10-F4A648262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722516"/>
            <a:ext cx="10625229" cy="516082"/>
          </a:xfrm>
        </p:spPr>
        <p:txBody>
          <a:bodyPr>
            <a:normAutofit fontScale="90000"/>
          </a:bodyPr>
          <a:lstStyle/>
          <a:p>
            <a:r>
              <a:rPr lang="en-GB" noProof="0"/>
              <a:t>What’s wrong with feature ATTRIBUTION?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CBDB5-E3CD-27B9-EE28-31BCBE105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800" dirty="0"/>
              <a:t>4</a:t>
            </a:r>
            <a:r>
              <a:rPr lang="en-GB" sz="2800" noProof="0" dirty="0"/>
              <a:t>. Saliency methods are </a:t>
            </a:r>
            <a:r>
              <a:rPr lang="en-GB" sz="2800" noProof="0" dirty="0">
                <a:ea typeface="+mn-lt"/>
                <a:cs typeface="+mn-lt"/>
              </a:rPr>
              <a:t>susceptible to </a:t>
            </a:r>
            <a:r>
              <a:rPr lang="en-GB" sz="2800" b="1" noProof="0" dirty="0">
                <a:solidFill>
                  <a:srgbClr val="C00000"/>
                </a:solidFill>
                <a:ea typeface="+mn-lt"/>
                <a:cs typeface="+mn-lt"/>
              </a:rPr>
              <a:t>adversarial attacks </a:t>
            </a:r>
            <a:r>
              <a:rPr lang="en-GB" sz="2800" noProof="0" dirty="0">
                <a:ea typeface="+mn-lt"/>
                <a:cs typeface="+mn-lt"/>
              </a:rPr>
              <a:t>[1,2]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6752309-9E71-B4AD-F814-8078B9562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876BC8-072D-5FDD-2C64-EA47A4A03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966" y="2036388"/>
            <a:ext cx="3639587" cy="39144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126D81-6BBA-44E9-4081-5281F2680128}"/>
              </a:ext>
            </a:extLst>
          </p:cNvPr>
          <p:cNvSpPr txBox="1"/>
          <p:nvPr/>
        </p:nvSpPr>
        <p:spPr>
          <a:xfrm>
            <a:off x="496923" y="6263639"/>
            <a:ext cx="11042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Dombrowski et al. "Explanations can be manipulated and geometry is to blame." 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(2019)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. 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[2] Also relevant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Ghorbani et al. "Interpretation of neural networks is fragile." AAAI (2019).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BFA18F-6BE2-395D-F81F-08C298022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2122" y="5624298"/>
            <a:ext cx="977506" cy="98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898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BC518-460D-C866-E7C6-EA85099DA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D3F94-0960-4C03-00AF-4334F048E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722516"/>
            <a:ext cx="10625229" cy="516082"/>
          </a:xfrm>
        </p:spPr>
        <p:txBody>
          <a:bodyPr>
            <a:normAutofit fontScale="90000"/>
          </a:bodyPr>
          <a:lstStyle/>
          <a:p>
            <a:r>
              <a:rPr lang="en-GB" noProof="0"/>
              <a:t>What’s wrong with feature ATTRIBUTION?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70CF7-2D7F-F0B4-9F76-BE0FC5B8E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800" noProof="0" dirty="0"/>
              <a:t>How can we go around the limitations of feature attribution?</a:t>
            </a:r>
          </a:p>
          <a:p>
            <a:pPr marL="0" indent="0" algn="ctr">
              <a:buNone/>
            </a:pPr>
            <a:endParaRPr lang="en-GB" sz="2800" b="1" noProof="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en-GB" sz="28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GB" sz="4000" b="1" noProof="0" dirty="0">
                <a:solidFill>
                  <a:srgbClr val="C00000"/>
                </a:solidFill>
              </a:rPr>
              <a:t>Here, we will focus on using so-called “</a:t>
            </a:r>
            <a:r>
              <a:rPr lang="en-GB" sz="4000" b="1" i="1" noProof="0" dirty="0">
                <a:solidFill>
                  <a:srgbClr val="C00000"/>
                </a:solidFill>
              </a:rPr>
              <a:t>concepts</a:t>
            </a:r>
            <a:r>
              <a:rPr lang="en-GB" sz="4000" b="1" noProof="0" dirty="0">
                <a:solidFill>
                  <a:srgbClr val="C00000"/>
                </a:solidFill>
              </a:rPr>
              <a:t>” to construct explanations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8FEE27C-3A5E-12CD-FE0E-0D5EF3C96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231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22429-F017-59BE-C518-CB944CE0E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29BA2-C075-72F7-1E1E-2880C26B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605503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Tutorial goals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0FBCB49-011D-1C09-5100-BEED106FC818}"/>
                  </a:ext>
                </a:extLst>
              </p14:cNvPr>
              <p14:cNvContentPartPr/>
              <p14:nvPr/>
            </p14:nvContentPartPr>
            <p14:xfrm>
              <a:off x="4421627" y="1438933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0FBCB49-011D-1C09-5100-BEED106FC81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12627" y="1429933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8DEB59-208A-9A32-F260-1C2E62BE2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GB" noProof="0" smtClean="0"/>
              <a:t>4</a:t>
            </a:fld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8121913-8831-1D19-AFD3-276306EE6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800" noProof="0" dirty="0"/>
              <a:t>Our </a:t>
            </a:r>
            <a:r>
              <a:rPr lang="en-GB" sz="2800" b="1" noProof="0" dirty="0">
                <a:solidFill>
                  <a:srgbClr val="C00000"/>
                </a:solidFill>
              </a:rPr>
              <a:t>main goals </a:t>
            </a:r>
            <a:r>
              <a:rPr lang="en-GB" sz="2800" noProof="0" dirty="0"/>
              <a:t>for this tutorial are threefold:</a:t>
            </a:r>
            <a:endParaRPr lang="en-GB" sz="2800" b="1" noProof="0" dirty="0">
              <a:solidFill>
                <a:srgbClr val="C00000"/>
              </a:solidFill>
            </a:endParaRP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noProof="0" dirty="0"/>
              <a:t>Provide a </a:t>
            </a:r>
            <a:r>
              <a:rPr lang="en-GB" sz="2800" b="1" noProof="0" dirty="0">
                <a:solidFill>
                  <a:srgbClr val="C00000"/>
                </a:solidFill>
              </a:rPr>
              <a:t>non-exhaustive but well-rounded overview</a:t>
            </a:r>
            <a:r>
              <a:rPr lang="en-GB" sz="2800" noProof="0" dirty="0"/>
              <a:t> of </a:t>
            </a:r>
            <a:r>
              <a:rPr lang="en-GB" sz="2800" b="1" noProof="0" dirty="0">
                <a:solidFill>
                  <a:srgbClr val="C00000"/>
                </a:solidFill>
              </a:rPr>
              <a:t>concept learning (CL).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dirty="0"/>
              <a:t>Convince you that </a:t>
            </a:r>
            <a:r>
              <a:rPr lang="en-GB" sz="2800" b="1" dirty="0">
                <a:solidFill>
                  <a:srgbClr val="C00000"/>
                </a:solidFill>
              </a:rPr>
              <a:t>concept representations </a:t>
            </a:r>
            <a:r>
              <a:rPr lang="en-GB" sz="2800" dirty="0"/>
              <a:t>can be very useful for </a:t>
            </a:r>
            <a:r>
              <a:rPr lang="en-GB" sz="2800" b="1" dirty="0">
                <a:solidFill>
                  <a:srgbClr val="C00000"/>
                </a:solidFill>
              </a:rPr>
              <a:t>designing powerful but interpretable </a:t>
            </a:r>
            <a:r>
              <a:rPr lang="en-GB" sz="2800" dirty="0"/>
              <a:t>neural models.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dirty="0"/>
              <a:t>Bring together a variety of </a:t>
            </a:r>
            <a:r>
              <a:rPr lang="en-GB" sz="2800" b="1" dirty="0">
                <a:solidFill>
                  <a:srgbClr val="C00000"/>
                </a:solidFill>
              </a:rPr>
              <a:t>resources </a:t>
            </a:r>
            <a:r>
              <a:rPr lang="en-GB" sz="2800" dirty="0"/>
              <a:t>(surveys, method papers, libraries, etc.) to </a:t>
            </a:r>
            <a:r>
              <a:rPr lang="en-GB" sz="2800" b="1" dirty="0">
                <a:solidFill>
                  <a:srgbClr val="C00000"/>
                </a:solidFill>
              </a:rPr>
              <a:t>facilitate access to the current state of CL</a:t>
            </a:r>
            <a:r>
              <a:rPr lang="en-GB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088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1B15D-7EE7-B697-552A-D626E9D98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E3C81-5217-06D7-2EEE-E7931B48F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722516"/>
            <a:ext cx="10625229" cy="516082"/>
          </a:xfrm>
        </p:spPr>
        <p:txBody>
          <a:bodyPr>
            <a:normAutofit fontScale="90000"/>
          </a:bodyPr>
          <a:lstStyle/>
          <a:p>
            <a:r>
              <a:rPr lang="en-GB" noProof="0"/>
              <a:t>What are concepts?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E9897-6160-6438-672A-E43956BA7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800" noProof="0" dirty="0"/>
              <a:t>Concepts are </a:t>
            </a:r>
            <a:r>
              <a:rPr lang="en-GB" sz="2800" b="1" noProof="0" dirty="0">
                <a:solidFill>
                  <a:srgbClr val="C00000"/>
                </a:solidFill>
                <a:ea typeface="+mn-lt"/>
                <a:cs typeface="+mn-lt"/>
              </a:rPr>
              <a:t>high-level</a:t>
            </a:r>
            <a:r>
              <a:rPr lang="en-GB" sz="2800" noProof="0" dirty="0">
                <a:ea typeface="+mn-lt"/>
                <a:cs typeface="+mn-lt"/>
              </a:rPr>
              <a:t> and semantically </a:t>
            </a:r>
            <a:r>
              <a:rPr lang="en-GB" sz="2800" b="1" noProof="0" dirty="0">
                <a:solidFill>
                  <a:srgbClr val="C00000"/>
                </a:solidFill>
                <a:ea typeface="+mn-lt"/>
                <a:cs typeface="+mn-lt"/>
              </a:rPr>
              <a:t>meaningful</a:t>
            </a:r>
            <a:r>
              <a:rPr lang="en-GB" sz="2800" noProof="0" dirty="0">
                <a:ea typeface="+mn-lt"/>
                <a:cs typeface="+mn-lt"/>
              </a:rPr>
              <a:t> units of information</a:t>
            </a:r>
          </a:p>
          <a:p>
            <a:pPr marL="0" indent="0">
              <a:buNone/>
            </a:pPr>
            <a:endParaRPr lang="en-GB" sz="2800" noProof="0" dirty="0">
              <a:ea typeface="+mn-lt"/>
              <a:cs typeface="+mn-lt"/>
            </a:endParaRPr>
          </a:p>
          <a:p>
            <a:pPr marL="0" indent="0">
              <a:buNone/>
            </a:pPr>
            <a:endParaRPr lang="en-GB" sz="2800" noProof="0" dirty="0">
              <a:ea typeface="+mn-lt"/>
              <a:cs typeface="+mn-lt"/>
            </a:endParaRPr>
          </a:p>
          <a:p>
            <a:pPr marL="0" indent="0">
              <a:buNone/>
            </a:pPr>
            <a:endParaRPr lang="en-GB" sz="2800" noProof="0" dirty="0">
              <a:ea typeface="+mn-lt"/>
              <a:cs typeface="+mn-lt"/>
            </a:endParaRPr>
          </a:p>
          <a:p>
            <a:pPr marL="0" indent="0">
              <a:buNone/>
            </a:pPr>
            <a:endParaRPr lang="en-GB" sz="2800" noProof="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sz="2800" noProof="0" dirty="0">
                <a:ea typeface="+mn-lt"/>
                <a:cs typeface="+mn-lt"/>
              </a:rPr>
              <a:t>Concepts are terms or units of information </a:t>
            </a:r>
            <a:r>
              <a:rPr lang="en-GB" sz="2800" b="1" noProof="0" dirty="0">
                <a:solidFill>
                  <a:srgbClr val="C00000"/>
                </a:solidFill>
                <a:ea typeface="+mn-lt"/>
                <a:cs typeface="+mn-lt"/>
              </a:rPr>
              <a:t>used by domain </a:t>
            </a:r>
            <a:r>
              <a:rPr lang="en-GB" sz="2800" b="1" noProof="0" dirty="0">
                <a:solidFill>
                  <a:srgbClr val="C00000"/>
                </a:solidFill>
              </a:rPr>
              <a:t>experts </a:t>
            </a:r>
            <a:r>
              <a:rPr lang="en-GB" sz="2800" noProof="0" dirty="0"/>
              <a:t>to communicate or explain things to each another</a:t>
            </a:r>
          </a:p>
          <a:p>
            <a:pPr marL="342900" indent="-342900"/>
            <a:endParaRPr lang="en-GB" sz="2800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E25A169-B56A-6EB9-5FFE-65329BA9A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FEA56CF-93D9-C99F-D0CF-AA5B8F35236D}"/>
              </a:ext>
            </a:extLst>
          </p:cNvPr>
          <p:cNvGrpSpPr/>
          <p:nvPr/>
        </p:nvGrpSpPr>
        <p:grpSpPr>
          <a:xfrm>
            <a:off x="3873595" y="2907890"/>
            <a:ext cx="4904646" cy="1989869"/>
            <a:chOff x="7106551" y="4762419"/>
            <a:chExt cx="3829612" cy="1517615"/>
          </a:xfrm>
        </p:grpSpPr>
        <p:pic>
          <p:nvPicPr>
            <p:cNvPr id="5" name="Picture 4" descr="A bird with a yellow and black head&#10;&#10;Description automatically generated with low confidence">
              <a:extLst>
                <a:ext uri="{FF2B5EF4-FFF2-40B4-BE49-F238E27FC236}">
                  <a16:creationId xmlns:a16="http://schemas.microsoft.com/office/drawing/2014/main" id="{A93A8271-667F-3C4A-F12D-EBDF4039C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2" t="1488" r="2527"/>
            <a:stretch/>
          </p:blipFill>
          <p:spPr>
            <a:xfrm>
              <a:off x="7106551" y="5120640"/>
              <a:ext cx="948481" cy="95167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3B894BE-E7B4-8861-6730-37523DF2DBC8}"/>
                </a:ext>
              </a:extLst>
            </p:cNvPr>
            <p:cNvSpPr txBox="1"/>
            <p:nvPr/>
          </p:nvSpPr>
          <p:spPr>
            <a:xfrm>
              <a:off x="8168947" y="4762419"/>
              <a:ext cx="2767216" cy="410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rPr>
                <a:t>Task: </a:t>
              </a:r>
              <a:r>
                <a:rPr kumimoji="0" lang="en-GB" sz="2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rPr>
                <a:t>bird species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D00C36-6025-BD56-74D3-3E87C815CC0F}"/>
                </a:ext>
              </a:extLst>
            </p:cNvPr>
            <p:cNvSpPr txBox="1"/>
            <p:nvPr/>
          </p:nvSpPr>
          <p:spPr>
            <a:xfrm>
              <a:off x="8168947" y="5270686"/>
              <a:ext cx="2767216" cy="1009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rPr>
                <a:t>Explanation of the prediction: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rPr>
                <a:t>wing </a:t>
              </a: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rPr>
                <a:t>color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rPr>
                <a:t>beak length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rPr>
                <a:t>tail shape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34606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97BD7-B6E7-2C76-B4D4-B0037AF38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820AF-C951-8B2F-31B5-A678E43A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dirty="0"/>
              <a:t>A map of concept learning</a:t>
            </a:r>
            <a:endParaRPr lang="en-GB" noProof="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D023F80-57C3-302D-ABCE-319C909F0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41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9B6D5B-50E7-D267-3507-6A1C310283BF}"/>
              </a:ext>
            </a:extLst>
          </p:cNvPr>
          <p:cNvSpPr txBox="1"/>
          <p:nvPr/>
        </p:nvSpPr>
        <p:spPr>
          <a:xfrm>
            <a:off x="496923" y="6263639"/>
            <a:ext cx="10620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[1] For a more complete taxonomy, see </a:t>
            </a:r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Poeta et al. "Concept-based explainable artificial intelligence: A survey." </a:t>
            </a:r>
            <a:r>
              <a:rPr lang="en-GB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</a:t>
            </a:r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(2023)</a:t>
            </a:r>
            <a:r>
              <a:rPr lang="en-GB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7FF45A-05AD-8572-5E91-211A71C10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8745" y="5582574"/>
            <a:ext cx="958064" cy="958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7C8EDD-F20F-0076-E8AF-075C83BBC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750" y="1500471"/>
            <a:ext cx="8839200" cy="408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099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E2E29-EE76-8490-FA5B-05CD6E073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04720C-24FF-004B-DB02-F4958906D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750" y="1497894"/>
            <a:ext cx="8839200" cy="40821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C69BE6-35C9-3BC5-BAAE-7CE0D381A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dirty="0"/>
              <a:t>A map of concept learning</a:t>
            </a:r>
            <a:endParaRPr lang="en-GB" noProof="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1710D49-47A1-73E0-DB26-928E81DD3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42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2631B8-C183-499B-6374-86EAD815A87A}"/>
              </a:ext>
            </a:extLst>
          </p:cNvPr>
          <p:cNvSpPr txBox="1"/>
          <p:nvPr/>
        </p:nvSpPr>
        <p:spPr>
          <a:xfrm>
            <a:off x="652371" y="5927834"/>
            <a:ext cx="10620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</a:rPr>
              <a:t>In the first third of this tutorial, we will discuss supervised concept learning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F340C64-65D3-0423-716F-26F05187351C}"/>
              </a:ext>
            </a:extLst>
          </p:cNvPr>
          <p:cNvSpPr>
            <a:spLocks noChangeAspect="1"/>
          </p:cNvSpPr>
          <p:nvPr/>
        </p:nvSpPr>
        <p:spPr>
          <a:xfrm>
            <a:off x="480849" y="5600700"/>
            <a:ext cx="914400" cy="9144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1/3</a:t>
            </a:r>
          </a:p>
        </p:txBody>
      </p:sp>
    </p:spTree>
    <p:extLst>
      <p:ext uri="{BB962C8B-B14F-4D97-AF65-F5344CB8AC3E}">
        <p14:creationId xmlns:p14="http://schemas.microsoft.com/office/powerpoint/2010/main" val="41142832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3E90E-372E-4403-E595-24FFF496C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B7CF62-A21C-E322-387D-32C1F73D0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750" y="1497895"/>
            <a:ext cx="8839200" cy="40821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643768-7D16-C3C1-237C-7451C2F80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dirty="0"/>
              <a:t>A map of concept learning</a:t>
            </a:r>
            <a:endParaRPr lang="en-GB" noProof="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D3B85DC-B9CD-29F8-E126-1066716A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43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CECC7C-729A-82D7-D99E-11F21CB8A3A9}"/>
              </a:ext>
            </a:extLst>
          </p:cNvPr>
          <p:cNvSpPr txBox="1"/>
          <p:nvPr/>
        </p:nvSpPr>
        <p:spPr>
          <a:xfrm>
            <a:off x="652371" y="5927834"/>
            <a:ext cx="10620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</a:rPr>
              <a:t>The second third discusses unsupervised concept learning approaches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CA712D8-D076-50FE-0ED1-558F04F10C89}"/>
              </a:ext>
            </a:extLst>
          </p:cNvPr>
          <p:cNvSpPr>
            <a:spLocks noChangeAspect="1"/>
          </p:cNvSpPr>
          <p:nvPr/>
        </p:nvSpPr>
        <p:spPr>
          <a:xfrm>
            <a:off x="480849" y="5600700"/>
            <a:ext cx="914400" cy="9144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2/3</a:t>
            </a:r>
          </a:p>
        </p:txBody>
      </p:sp>
    </p:spTree>
    <p:extLst>
      <p:ext uri="{BB962C8B-B14F-4D97-AF65-F5344CB8AC3E}">
        <p14:creationId xmlns:p14="http://schemas.microsoft.com/office/powerpoint/2010/main" val="16511921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7EF57-17D4-271D-AA14-C1FFFF127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7201E-BDDF-86CB-DAA0-8075D1753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dirty="0"/>
              <a:t>A map of concept learning</a:t>
            </a:r>
            <a:endParaRPr lang="en-GB" noProof="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6BC14A4-7E29-CF6C-9B17-C208A8E39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44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503B92-1E90-8276-0C16-FCEFD4EBFFC2}"/>
              </a:ext>
            </a:extLst>
          </p:cNvPr>
          <p:cNvSpPr txBox="1"/>
          <p:nvPr/>
        </p:nvSpPr>
        <p:spPr>
          <a:xfrm>
            <a:off x="652371" y="5927834"/>
            <a:ext cx="10620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</a:rPr>
              <a:t>Finally, in the last third we discuss applications of CL to symbolic reasoning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918316-F842-524D-30B6-442C28FEFF0B}"/>
              </a:ext>
            </a:extLst>
          </p:cNvPr>
          <p:cNvGrpSpPr>
            <a:grpSpLocks noChangeAspect="1"/>
          </p:cNvGrpSpPr>
          <p:nvPr/>
        </p:nvGrpSpPr>
        <p:grpSpPr>
          <a:xfrm>
            <a:off x="1575085" y="2312116"/>
            <a:ext cx="8566905" cy="2233768"/>
            <a:chOff x="873400" y="2481758"/>
            <a:chExt cx="6832326" cy="178148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D7D5110-ED7D-0E0D-F41D-F0536B374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3400" y="2594754"/>
              <a:ext cx="3612875" cy="166849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18F2BA-BC87-D139-309D-C976602BBED1}"/>
                </a:ext>
              </a:extLst>
            </p:cNvPr>
            <p:cNvSpPr txBox="1"/>
            <p:nvPr/>
          </p:nvSpPr>
          <p:spPr>
            <a:xfrm>
              <a:off x="4843229" y="2837358"/>
              <a:ext cx="535920" cy="95729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7200"/>
                <a:t>+</a:t>
              </a:r>
            </a:p>
          </p:txBody>
        </p:sp>
        <p:pic>
          <p:nvPicPr>
            <p:cNvPr id="11" name="Picture 10" descr="Origami paper brain">
              <a:extLst>
                <a:ext uri="{FF2B5EF4-FFF2-40B4-BE49-F238E27FC236}">
                  <a16:creationId xmlns:a16="http://schemas.microsoft.com/office/drawing/2014/main" id="{92CC27E5-275B-F875-97BA-D7208F931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0449" t="28323" r="26358" b="23273"/>
            <a:stretch/>
          </p:blipFill>
          <p:spPr>
            <a:xfrm>
              <a:off x="5872162" y="2481758"/>
              <a:ext cx="1833564" cy="1668491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229BC08-2BD9-9B8E-4290-49F3B00F005E}"/>
              </a:ext>
            </a:extLst>
          </p:cNvPr>
          <p:cNvSpPr txBox="1"/>
          <p:nvPr/>
        </p:nvSpPr>
        <p:spPr>
          <a:xfrm>
            <a:off x="1565894" y="4759561"/>
            <a:ext cx="4520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Concepts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5B380B-6011-9CFA-A7A6-4A47AECE0E4A}"/>
              </a:ext>
            </a:extLst>
          </p:cNvPr>
          <p:cNvSpPr txBox="1"/>
          <p:nvPr/>
        </p:nvSpPr>
        <p:spPr>
          <a:xfrm>
            <a:off x="7842924" y="4603377"/>
            <a:ext cx="2299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Reasoning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417B530-DD81-9B42-4BD7-4C06E26873F4}"/>
              </a:ext>
            </a:extLst>
          </p:cNvPr>
          <p:cNvSpPr>
            <a:spLocks noChangeAspect="1"/>
          </p:cNvSpPr>
          <p:nvPr/>
        </p:nvSpPr>
        <p:spPr>
          <a:xfrm>
            <a:off x="480849" y="5600700"/>
            <a:ext cx="914400" cy="9144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3/3</a:t>
            </a:r>
          </a:p>
        </p:txBody>
      </p:sp>
    </p:spTree>
    <p:extLst>
      <p:ext uri="{BB962C8B-B14F-4D97-AF65-F5344CB8AC3E}">
        <p14:creationId xmlns:p14="http://schemas.microsoft.com/office/powerpoint/2010/main" val="4971943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4DDAD-2CCC-B3CC-A28E-A492709D2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6ACA50-80D0-EBB7-BDE5-30C1DF2B55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80" cy="6858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935A9-850E-02D0-1815-4AF925836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dirty="0"/>
              <a:t>Tutorial outline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ACF1D-DD6D-19D6-18E5-3B2383E8B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b="1" dirty="0"/>
              <a:t>Supervised Concept Learning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Concept Interventions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Q&amp;A + Break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Unsupervised Concept Learning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Reasoning With Concepts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Future Directions</a:t>
            </a:r>
          </a:p>
          <a:p>
            <a:pPr marL="514350" indent="-514350">
              <a:buClr>
                <a:schemeClr val="bg1">
                  <a:lumMod val="85000"/>
                </a:schemeClr>
              </a:buClr>
              <a:buSzPct val="100000"/>
              <a:buFont typeface="+mj-lt"/>
              <a:buAutoNum type="arabicPeriod"/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Q&amp;A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87053-AE5D-6E25-4D81-325805771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9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7F54A-B12F-CA1A-74D4-1768FE89E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302C25F-5018-3D4C-D48C-E6789AB54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GB" sz="2800" dirty="0"/>
              <a:t>”Supervised” is a </a:t>
            </a:r>
            <a:r>
              <a:rPr lang="en-GB" sz="2800" b="1" dirty="0">
                <a:solidFill>
                  <a:srgbClr val="C00000"/>
                </a:solidFill>
              </a:rPr>
              <a:t>loaded term</a:t>
            </a:r>
            <a:r>
              <a:rPr lang="en-GB" sz="2800" dirty="0"/>
              <a:t>. In this tutorial’s context, ”</a:t>
            </a:r>
            <a:r>
              <a:rPr lang="en-GB" sz="2800" b="1" dirty="0">
                <a:solidFill>
                  <a:srgbClr val="C00000"/>
                </a:solidFill>
              </a:rPr>
              <a:t>supervised</a:t>
            </a:r>
            <a:r>
              <a:rPr lang="en-GB" sz="2800" dirty="0"/>
              <a:t>” means a method has </a:t>
            </a:r>
            <a:r>
              <a:rPr lang="en-GB" sz="2800" b="1" dirty="0">
                <a:solidFill>
                  <a:srgbClr val="C00000"/>
                </a:solidFill>
              </a:rPr>
              <a:t>access to “concept” labels</a:t>
            </a:r>
          </a:p>
          <a:p>
            <a:pPr marL="0" indent="0">
              <a:buNone/>
            </a:pPr>
            <a:endParaRPr lang="en-GB" sz="2800" noProof="0" dirty="0"/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sz="2800" noProof="0" dirty="0"/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sz="2800" noProof="0" dirty="0"/>
          </a:p>
          <a:p>
            <a:pPr marL="0" indent="0">
              <a:buNone/>
            </a:pPr>
            <a:r>
              <a:rPr lang="en-GB" sz="2800" dirty="0"/>
              <a:t>These labels could come </a:t>
            </a:r>
            <a:r>
              <a:rPr lang="en-GB" sz="2800" b="1" dirty="0">
                <a:solidFill>
                  <a:srgbClr val="C00000"/>
                </a:solidFill>
              </a:rPr>
              <a:t>besides</a:t>
            </a:r>
            <a:r>
              <a:rPr lang="en-GB" sz="2800" dirty="0"/>
              <a:t> other downstream </a:t>
            </a:r>
            <a:r>
              <a:rPr lang="en-GB" sz="2800" b="1" dirty="0">
                <a:solidFill>
                  <a:srgbClr val="C00000"/>
                </a:solidFill>
              </a:rPr>
              <a:t>task “labels”</a:t>
            </a:r>
            <a:endParaRPr lang="en-GB" sz="2800" b="1" noProof="0" dirty="0">
              <a:solidFill>
                <a:srgbClr val="C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8AECC2-5018-2E4D-1D73-B91A91B1D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722516"/>
            <a:ext cx="11317956" cy="565958"/>
          </a:xfrm>
        </p:spPr>
        <p:txBody>
          <a:bodyPr>
            <a:noAutofit/>
          </a:bodyPr>
          <a:lstStyle/>
          <a:p>
            <a:r>
              <a:rPr lang="en-GB" noProof="0" dirty="0"/>
              <a:t>Different Levels of supervision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1AF95-6D58-B124-7A91-662427A21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2C258C-904F-DBFC-F2EF-35F479759B55}"/>
              </a:ext>
            </a:extLst>
          </p:cNvPr>
          <p:cNvSpPr txBox="1"/>
          <p:nvPr/>
        </p:nvSpPr>
        <p:spPr>
          <a:xfrm>
            <a:off x="6684069" y="4967242"/>
            <a:ext cx="4253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>
                <a:solidFill>
                  <a:srgbClr val="C00000"/>
                </a:solidFill>
              </a:rPr>
              <a:t>Dense</a:t>
            </a:r>
            <a:r>
              <a:rPr lang="en-GB" sz="1600" b="1" i="1" dirty="0"/>
              <a:t> </a:t>
            </a:r>
            <a:r>
              <a:rPr lang="en-GB" sz="1600" i="1" dirty="0"/>
              <a:t>binary vector annotations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481243E-C051-2E41-1446-BE2AAE38E05A}"/>
                  </a:ext>
                </a:extLst>
              </p:cNvPr>
              <p:cNvSpPr txBox="1"/>
              <p:nvPr/>
            </p:nvSpPr>
            <p:spPr>
              <a:xfrm>
                <a:off x="8778240" y="2793190"/>
                <a:ext cx="1332411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481243E-C051-2E41-1446-BE2AAE38E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8240" y="2793190"/>
                <a:ext cx="1332411" cy="3929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8CA271A-EF6A-3742-1914-9F65A080A281}"/>
                  </a:ext>
                </a:extLst>
              </p:cNvPr>
              <p:cNvSpPr txBox="1"/>
              <p:nvPr/>
            </p:nvSpPr>
            <p:spPr>
              <a:xfrm>
                <a:off x="8597318" y="3159867"/>
                <a:ext cx="2340196" cy="1759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eqArr>
                                <m:eqArr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b="0" i="0" smtClean="0">
                                      <a:latin typeface="Cambria Math" panose="02040503050406030204" pitchFamily="18" charset="0"/>
                                    </a:rPr>
                                    <m:t>lays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400" b="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400" b="0" i="0" smtClean="0">
                                      <a:latin typeface="Cambria Math" panose="02040503050406030204" pitchFamily="18" charset="0"/>
                                    </a:rPr>
                                    <m:t>eggs</m:t>
                                  </m:r>
                                </m:e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i="0">
                                      <a:latin typeface="Cambria Math" panose="02040503050406030204" pitchFamily="18" charset="0"/>
                                    </a:rPr>
                                    <m:t>has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4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400" i="0">
                                      <a:latin typeface="Cambria Math" panose="02040503050406030204" pitchFamily="18" charset="0"/>
                                    </a:rPr>
                                    <m:t>scales</m:t>
                                  </m:r>
                                </m:e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i="0">
                                      <a:latin typeface="Cambria Math" panose="02040503050406030204" pitchFamily="18" charset="0"/>
                                    </a:rPr>
                                    <m:t>has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4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400" i="0">
                                      <a:latin typeface="Cambria Math" panose="02040503050406030204" pitchFamily="18" charset="0"/>
                                    </a:rPr>
                                    <m:t>wings</m:t>
                                  </m:r>
                                </m:e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i="0">
                                      <a:latin typeface="Cambria Math" panose="02040503050406030204" pitchFamily="18" charset="0"/>
                                    </a:rPr>
                                    <m:t>eats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4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400" i="0">
                                      <a:latin typeface="Cambria Math" panose="02040503050406030204" pitchFamily="18" charset="0"/>
                                    </a:rPr>
                                    <m:t>only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4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400" i="0">
                                      <a:latin typeface="Cambria Math" panose="02040503050406030204" pitchFamily="18" charset="0"/>
                                    </a:rPr>
                                    <m:t>plants</m:t>
                                  </m:r>
                                </m:e>
                              </m:eqArr>
                            </m:num>
                            <m:den>
                              <m:eqArr>
                                <m:eqArr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i="0">
                                      <a:latin typeface="Cambria Math" panose="02040503050406030204" pitchFamily="18" charset="0"/>
                                    </a:rPr>
                                    <m:t>eats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4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400" i="0">
                                      <a:latin typeface="Cambria Math" panose="02040503050406030204" pitchFamily="18" charset="0"/>
                                    </a:rPr>
                                    <m:t>meat</m:t>
                                  </m:r>
                                </m:e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i="0">
                                      <a:latin typeface="Cambria Math" panose="02040503050406030204" pitchFamily="18" charset="0"/>
                                    </a:rPr>
                                    <m:t>black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4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400" i="0">
                                      <a:latin typeface="Cambria Math" panose="02040503050406030204" pitchFamily="18" charset="0"/>
                                    </a:rPr>
                                    <m:t>wings</m:t>
                                  </m:r>
                                </m:e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i="0">
                                      <a:latin typeface="Cambria Math" panose="02040503050406030204" pitchFamily="18" charset="0"/>
                                    </a:rPr>
                                    <m:t>is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4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400" i="0">
                                      <a:latin typeface="Cambria Math" panose="02040503050406030204" pitchFamily="18" charset="0"/>
                                    </a:rPr>
                                    <m:t>colorful</m:t>
                                  </m:r>
                                </m:e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b="0" i="0" smtClean="0">
                                      <a:latin typeface="Cambria Math" panose="02040503050406030204" pitchFamily="18" charset="0"/>
                                    </a:rPr>
                                    <m:t>has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400" b="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400" b="0" i="0" smtClean="0">
                                      <a:latin typeface="Cambria Math" panose="02040503050406030204" pitchFamily="18" charset="0"/>
                                    </a:rPr>
                                    <m:t>teeth</m:t>
                                  </m:r>
                                </m:e>
                              </m:eqArr>
                            </m:den>
                          </m:f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GB" sz="1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eqArr>
                                <m:eqArr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</m:num>
                            <m:den>
                              <m:eqArr>
                                <m:eqArr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</m:den>
                          </m:f>
                        </m:e>
                      </m:d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8CA271A-EF6A-3742-1914-9F65A080A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7318" y="3159867"/>
                <a:ext cx="2340196" cy="17599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B9B72903-C8EC-B41C-F6C9-C50BA9BEF99A}"/>
              </a:ext>
            </a:extLst>
          </p:cNvPr>
          <p:cNvGrpSpPr/>
          <p:nvPr/>
        </p:nvGrpSpPr>
        <p:grpSpPr>
          <a:xfrm>
            <a:off x="6692539" y="2848177"/>
            <a:ext cx="1674919" cy="2047602"/>
            <a:chOff x="6382963" y="2686490"/>
            <a:chExt cx="1674919" cy="20476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B89B2FC-503A-A573-01A1-47D2EB3EDD99}"/>
                    </a:ext>
                  </a:extLst>
                </p:cNvPr>
                <p:cNvSpPr txBox="1"/>
                <p:nvPr/>
              </p:nvSpPr>
              <p:spPr>
                <a:xfrm>
                  <a:off x="6382963" y="2686490"/>
                  <a:ext cx="1670997" cy="3879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B89B2FC-503A-A573-01A1-47D2EB3EDD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2963" y="2686490"/>
                  <a:ext cx="1670997" cy="38792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B970D5B-5881-EBC8-41BC-10DE4872B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86885" y="3063095"/>
              <a:ext cx="1670997" cy="1670997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8DF0EEB-1EEF-56A0-5CCA-59FCDADA89FC}"/>
              </a:ext>
            </a:extLst>
          </p:cNvPr>
          <p:cNvSpPr txBox="1"/>
          <p:nvPr/>
        </p:nvSpPr>
        <p:spPr>
          <a:xfrm>
            <a:off x="5214927" y="3791129"/>
            <a:ext cx="1477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solidFill>
                  <a:srgbClr val="C00000"/>
                </a:solidFill>
              </a:rPr>
              <a:t>OR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23DD9A3-53E7-A721-6EC9-AD6B8AE6A531}"/>
              </a:ext>
            </a:extLst>
          </p:cNvPr>
          <p:cNvGrpSpPr/>
          <p:nvPr/>
        </p:nvGrpSpPr>
        <p:grpSpPr>
          <a:xfrm>
            <a:off x="1922576" y="2890577"/>
            <a:ext cx="4173424" cy="2463474"/>
            <a:chOff x="1922576" y="2890577"/>
            <a:chExt cx="4173424" cy="246347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D936B9A-7DEC-2977-11A5-58B7A50BF983}"/>
                </a:ext>
              </a:extLst>
            </p:cNvPr>
            <p:cNvSpPr txBox="1"/>
            <p:nvPr/>
          </p:nvSpPr>
          <p:spPr>
            <a:xfrm>
              <a:off x="1957380" y="5015497"/>
              <a:ext cx="41386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i="1" dirty="0">
                  <a:solidFill>
                    <a:srgbClr val="C00000"/>
                  </a:solidFill>
                </a:rPr>
                <a:t>Sparse</a:t>
              </a:r>
              <a:r>
                <a:rPr lang="en-GB" sz="1600" i="1" dirty="0"/>
                <a:t> sets of images containing a concept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68985D7-A3A2-BA18-3811-DCBB19A1A3DE}"/>
                </a:ext>
              </a:extLst>
            </p:cNvPr>
            <p:cNvGrpSpPr/>
            <p:nvPr/>
          </p:nvGrpSpPr>
          <p:grpSpPr>
            <a:xfrm>
              <a:off x="3612120" y="3124200"/>
              <a:ext cx="2049388" cy="1646620"/>
              <a:chOff x="5375316" y="3643606"/>
              <a:chExt cx="2049388" cy="1646620"/>
            </a:xfrm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E2AC0E8D-69B1-1DB0-FD8E-9C20A91F6206}"/>
                  </a:ext>
                </a:extLst>
              </p:cNvPr>
              <p:cNvSpPr/>
              <p:nvPr/>
            </p:nvSpPr>
            <p:spPr>
              <a:xfrm>
                <a:off x="5375316" y="3955006"/>
                <a:ext cx="2049388" cy="1335220"/>
              </a:xfrm>
              <a:custGeom>
                <a:avLst/>
                <a:gdLst>
                  <a:gd name="connsiteX0" fmla="*/ 200967 w 3778180"/>
                  <a:gd name="connsiteY0" fmla="*/ 773723 h 2773345"/>
                  <a:gd name="connsiteX1" fmla="*/ 683288 w 3778180"/>
                  <a:gd name="connsiteY1" fmla="*/ 0 h 2773345"/>
                  <a:gd name="connsiteX2" fmla="*/ 3758083 w 3778180"/>
                  <a:gd name="connsiteY2" fmla="*/ 0 h 2773345"/>
                  <a:gd name="connsiteX3" fmla="*/ 3778180 w 3778180"/>
                  <a:gd name="connsiteY3" fmla="*/ 2582426 h 2773345"/>
                  <a:gd name="connsiteX4" fmla="*/ 2019719 w 3778180"/>
                  <a:gd name="connsiteY4" fmla="*/ 2773345 h 2773345"/>
                  <a:gd name="connsiteX5" fmla="*/ 0 w 3778180"/>
                  <a:gd name="connsiteY5" fmla="*/ 2552281 h 2773345"/>
                  <a:gd name="connsiteX6" fmla="*/ 200967 w 3778180"/>
                  <a:gd name="connsiteY6" fmla="*/ 773723 h 2773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8180" h="2773345">
                    <a:moveTo>
                      <a:pt x="200967" y="773723"/>
                    </a:moveTo>
                    <a:lnTo>
                      <a:pt x="683288" y="0"/>
                    </a:lnTo>
                    <a:lnTo>
                      <a:pt x="3758083" y="0"/>
                    </a:lnTo>
                    <a:lnTo>
                      <a:pt x="3778180" y="2582426"/>
                    </a:lnTo>
                    <a:lnTo>
                      <a:pt x="2019719" y="2773345"/>
                    </a:lnTo>
                    <a:lnTo>
                      <a:pt x="0" y="2552281"/>
                    </a:lnTo>
                    <a:lnTo>
                      <a:pt x="200967" y="773723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  <a:prstDash val="sysDash"/>
              </a:ln>
              <a:effectLst>
                <a:softEdge rad="1270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17DF1E64-B8A2-0A85-F199-C142AC5F30BF}"/>
                      </a:ext>
                    </a:extLst>
                  </p:cNvPr>
                  <p:cNvSpPr txBox="1"/>
                  <p:nvPr/>
                </p:nvSpPr>
                <p:spPr>
                  <a:xfrm>
                    <a:off x="5526506" y="3643606"/>
                    <a:ext cx="1793877" cy="39190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𝑔𝑟𝑎𝑠𝑠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17DF1E64-B8A2-0A85-F199-C142AC5F30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26506" y="3643606"/>
                    <a:ext cx="1793877" cy="39190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468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25" name="Picture 2" descr="Download Grass Royalty-Free Photos, Illustrations, and Vectors - Storyblocks">
                <a:extLst>
                  <a:ext uri="{FF2B5EF4-FFF2-40B4-BE49-F238E27FC236}">
                    <a16:creationId xmlns:a16="http://schemas.microsoft.com/office/drawing/2014/main" id="{76A1C563-CA53-1774-1DD8-C7146B885B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9991" y="4196461"/>
                <a:ext cx="613911" cy="4092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4" descr="Grass Photos, Download The BEST Free Grass Stock Photos &amp; HD Images">
                <a:extLst>
                  <a:ext uri="{FF2B5EF4-FFF2-40B4-BE49-F238E27FC236}">
                    <a16:creationId xmlns:a16="http://schemas.microsoft.com/office/drawing/2014/main" id="{0E574B9B-95E5-AB0E-714D-0EC59B9C63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6946" y="4374785"/>
                <a:ext cx="587855" cy="3919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6" descr="Grass Free Textures">
                <a:extLst>
                  <a:ext uri="{FF2B5EF4-FFF2-40B4-BE49-F238E27FC236}">
                    <a16:creationId xmlns:a16="http://schemas.microsoft.com/office/drawing/2014/main" id="{415C424B-B21C-6237-B447-439FDD40B3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22721" y="4196461"/>
                <a:ext cx="589706" cy="3989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8" descr="Grass Texture Images - Free Download on Freepik">
                <a:extLst>
                  <a:ext uri="{FF2B5EF4-FFF2-40B4-BE49-F238E27FC236}">
                    <a16:creationId xmlns:a16="http://schemas.microsoft.com/office/drawing/2014/main" id="{8E8683E1-078C-E966-BAD2-29DE3409F0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9991" y="4712097"/>
                <a:ext cx="525646" cy="2955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10" descr="Free grass Photos &amp; Pictures | FreeImages">
                <a:extLst>
                  <a:ext uri="{FF2B5EF4-FFF2-40B4-BE49-F238E27FC236}">
                    <a16:creationId xmlns:a16="http://schemas.microsoft.com/office/drawing/2014/main" id="{F9C41035-5D83-713E-6EB6-D9408BD1FC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97739" y="4711963"/>
                <a:ext cx="525645" cy="3504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4FEF35D-A7F4-6F0B-83C8-3B1C885ADF59}"/>
                </a:ext>
              </a:extLst>
            </p:cNvPr>
            <p:cNvGrpSpPr/>
            <p:nvPr/>
          </p:nvGrpSpPr>
          <p:grpSpPr>
            <a:xfrm>
              <a:off x="1922576" y="2890577"/>
              <a:ext cx="1852800" cy="1900478"/>
              <a:chOff x="3606303" y="3444606"/>
              <a:chExt cx="1852800" cy="1900478"/>
            </a:xfrm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10747926-A531-F7FA-5B4C-E8424B884FB2}"/>
                  </a:ext>
                </a:extLst>
              </p:cNvPr>
              <p:cNvSpPr/>
              <p:nvPr/>
            </p:nvSpPr>
            <p:spPr>
              <a:xfrm>
                <a:off x="3606303" y="3768780"/>
                <a:ext cx="1852800" cy="1576304"/>
              </a:xfrm>
              <a:custGeom>
                <a:avLst/>
                <a:gdLst>
                  <a:gd name="connsiteX0" fmla="*/ 200967 w 3778180"/>
                  <a:gd name="connsiteY0" fmla="*/ 773723 h 2773345"/>
                  <a:gd name="connsiteX1" fmla="*/ 683288 w 3778180"/>
                  <a:gd name="connsiteY1" fmla="*/ 0 h 2773345"/>
                  <a:gd name="connsiteX2" fmla="*/ 3758083 w 3778180"/>
                  <a:gd name="connsiteY2" fmla="*/ 0 h 2773345"/>
                  <a:gd name="connsiteX3" fmla="*/ 3778180 w 3778180"/>
                  <a:gd name="connsiteY3" fmla="*/ 2582426 h 2773345"/>
                  <a:gd name="connsiteX4" fmla="*/ 2019719 w 3778180"/>
                  <a:gd name="connsiteY4" fmla="*/ 2773345 h 2773345"/>
                  <a:gd name="connsiteX5" fmla="*/ 0 w 3778180"/>
                  <a:gd name="connsiteY5" fmla="*/ 2552281 h 2773345"/>
                  <a:gd name="connsiteX6" fmla="*/ 200967 w 3778180"/>
                  <a:gd name="connsiteY6" fmla="*/ 773723 h 2773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8180" h="2773345">
                    <a:moveTo>
                      <a:pt x="200967" y="773723"/>
                    </a:moveTo>
                    <a:lnTo>
                      <a:pt x="683288" y="0"/>
                    </a:lnTo>
                    <a:lnTo>
                      <a:pt x="3758083" y="0"/>
                    </a:lnTo>
                    <a:lnTo>
                      <a:pt x="3778180" y="2582426"/>
                    </a:lnTo>
                    <a:lnTo>
                      <a:pt x="2019719" y="2773345"/>
                    </a:lnTo>
                    <a:lnTo>
                      <a:pt x="0" y="2552281"/>
                    </a:lnTo>
                    <a:lnTo>
                      <a:pt x="200967" y="773723"/>
                    </a:ln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  <a:prstDash val="sysDash"/>
              </a:ln>
              <a:effectLst>
                <a:softEdge rad="1270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2" name="Picture 31" descr="Black And White Stripes Vector Art, Icons, and Graphics for Free Download">
                <a:extLst>
                  <a:ext uri="{FF2B5EF4-FFF2-40B4-BE49-F238E27FC236}">
                    <a16:creationId xmlns:a16="http://schemas.microsoft.com/office/drawing/2014/main" id="{70969793-25E8-3777-43D6-806416D324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8297" y="3893670"/>
                <a:ext cx="786704" cy="6078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32" descr="Black Stripes Images - Free Download on Freepik">
                <a:extLst>
                  <a:ext uri="{FF2B5EF4-FFF2-40B4-BE49-F238E27FC236}">
                    <a16:creationId xmlns:a16="http://schemas.microsoft.com/office/drawing/2014/main" id="{3E1FF243-6536-D350-11CC-48A20A9458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2536" y="4003443"/>
                <a:ext cx="782252" cy="6039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6" descr="Multi Striped Fabric - Gliding Stripe">
                <a:extLst>
                  <a:ext uri="{FF2B5EF4-FFF2-40B4-BE49-F238E27FC236}">
                    <a16:creationId xmlns:a16="http://schemas.microsoft.com/office/drawing/2014/main" id="{2824DD7C-BEEF-B60B-BFE3-ED373FFCA4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5090" y="4164284"/>
                <a:ext cx="797234" cy="6052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8" descr="Watercolour Stripe Cotton Curtain Fabric - Blue">
                <a:extLst>
                  <a:ext uri="{FF2B5EF4-FFF2-40B4-BE49-F238E27FC236}">
                    <a16:creationId xmlns:a16="http://schemas.microsoft.com/office/drawing/2014/main" id="{455AEEB4-B6D5-ABAB-DE86-51961C46A9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2287" y="4330950"/>
                <a:ext cx="525606" cy="6091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10" descr="Stripe Pattern Images - Free Download on Freepik">
                <a:extLst>
                  <a:ext uri="{FF2B5EF4-FFF2-40B4-BE49-F238E27FC236}">
                    <a16:creationId xmlns:a16="http://schemas.microsoft.com/office/drawing/2014/main" id="{BDBF6190-3CEE-7799-44AD-72CEAAC924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05" y="4550909"/>
                <a:ext cx="787332" cy="6078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12" descr="Striped PNG Transparent Images Free Download | Vector Files | Pngtree">
                <a:extLst>
                  <a:ext uri="{FF2B5EF4-FFF2-40B4-BE49-F238E27FC236}">
                    <a16:creationId xmlns:a16="http://schemas.microsoft.com/office/drawing/2014/main" id="{A87D1C84-0E97-7CC5-FB14-60EEBBDBBB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482" y="4536861"/>
                <a:ext cx="521085" cy="6039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448AFE6A-3D5A-2AA1-763E-091A0C5E90EF}"/>
                      </a:ext>
                    </a:extLst>
                  </p:cNvPr>
                  <p:cNvSpPr txBox="1"/>
                  <p:nvPr/>
                </p:nvSpPr>
                <p:spPr>
                  <a:xfrm>
                    <a:off x="3742990" y="3444606"/>
                    <a:ext cx="1621799" cy="3080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𝑠𝑡𝑟𝑖𝑝𝑒𝑠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448AFE6A-3D5A-2AA1-763E-091A0C5E90E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42990" y="3444606"/>
                    <a:ext cx="1621799" cy="308027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b="-3725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9177020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AB16E-37AC-5B9A-830D-7AA464A15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1CDDB-5B32-43BD-91C9-F544AC588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722516"/>
            <a:ext cx="11317956" cy="565958"/>
          </a:xfrm>
        </p:spPr>
        <p:txBody>
          <a:bodyPr>
            <a:noAutofit/>
          </a:bodyPr>
          <a:lstStyle/>
          <a:p>
            <a:r>
              <a:rPr lang="en-GB" noProof="0" dirty="0"/>
              <a:t>Post-hoc Concept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CB5E1-8634-CFF0-80CB-CC2952752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6A383B6-9481-5F00-1A93-958A5CADF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800" noProof="0" dirty="0"/>
              <a:t>We will start by looking </a:t>
            </a:r>
            <a:r>
              <a:rPr lang="en-GB" sz="2800" dirty="0"/>
              <a:t>into supervised </a:t>
            </a:r>
            <a:r>
              <a:rPr lang="en-GB" sz="2800" b="1" dirty="0">
                <a:solidFill>
                  <a:srgbClr val="C00000"/>
                </a:solidFill>
              </a:rPr>
              <a:t>post-hoc </a:t>
            </a:r>
            <a:r>
              <a:rPr lang="en-GB" sz="2800" dirty="0"/>
              <a:t>concept learning:</a:t>
            </a:r>
            <a:endParaRPr lang="en-GB" sz="2800" noProof="0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D68B891-DFFF-0051-DF84-E227989AD089}"/>
              </a:ext>
            </a:extLst>
          </p:cNvPr>
          <p:cNvGrpSpPr/>
          <p:nvPr/>
        </p:nvGrpSpPr>
        <p:grpSpPr>
          <a:xfrm>
            <a:off x="582891" y="2731944"/>
            <a:ext cx="2875826" cy="2631006"/>
            <a:chOff x="582891" y="2731944"/>
            <a:chExt cx="2875826" cy="2631006"/>
          </a:xfrm>
        </p:grpSpPr>
        <p:pic>
          <p:nvPicPr>
            <p:cNvPr id="3" name="Picture 4" descr="Deep learning - Free electronics icons">
              <a:extLst>
                <a:ext uri="{FF2B5EF4-FFF2-40B4-BE49-F238E27FC236}">
                  <a16:creationId xmlns:a16="http://schemas.microsoft.com/office/drawing/2014/main" id="{838B7FF5-65FD-F669-C722-596E2B9CF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092" y="3177711"/>
              <a:ext cx="2185239" cy="2185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4FF36B3-FBDF-3281-1C23-BE0DDAD481AC}"/>
                    </a:ext>
                  </a:extLst>
                </p:cNvPr>
                <p:cNvSpPr txBox="1"/>
                <p:nvPr/>
              </p:nvSpPr>
              <p:spPr>
                <a:xfrm>
                  <a:off x="582891" y="2731944"/>
                  <a:ext cx="287582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000" dirty="0"/>
                    <a:t>A </a:t>
                  </a:r>
                  <a:r>
                    <a:rPr lang="en-GB" sz="2000" b="1" dirty="0">
                      <a:solidFill>
                        <a:srgbClr val="C00000"/>
                      </a:solidFill>
                    </a:rPr>
                    <a:t>trained</a:t>
                  </a:r>
                  <a:r>
                    <a:rPr lang="en-GB" sz="2000" dirty="0"/>
                    <a:t> DNN </a:t>
                  </a:r>
                  <a14:m>
                    <m:oMath xmlns:m="http://schemas.openxmlformats.org/officeDocument/2006/math">
                      <m:r>
                        <a:rPr lang="en-GB" sz="20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0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1" i="1" dirty="0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4FF36B3-FBDF-3281-1C23-BE0DDAD481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891" y="2731944"/>
                  <a:ext cx="2875826" cy="400110"/>
                </a:xfrm>
                <a:prstGeom prst="rect">
                  <a:avLst/>
                </a:prstGeom>
                <a:blipFill>
                  <a:blip r:embed="rId4"/>
                  <a:stretch>
                    <a:fillRect t="-7576" b="-257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1903F14-72B7-45DE-16CC-38CE68FE6850}"/>
              </a:ext>
            </a:extLst>
          </p:cNvPr>
          <p:cNvSpPr txBox="1"/>
          <p:nvPr/>
        </p:nvSpPr>
        <p:spPr>
          <a:xfrm>
            <a:off x="8152270" y="2747333"/>
            <a:ext cx="3818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Concept-based </a:t>
            </a:r>
            <a:r>
              <a:rPr lang="en-GB" sz="2000" b="1" dirty="0">
                <a:solidFill>
                  <a:srgbClr val="C00000"/>
                </a:solidFill>
              </a:rPr>
              <a:t>Explanations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044BDE4-FD33-4E94-8707-5161273C1244}"/>
              </a:ext>
            </a:extLst>
          </p:cNvPr>
          <p:cNvGrpSpPr/>
          <p:nvPr/>
        </p:nvGrpSpPr>
        <p:grpSpPr>
          <a:xfrm>
            <a:off x="3606303" y="2747333"/>
            <a:ext cx="3818401" cy="2597751"/>
            <a:chOff x="3981996" y="2617495"/>
            <a:chExt cx="3818401" cy="259775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07BB0E-D1F6-F012-C480-F6BE6C7F98EA}"/>
                </a:ext>
              </a:extLst>
            </p:cNvPr>
            <p:cNvSpPr txBox="1"/>
            <p:nvPr/>
          </p:nvSpPr>
          <p:spPr>
            <a:xfrm>
              <a:off x="4068471" y="2617495"/>
              <a:ext cx="3714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C00000"/>
                  </a:solidFill>
                </a:rPr>
                <a:t>Sparse concept annotations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AB99C81-C216-3608-22F7-E9F91E3EF207}"/>
                </a:ext>
              </a:extLst>
            </p:cNvPr>
            <p:cNvGrpSpPr/>
            <p:nvPr/>
          </p:nvGrpSpPr>
          <p:grpSpPr>
            <a:xfrm>
              <a:off x="3981996" y="3314768"/>
              <a:ext cx="1852800" cy="1900478"/>
              <a:chOff x="1336431" y="2743533"/>
              <a:chExt cx="2724124" cy="2410855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C938935-8D3F-A4C5-757B-674C5F41337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336431" y="3154765"/>
                <a:ext cx="2724124" cy="1999623"/>
                <a:chOff x="2170444" y="2733152"/>
                <a:chExt cx="3778180" cy="2773345"/>
              </a:xfrm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9BF52BA6-2039-BC41-23AC-396426B0F924}"/>
                    </a:ext>
                  </a:extLst>
                </p:cNvPr>
                <p:cNvSpPr/>
                <p:nvPr/>
              </p:nvSpPr>
              <p:spPr>
                <a:xfrm>
                  <a:off x="2170444" y="2733152"/>
                  <a:ext cx="3778180" cy="2773345"/>
                </a:xfrm>
                <a:custGeom>
                  <a:avLst/>
                  <a:gdLst>
                    <a:gd name="connsiteX0" fmla="*/ 200967 w 3778180"/>
                    <a:gd name="connsiteY0" fmla="*/ 773723 h 2773345"/>
                    <a:gd name="connsiteX1" fmla="*/ 683288 w 3778180"/>
                    <a:gd name="connsiteY1" fmla="*/ 0 h 2773345"/>
                    <a:gd name="connsiteX2" fmla="*/ 3758083 w 3778180"/>
                    <a:gd name="connsiteY2" fmla="*/ 0 h 2773345"/>
                    <a:gd name="connsiteX3" fmla="*/ 3778180 w 3778180"/>
                    <a:gd name="connsiteY3" fmla="*/ 2582426 h 2773345"/>
                    <a:gd name="connsiteX4" fmla="*/ 2019719 w 3778180"/>
                    <a:gd name="connsiteY4" fmla="*/ 2773345 h 2773345"/>
                    <a:gd name="connsiteX5" fmla="*/ 0 w 3778180"/>
                    <a:gd name="connsiteY5" fmla="*/ 2552281 h 2773345"/>
                    <a:gd name="connsiteX6" fmla="*/ 200967 w 3778180"/>
                    <a:gd name="connsiteY6" fmla="*/ 773723 h 277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78180" h="2773345">
                      <a:moveTo>
                        <a:pt x="200967" y="773723"/>
                      </a:moveTo>
                      <a:lnTo>
                        <a:pt x="683288" y="0"/>
                      </a:lnTo>
                      <a:lnTo>
                        <a:pt x="3758083" y="0"/>
                      </a:lnTo>
                      <a:lnTo>
                        <a:pt x="3778180" y="2582426"/>
                      </a:lnTo>
                      <a:lnTo>
                        <a:pt x="2019719" y="2773345"/>
                      </a:lnTo>
                      <a:lnTo>
                        <a:pt x="0" y="2552281"/>
                      </a:lnTo>
                      <a:lnTo>
                        <a:pt x="200967" y="773723"/>
                      </a:ln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 w="38100">
                  <a:solidFill>
                    <a:schemeClr val="tx1"/>
                  </a:solidFill>
                  <a:prstDash val="sysDash"/>
                </a:ln>
                <a:effectLst>
                  <a:softEdge rad="127000"/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6" name="Picture 15" descr="Black And White Stripes Vector Art, Icons, and Graphics for Free Download">
                  <a:extLst>
                    <a:ext uri="{FF2B5EF4-FFF2-40B4-BE49-F238E27FC236}">
                      <a16:creationId xmlns:a16="http://schemas.microsoft.com/office/drawing/2014/main" id="{DFA2833B-49F5-6223-DC30-81A72D515A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67828" y="2952884"/>
                  <a:ext cx="1604225" cy="106948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" name="Picture 16" descr="Black Stripes Images - Free Download on Freepik">
                  <a:extLst>
                    <a:ext uri="{FF2B5EF4-FFF2-40B4-BE49-F238E27FC236}">
                      <a16:creationId xmlns:a16="http://schemas.microsoft.com/office/drawing/2014/main" id="{BB353973-3488-C1D4-FB33-E6E56C00020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61153" y="3146017"/>
                  <a:ext cx="1595147" cy="10625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Picture 6" descr="Multi Striped Fabric - Gliding Stripe">
                  <a:extLst>
                    <a:ext uri="{FF2B5EF4-FFF2-40B4-BE49-F238E27FC236}">
                      <a16:creationId xmlns:a16="http://schemas.microsoft.com/office/drawing/2014/main" id="{CE9ADEDC-157F-4D36-DF52-614F787ECD0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19700" y="3429000"/>
                  <a:ext cx="1625699" cy="10649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" name="Picture 8" descr="Watercolour Stripe Cotton Curtain Fabric - Blue">
                  <a:extLst>
                    <a:ext uri="{FF2B5EF4-FFF2-40B4-BE49-F238E27FC236}">
                      <a16:creationId xmlns:a16="http://schemas.microsoft.com/office/drawing/2014/main" id="{5CF1D8A4-AC67-32EC-49B0-C3B44283DB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3799" y="3722233"/>
                  <a:ext cx="1071802" cy="10718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10" descr="Stripe Pattern Images - Free Download on Freepik">
                  <a:extLst>
                    <a:ext uri="{FF2B5EF4-FFF2-40B4-BE49-F238E27FC236}">
                      <a16:creationId xmlns:a16="http://schemas.microsoft.com/office/drawing/2014/main" id="{DD8898BC-A9D6-AFBB-BE8C-1E1C7EC9981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81970" y="4109227"/>
                  <a:ext cx="1605507" cy="106948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" name="Picture 12" descr="Striped PNG Transparent Images Free Download | Vector Files | Pngtree">
                  <a:extLst>
                    <a:ext uri="{FF2B5EF4-FFF2-40B4-BE49-F238E27FC236}">
                      <a16:creationId xmlns:a16="http://schemas.microsoft.com/office/drawing/2014/main" id="{BE96DAE2-C00C-3950-F950-5024A4BDC69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86800" y="4084511"/>
                  <a:ext cx="1062583" cy="106258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4F065D53-C534-01A5-CBF0-8442941E33C1}"/>
                      </a:ext>
                    </a:extLst>
                  </p:cNvPr>
                  <p:cNvSpPr txBox="1"/>
                  <p:nvPr/>
                </p:nvSpPr>
                <p:spPr>
                  <a:xfrm>
                    <a:off x="1537398" y="2743533"/>
                    <a:ext cx="2384489" cy="3907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𝑠𝑡𝑟𝑖𝑝𝑒𝑠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4F065D53-C534-01A5-CBF0-8442941E33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37398" y="2743533"/>
                    <a:ext cx="2384489" cy="390748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3725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E0E28B4-6E6C-5947-D8BB-AC757B470C48}"/>
                </a:ext>
              </a:extLst>
            </p:cNvPr>
            <p:cNvGrpSpPr/>
            <p:nvPr/>
          </p:nvGrpSpPr>
          <p:grpSpPr>
            <a:xfrm>
              <a:off x="5751009" y="3513768"/>
              <a:ext cx="2049388" cy="1646620"/>
              <a:chOff x="5795772" y="4520832"/>
              <a:chExt cx="2049388" cy="164662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14EA73B-346A-354A-07FF-632CB2CEF59F}"/>
                  </a:ext>
                </a:extLst>
              </p:cNvPr>
              <p:cNvGrpSpPr/>
              <p:nvPr/>
            </p:nvGrpSpPr>
            <p:grpSpPr>
              <a:xfrm>
                <a:off x="5795772" y="4520832"/>
                <a:ext cx="2049388" cy="1646620"/>
                <a:chOff x="1336431" y="2743533"/>
                <a:chExt cx="2724124" cy="2174516"/>
              </a:xfrm>
            </p:grpSpPr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A5C93E7-F8EC-35A7-EBB1-4BA439C83738}"/>
                    </a:ext>
                  </a:extLst>
                </p:cNvPr>
                <p:cNvSpPr/>
                <p:nvPr/>
              </p:nvSpPr>
              <p:spPr>
                <a:xfrm>
                  <a:off x="1336431" y="3154766"/>
                  <a:ext cx="2724124" cy="1763283"/>
                </a:xfrm>
                <a:custGeom>
                  <a:avLst/>
                  <a:gdLst>
                    <a:gd name="connsiteX0" fmla="*/ 200967 w 3778180"/>
                    <a:gd name="connsiteY0" fmla="*/ 773723 h 2773345"/>
                    <a:gd name="connsiteX1" fmla="*/ 683288 w 3778180"/>
                    <a:gd name="connsiteY1" fmla="*/ 0 h 2773345"/>
                    <a:gd name="connsiteX2" fmla="*/ 3758083 w 3778180"/>
                    <a:gd name="connsiteY2" fmla="*/ 0 h 2773345"/>
                    <a:gd name="connsiteX3" fmla="*/ 3778180 w 3778180"/>
                    <a:gd name="connsiteY3" fmla="*/ 2582426 h 2773345"/>
                    <a:gd name="connsiteX4" fmla="*/ 2019719 w 3778180"/>
                    <a:gd name="connsiteY4" fmla="*/ 2773345 h 2773345"/>
                    <a:gd name="connsiteX5" fmla="*/ 0 w 3778180"/>
                    <a:gd name="connsiteY5" fmla="*/ 2552281 h 2773345"/>
                    <a:gd name="connsiteX6" fmla="*/ 200967 w 3778180"/>
                    <a:gd name="connsiteY6" fmla="*/ 773723 h 277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78180" h="2773345">
                      <a:moveTo>
                        <a:pt x="200967" y="773723"/>
                      </a:moveTo>
                      <a:lnTo>
                        <a:pt x="683288" y="0"/>
                      </a:lnTo>
                      <a:lnTo>
                        <a:pt x="3758083" y="0"/>
                      </a:lnTo>
                      <a:lnTo>
                        <a:pt x="3778180" y="2582426"/>
                      </a:lnTo>
                      <a:lnTo>
                        <a:pt x="2019719" y="2773345"/>
                      </a:lnTo>
                      <a:lnTo>
                        <a:pt x="0" y="2552281"/>
                      </a:lnTo>
                      <a:lnTo>
                        <a:pt x="200967" y="773723"/>
                      </a:ln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tx1"/>
                  </a:solidFill>
                  <a:prstDash val="sysDash"/>
                </a:ln>
                <a:effectLst>
                  <a:softEdge rad="127000"/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8AA414BC-ECCA-F8A0-C5E2-70F7340AE85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37398" y="2743533"/>
                      <a:ext cx="2384489" cy="51754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𝑔𝑟𝑎𝑠𝑠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8AA414BC-ECCA-F8A0-C5E2-70F7340AE85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37398" y="2743533"/>
                      <a:ext cx="2384489" cy="517543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b="-625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5122" name="Picture 2" descr="Download Grass Royalty-Free Photos, Illustrations, and Vectors - Storyblocks">
                <a:extLst>
                  <a:ext uri="{FF2B5EF4-FFF2-40B4-BE49-F238E27FC236}">
                    <a16:creationId xmlns:a16="http://schemas.microsoft.com/office/drawing/2014/main" id="{8B3E3836-CD41-347D-E687-45AF6DAAC6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00447" y="5073687"/>
                <a:ext cx="613911" cy="4092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4" name="Picture 4" descr="Grass Photos, Download The BEST Free Grass Stock Photos &amp; HD Images">
                <a:extLst>
                  <a:ext uri="{FF2B5EF4-FFF2-40B4-BE49-F238E27FC236}">
                    <a16:creationId xmlns:a16="http://schemas.microsoft.com/office/drawing/2014/main" id="{6BF7004A-9B55-E81B-4759-B14D1BDDBB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07402" y="5252011"/>
                <a:ext cx="587855" cy="3919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6" name="Picture 6" descr="Grass Free Textures">
                <a:extLst>
                  <a:ext uri="{FF2B5EF4-FFF2-40B4-BE49-F238E27FC236}">
                    <a16:creationId xmlns:a16="http://schemas.microsoft.com/office/drawing/2014/main" id="{E3780E15-C91C-0A54-F329-01BF4FC029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43177" y="5073687"/>
                <a:ext cx="589706" cy="3989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8" name="Picture 8" descr="Grass Texture Images - Free Download on Freepik">
                <a:extLst>
                  <a:ext uri="{FF2B5EF4-FFF2-40B4-BE49-F238E27FC236}">
                    <a16:creationId xmlns:a16="http://schemas.microsoft.com/office/drawing/2014/main" id="{B7CEF999-0C3E-60E7-73E6-4313B2565F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00447" y="5589323"/>
                <a:ext cx="525646" cy="2955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0" name="Picture 10" descr="Free grass Photos &amp; Pictures | FreeImages">
                <a:extLst>
                  <a:ext uri="{FF2B5EF4-FFF2-40B4-BE49-F238E27FC236}">
                    <a16:creationId xmlns:a16="http://schemas.microsoft.com/office/drawing/2014/main" id="{CAE24B0A-CBC1-E4A9-09FA-E143FED276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8195" y="5589189"/>
                <a:ext cx="525645" cy="3504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C86C9FD-1387-64A8-7945-BA65121616E8}"/>
              </a:ext>
            </a:extLst>
          </p:cNvPr>
          <p:cNvSpPr txBox="1"/>
          <p:nvPr/>
        </p:nvSpPr>
        <p:spPr>
          <a:xfrm>
            <a:off x="8257251" y="3525657"/>
            <a:ext cx="3546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Local</a:t>
            </a:r>
          </a:p>
          <a:p>
            <a:pPr algn="ctr"/>
            <a:r>
              <a:rPr lang="en-GB" sz="1400" dirty="0"/>
              <a:t>How important is “</a:t>
            </a:r>
            <a:r>
              <a:rPr lang="en-GB" sz="1400" i="1" dirty="0"/>
              <a:t>stripes</a:t>
            </a:r>
            <a:r>
              <a:rPr lang="en-GB" sz="1400" dirty="0"/>
              <a:t>” for a prediction?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57BCC9-692B-0D6E-1385-E68EC351015B}"/>
              </a:ext>
            </a:extLst>
          </p:cNvPr>
          <p:cNvSpPr txBox="1"/>
          <p:nvPr/>
        </p:nvSpPr>
        <p:spPr>
          <a:xfrm>
            <a:off x="8159469" y="4501539"/>
            <a:ext cx="3677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Global</a:t>
            </a:r>
          </a:p>
          <a:p>
            <a:pPr algn="ctr"/>
            <a:r>
              <a:rPr lang="en-GB" sz="1400" dirty="0"/>
              <a:t>how important is “</a:t>
            </a:r>
            <a:r>
              <a:rPr lang="en-GB" sz="1400" i="1" dirty="0"/>
              <a:t>grass</a:t>
            </a:r>
            <a:r>
              <a:rPr lang="en-GB" sz="1400" dirty="0"/>
              <a:t>” for the class “</a:t>
            </a:r>
            <a:r>
              <a:rPr lang="en-GB" sz="1400" i="1" dirty="0"/>
              <a:t>cow</a:t>
            </a:r>
            <a:r>
              <a:rPr lang="en-GB" sz="1400" dirty="0"/>
              <a:t>”?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F994DC-3696-2551-1DA9-F2DFE44A2942}"/>
              </a:ext>
            </a:extLst>
          </p:cNvPr>
          <p:cNvSpPr txBox="1"/>
          <p:nvPr/>
        </p:nvSpPr>
        <p:spPr>
          <a:xfrm>
            <a:off x="3458717" y="5869851"/>
            <a:ext cx="1095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Given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47881D-C629-7469-CD45-6C17FF447659}"/>
              </a:ext>
            </a:extLst>
          </p:cNvPr>
          <p:cNvSpPr txBox="1"/>
          <p:nvPr/>
        </p:nvSpPr>
        <p:spPr>
          <a:xfrm>
            <a:off x="9102849" y="5873874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We Want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D9D5BB15-6948-AA20-58C5-0DC41E458B47}"/>
              </a:ext>
            </a:extLst>
          </p:cNvPr>
          <p:cNvSpPr/>
          <p:nvPr/>
        </p:nvSpPr>
        <p:spPr>
          <a:xfrm rot="5400000" flipV="1">
            <a:off x="3811396" y="2121118"/>
            <a:ext cx="565957" cy="6872893"/>
          </a:xfrm>
          <a:prstGeom prst="rightBrace">
            <a:avLst>
              <a:gd name="adj1" fmla="val 51198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6227E27F-AB1F-6B56-7EC9-BAF58838195A}"/>
              </a:ext>
            </a:extLst>
          </p:cNvPr>
          <p:cNvSpPr/>
          <p:nvPr/>
        </p:nvSpPr>
        <p:spPr>
          <a:xfrm rot="5400000" flipV="1">
            <a:off x="9683237" y="3688914"/>
            <a:ext cx="565957" cy="3741728"/>
          </a:xfrm>
          <a:prstGeom prst="rightBrace">
            <a:avLst>
              <a:gd name="adj1" fmla="val 51198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5463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DD7D2-67F4-6B84-7637-FF78ED0D6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272E84-7479-08BD-32CD-9A0C6056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560392-9625-3949-98CF-E96FFF101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800" noProof="0" dirty="0"/>
              <a:t>Evidence suggests DNNs </a:t>
            </a:r>
            <a:r>
              <a:rPr lang="en-GB" sz="2800" b="1" noProof="0" dirty="0">
                <a:solidFill>
                  <a:srgbClr val="C00000"/>
                </a:solidFill>
              </a:rPr>
              <a:t>may</a:t>
            </a:r>
            <a:r>
              <a:rPr lang="en-GB" sz="2800" noProof="0" dirty="0"/>
              <a:t> predict based on </a:t>
            </a:r>
            <a:r>
              <a:rPr lang="en-GB" sz="2800" b="1" noProof="0" dirty="0">
                <a:solidFill>
                  <a:srgbClr val="C00000"/>
                </a:solidFill>
              </a:rPr>
              <a:t>concepts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55E7012-84F9-3596-175C-6DC99D83EF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3" t="27442" r="10589" b="8530"/>
          <a:stretch/>
        </p:blipFill>
        <p:spPr>
          <a:xfrm>
            <a:off x="1925058" y="3129637"/>
            <a:ext cx="8075479" cy="1820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4C5CB4-E61F-AE6B-6E05-17134CBE9B43}"/>
              </a:ext>
            </a:extLst>
          </p:cNvPr>
          <p:cNvSpPr txBox="1"/>
          <p:nvPr/>
        </p:nvSpPr>
        <p:spPr>
          <a:xfrm>
            <a:off x="652372" y="6332538"/>
            <a:ext cx="10792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Bau, David, et al. "Network dissection: Quantifying interpretability of deep visual representations." CVPR (2017).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7949DF-43FE-B61E-B143-3B143D83B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3888" y="5379472"/>
            <a:ext cx="1154296" cy="115429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DEA5C88-27E0-7605-AAEB-5F540116A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Why should we even attempt this?</a:t>
            </a:r>
          </a:p>
        </p:txBody>
      </p:sp>
    </p:spTree>
    <p:extLst>
      <p:ext uri="{BB962C8B-B14F-4D97-AF65-F5344CB8AC3E}">
        <p14:creationId xmlns:p14="http://schemas.microsoft.com/office/powerpoint/2010/main" val="31339447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DC91A-C5BE-383E-0FC7-80704764E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5C509-283D-7435-A71D-3B477DDC5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800" noProof="0" dirty="0"/>
              <a:t>Evidence suggests DNNs </a:t>
            </a:r>
            <a:r>
              <a:rPr lang="en-GB" sz="2800" b="1" noProof="0" dirty="0">
                <a:solidFill>
                  <a:srgbClr val="C00000"/>
                </a:solidFill>
              </a:rPr>
              <a:t>may</a:t>
            </a:r>
            <a:r>
              <a:rPr lang="en-GB" sz="2800" noProof="0" dirty="0"/>
              <a:t> predict based on </a:t>
            </a:r>
            <a:r>
              <a:rPr lang="en-GB" sz="2800" b="1" noProof="0" dirty="0">
                <a:solidFill>
                  <a:srgbClr val="C00000"/>
                </a:solidFill>
              </a:rPr>
              <a:t>concepts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236965B-236F-7DDD-DD36-1F9B9F9B11C7}"/>
              </a:ext>
            </a:extLst>
          </p:cNvPr>
          <p:cNvSpPr/>
          <p:nvPr/>
        </p:nvSpPr>
        <p:spPr>
          <a:xfrm>
            <a:off x="6022305" y="4653390"/>
            <a:ext cx="2320439" cy="1639345"/>
          </a:xfrm>
          <a:prstGeom prst="roundRect">
            <a:avLst/>
          </a:prstGeom>
          <a:solidFill>
            <a:srgbClr val="FFD25B">
              <a:alpha val="30297"/>
            </a:srgbClr>
          </a:solidFill>
          <a:ln w="38100">
            <a:solidFill>
              <a:srgbClr val="FFD2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52B98E8-8319-5285-4FE8-1FDE4B933296}"/>
              </a:ext>
            </a:extLst>
          </p:cNvPr>
          <p:cNvSpPr/>
          <p:nvPr/>
        </p:nvSpPr>
        <p:spPr>
          <a:xfrm>
            <a:off x="6044773" y="2676091"/>
            <a:ext cx="2297972" cy="1639345"/>
          </a:xfrm>
          <a:prstGeom prst="roundRect">
            <a:avLst/>
          </a:prstGeom>
          <a:solidFill>
            <a:srgbClr val="C9EFFF">
              <a:alpha val="30297"/>
            </a:srgbClr>
          </a:solidFill>
          <a:ln w="38100">
            <a:solidFill>
              <a:srgbClr val="C9E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78C057-C72E-C8D0-90DA-F7C04334E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Why should we even attempt this?</a:t>
            </a:r>
          </a:p>
        </p:txBody>
      </p:sp>
      <p:pic>
        <p:nvPicPr>
          <p:cNvPr id="2052" name="Picture 4" descr="Deep learning - Free electronics icons">
            <a:extLst>
              <a:ext uri="{FF2B5EF4-FFF2-40B4-BE49-F238E27FC236}">
                <a16:creationId xmlns:a16="http://schemas.microsoft.com/office/drawing/2014/main" id="{EB65C645-80C6-C713-A2FC-286974F50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734" y="2976137"/>
            <a:ext cx="3081867" cy="308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FEDE4B-9CF2-CAC8-5A75-03646BCDF1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94" t="1074" r="2099" b="52014"/>
          <a:stretch/>
        </p:blipFill>
        <p:spPr>
          <a:xfrm>
            <a:off x="6454865" y="2761488"/>
            <a:ext cx="1478034" cy="14736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E76ACD-F932-B0A0-A986-8707A6C27EC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08" t="2134" r="3666" b="2199"/>
          <a:stretch/>
        </p:blipFill>
        <p:spPr>
          <a:xfrm>
            <a:off x="6531134" y="4738707"/>
            <a:ext cx="1479807" cy="14798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646216-B7A2-7EC4-BA49-81A8E94CFEFF}"/>
              </a:ext>
            </a:extLst>
          </p:cNvPr>
          <p:cNvSpPr txBox="1"/>
          <p:nvPr/>
        </p:nvSpPr>
        <p:spPr>
          <a:xfrm>
            <a:off x="6144706" y="2306759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noProof="0" dirty="0"/>
              <a:t>Activating Samples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1424F5-D780-C033-0A32-727C52C02470}"/>
              </a:ext>
            </a:extLst>
          </p:cNvPr>
          <p:cNvSpPr txBox="1"/>
          <p:nvPr/>
        </p:nvSpPr>
        <p:spPr>
          <a:xfrm>
            <a:off x="184979" y="6491435"/>
            <a:ext cx="110657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[1] Examples taken from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Olah et al. "Feature visualization." Distill 2.11 (2017).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800DCCF4-BA07-56A1-F1C1-33CEFDD998DF}"/>
              </a:ext>
            </a:extLst>
          </p:cNvPr>
          <p:cNvSpPr/>
          <p:nvPr/>
        </p:nvSpPr>
        <p:spPr>
          <a:xfrm>
            <a:off x="3308808" y="5750351"/>
            <a:ext cx="2705493" cy="542514"/>
          </a:xfrm>
          <a:custGeom>
            <a:avLst/>
            <a:gdLst>
              <a:gd name="connsiteX0" fmla="*/ 0 w 2705493"/>
              <a:gd name="connsiteY0" fmla="*/ 226243 h 542514"/>
              <a:gd name="connsiteX1" fmla="*/ 876693 w 2705493"/>
              <a:gd name="connsiteY1" fmla="*/ 537327 h 542514"/>
              <a:gd name="connsiteX2" fmla="*/ 2705493 w 2705493"/>
              <a:gd name="connsiteY2" fmla="*/ 0 h 54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5493" h="542514">
                <a:moveTo>
                  <a:pt x="0" y="226243"/>
                </a:moveTo>
                <a:cubicBezTo>
                  <a:pt x="212889" y="400638"/>
                  <a:pt x="425778" y="575034"/>
                  <a:pt x="876693" y="537327"/>
                </a:cubicBezTo>
                <a:cubicBezTo>
                  <a:pt x="1327608" y="499620"/>
                  <a:pt x="2016550" y="249810"/>
                  <a:pt x="2705493" y="0"/>
                </a:cubicBezTo>
              </a:path>
            </a:pathLst>
          </a:custGeom>
          <a:noFill/>
          <a:ln w="38100">
            <a:solidFill>
              <a:srgbClr val="FFD2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8FCA2AD2-0C02-646B-9C5C-03CFB668DDD0}"/>
              </a:ext>
            </a:extLst>
          </p:cNvPr>
          <p:cNvSpPr/>
          <p:nvPr/>
        </p:nvSpPr>
        <p:spPr>
          <a:xfrm>
            <a:off x="2172124" y="2571478"/>
            <a:ext cx="3870457" cy="991854"/>
          </a:xfrm>
          <a:custGeom>
            <a:avLst/>
            <a:gdLst>
              <a:gd name="connsiteX0" fmla="*/ 316552 w 3870457"/>
              <a:gd name="connsiteY0" fmla="*/ 482807 h 991854"/>
              <a:gd name="connsiteX1" fmla="*/ 165723 w 3870457"/>
              <a:gd name="connsiteY1" fmla="*/ 96308 h 991854"/>
              <a:gd name="connsiteX2" fmla="*/ 2343315 w 3870457"/>
              <a:gd name="connsiteY2" fmla="*/ 77454 h 991854"/>
              <a:gd name="connsiteX3" fmla="*/ 3870457 w 3870457"/>
              <a:gd name="connsiteY3" fmla="*/ 991854 h 9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457" h="991854">
                <a:moveTo>
                  <a:pt x="316552" y="482807"/>
                </a:moveTo>
                <a:cubicBezTo>
                  <a:pt x="72240" y="323337"/>
                  <a:pt x="-172071" y="163867"/>
                  <a:pt x="165723" y="96308"/>
                </a:cubicBezTo>
                <a:cubicBezTo>
                  <a:pt x="503517" y="28749"/>
                  <a:pt x="1725859" y="-71804"/>
                  <a:pt x="2343315" y="77454"/>
                </a:cubicBezTo>
                <a:cubicBezTo>
                  <a:pt x="2960771" y="226712"/>
                  <a:pt x="3415614" y="609283"/>
                  <a:pt x="3870457" y="991854"/>
                </a:cubicBezTo>
              </a:path>
            </a:pathLst>
          </a:custGeom>
          <a:noFill/>
          <a:ln w="38100">
            <a:solidFill>
              <a:srgbClr val="C9E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B3D81F-0D2B-933E-E7CF-9E7251E72437}"/>
              </a:ext>
            </a:extLst>
          </p:cNvPr>
          <p:cNvSpPr txBox="1"/>
          <p:nvPr/>
        </p:nvSpPr>
        <p:spPr>
          <a:xfrm>
            <a:off x="2483902" y="2267871"/>
            <a:ext cx="1649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noProof="0" dirty="0">
                <a:solidFill>
                  <a:schemeClr val="bg1">
                    <a:lumMod val="65000"/>
                  </a:schemeClr>
                </a:solidFill>
              </a:rPr>
              <a:t>“Snout” Neuron?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129A86-9B7A-4F8F-6993-A82CECD60844}"/>
              </a:ext>
            </a:extLst>
          </p:cNvPr>
          <p:cNvSpPr txBox="1"/>
          <p:nvPr/>
        </p:nvSpPr>
        <p:spPr>
          <a:xfrm rot="20491482">
            <a:off x="3995943" y="5756470"/>
            <a:ext cx="1646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noProof="0" dirty="0">
                <a:solidFill>
                  <a:schemeClr val="bg1">
                    <a:lumMod val="65000"/>
                  </a:schemeClr>
                </a:solidFill>
              </a:rPr>
              <a:t>“Curvy” Neuron?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1317A0-44D2-C330-7A29-F9CD29936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49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61907C-3E69-1BA1-DD95-B2B902A288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2374" y="5554709"/>
            <a:ext cx="1057255" cy="105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82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714E3-D232-D86F-B2BB-4682CCCDF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D5E37-4474-74D0-8AF0-498D78302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605503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What is this tutorial </a:t>
            </a:r>
            <a:r>
              <a:rPr lang="en-GB" b="1" noProof="0" dirty="0"/>
              <a:t>not</a:t>
            </a:r>
            <a:r>
              <a:rPr lang="en-GB" noProof="0" dirty="0"/>
              <a:t> about?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03026-47A2-5925-EC52-9D35E866E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GB" noProof="0" smtClean="0"/>
              <a:t>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932579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93527-65C3-BF6E-1FC8-3D4E9B11C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FABD5-7767-3E53-8051-8F48928AB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800" noProof="0" dirty="0"/>
              <a:t>Evidence suggests DNNs </a:t>
            </a:r>
            <a:r>
              <a:rPr lang="en-GB" sz="2800" b="1" noProof="0" dirty="0">
                <a:solidFill>
                  <a:srgbClr val="C00000"/>
                </a:solidFill>
              </a:rPr>
              <a:t>may</a:t>
            </a:r>
            <a:r>
              <a:rPr lang="en-GB" sz="2800" noProof="0" dirty="0"/>
              <a:t> predict based on </a:t>
            </a:r>
            <a:r>
              <a:rPr lang="en-GB" sz="2800" b="1" noProof="0" dirty="0">
                <a:solidFill>
                  <a:srgbClr val="C00000"/>
                </a:solidFill>
              </a:rPr>
              <a:t>concepts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B260D84-08D6-DCAE-990D-6663C4CB344D}"/>
              </a:ext>
            </a:extLst>
          </p:cNvPr>
          <p:cNvSpPr/>
          <p:nvPr/>
        </p:nvSpPr>
        <p:spPr>
          <a:xfrm>
            <a:off x="6022305" y="4653390"/>
            <a:ext cx="4861285" cy="1639345"/>
          </a:xfrm>
          <a:prstGeom prst="roundRect">
            <a:avLst/>
          </a:prstGeom>
          <a:solidFill>
            <a:srgbClr val="FFD25B">
              <a:alpha val="30297"/>
            </a:srgbClr>
          </a:solidFill>
          <a:ln w="38100">
            <a:solidFill>
              <a:srgbClr val="FFD2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DF533C7-0141-71E2-EC41-0D6A35D44113}"/>
              </a:ext>
            </a:extLst>
          </p:cNvPr>
          <p:cNvSpPr/>
          <p:nvPr/>
        </p:nvSpPr>
        <p:spPr>
          <a:xfrm>
            <a:off x="6044772" y="2676091"/>
            <a:ext cx="4861285" cy="1639345"/>
          </a:xfrm>
          <a:prstGeom prst="roundRect">
            <a:avLst/>
          </a:prstGeom>
          <a:solidFill>
            <a:srgbClr val="C9EFFF">
              <a:alpha val="30297"/>
            </a:srgbClr>
          </a:solidFill>
          <a:ln w="38100">
            <a:solidFill>
              <a:srgbClr val="C9E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CFD6A3-1D2E-B66F-4501-7D826D4DD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Why should we even attempt this?</a:t>
            </a:r>
          </a:p>
        </p:txBody>
      </p:sp>
      <p:pic>
        <p:nvPicPr>
          <p:cNvPr id="2052" name="Picture 4" descr="Deep learning - Free electronics icons">
            <a:extLst>
              <a:ext uri="{FF2B5EF4-FFF2-40B4-BE49-F238E27FC236}">
                <a16:creationId xmlns:a16="http://schemas.microsoft.com/office/drawing/2014/main" id="{909AAC24-A292-7C05-0FC1-AF79B0F2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734" y="2976137"/>
            <a:ext cx="3081867" cy="308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439375-AC0F-8814-63B0-87826F0055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94" t="1074" r="2099" b="52014"/>
          <a:stretch/>
        </p:blipFill>
        <p:spPr>
          <a:xfrm>
            <a:off x="6454865" y="2761488"/>
            <a:ext cx="1478034" cy="1473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7918F6-C093-AFDD-CDA1-1A51E60E02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t="50921" r="1787" b="1631"/>
          <a:stretch/>
        </p:blipFill>
        <p:spPr>
          <a:xfrm>
            <a:off x="9111808" y="2728477"/>
            <a:ext cx="1563335" cy="1553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6C786-3B09-9A86-AEBB-4F1EA298FA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08" t="2134" r="3666" b="2199"/>
          <a:stretch/>
        </p:blipFill>
        <p:spPr>
          <a:xfrm>
            <a:off x="6531134" y="4738707"/>
            <a:ext cx="1479807" cy="14798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710E9C-880C-6CD8-C764-E120954A23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0560" y="4693900"/>
            <a:ext cx="1558323" cy="15583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13D5DB-3BC7-51CE-A433-631980FBB5D0}"/>
              </a:ext>
            </a:extLst>
          </p:cNvPr>
          <p:cNvSpPr txBox="1"/>
          <p:nvPr/>
        </p:nvSpPr>
        <p:spPr>
          <a:xfrm>
            <a:off x="6144706" y="2306759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noProof="0" dirty="0"/>
              <a:t>Activating Samples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EF48FA-29EF-CD94-9AE4-009B5A0C2683}"/>
              </a:ext>
            </a:extLst>
          </p:cNvPr>
          <p:cNvSpPr txBox="1"/>
          <p:nvPr/>
        </p:nvSpPr>
        <p:spPr>
          <a:xfrm>
            <a:off x="8636900" y="2306759"/>
            <a:ext cx="2452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noProof="0" dirty="0"/>
              <a:t>Neuron Maximisation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D16955-7879-7C5D-7EC0-C9C024B6AC1D}"/>
              </a:ext>
            </a:extLst>
          </p:cNvPr>
          <p:cNvSpPr txBox="1"/>
          <p:nvPr/>
        </p:nvSpPr>
        <p:spPr>
          <a:xfrm>
            <a:off x="184979" y="6491435"/>
            <a:ext cx="110657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[1] Examples taken from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Olah et al. "Feature visualization."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Distill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2.11 (2017).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0E933448-E468-7E34-A329-74CFA5395498}"/>
              </a:ext>
            </a:extLst>
          </p:cNvPr>
          <p:cNvSpPr/>
          <p:nvPr/>
        </p:nvSpPr>
        <p:spPr>
          <a:xfrm>
            <a:off x="3308808" y="5750351"/>
            <a:ext cx="2705493" cy="542514"/>
          </a:xfrm>
          <a:custGeom>
            <a:avLst/>
            <a:gdLst>
              <a:gd name="connsiteX0" fmla="*/ 0 w 2705493"/>
              <a:gd name="connsiteY0" fmla="*/ 226243 h 542514"/>
              <a:gd name="connsiteX1" fmla="*/ 876693 w 2705493"/>
              <a:gd name="connsiteY1" fmla="*/ 537327 h 542514"/>
              <a:gd name="connsiteX2" fmla="*/ 2705493 w 2705493"/>
              <a:gd name="connsiteY2" fmla="*/ 0 h 54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5493" h="542514">
                <a:moveTo>
                  <a:pt x="0" y="226243"/>
                </a:moveTo>
                <a:cubicBezTo>
                  <a:pt x="212889" y="400638"/>
                  <a:pt x="425778" y="575034"/>
                  <a:pt x="876693" y="537327"/>
                </a:cubicBezTo>
                <a:cubicBezTo>
                  <a:pt x="1327608" y="499620"/>
                  <a:pt x="2016550" y="249810"/>
                  <a:pt x="2705493" y="0"/>
                </a:cubicBezTo>
              </a:path>
            </a:pathLst>
          </a:custGeom>
          <a:noFill/>
          <a:ln w="38100">
            <a:solidFill>
              <a:srgbClr val="FFD2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909A75EB-4D42-A355-46FC-36534EDEA439}"/>
              </a:ext>
            </a:extLst>
          </p:cNvPr>
          <p:cNvSpPr/>
          <p:nvPr/>
        </p:nvSpPr>
        <p:spPr>
          <a:xfrm>
            <a:off x="2172124" y="2571478"/>
            <a:ext cx="3870457" cy="991854"/>
          </a:xfrm>
          <a:custGeom>
            <a:avLst/>
            <a:gdLst>
              <a:gd name="connsiteX0" fmla="*/ 316552 w 3870457"/>
              <a:gd name="connsiteY0" fmla="*/ 482807 h 991854"/>
              <a:gd name="connsiteX1" fmla="*/ 165723 w 3870457"/>
              <a:gd name="connsiteY1" fmla="*/ 96308 h 991854"/>
              <a:gd name="connsiteX2" fmla="*/ 2343315 w 3870457"/>
              <a:gd name="connsiteY2" fmla="*/ 77454 h 991854"/>
              <a:gd name="connsiteX3" fmla="*/ 3870457 w 3870457"/>
              <a:gd name="connsiteY3" fmla="*/ 991854 h 9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457" h="991854">
                <a:moveTo>
                  <a:pt x="316552" y="482807"/>
                </a:moveTo>
                <a:cubicBezTo>
                  <a:pt x="72240" y="323337"/>
                  <a:pt x="-172071" y="163867"/>
                  <a:pt x="165723" y="96308"/>
                </a:cubicBezTo>
                <a:cubicBezTo>
                  <a:pt x="503517" y="28749"/>
                  <a:pt x="1725859" y="-71804"/>
                  <a:pt x="2343315" y="77454"/>
                </a:cubicBezTo>
                <a:cubicBezTo>
                  <a:pt x="2960771" y="226712"/>
                  <a:pt x="3415614" y="609283"/>
                  <a:pt x="3870457" y="991854"/>
                </a:cubicBezTo>
              </a:path>
            </a:pathLst>
          </a:custGeom>
          <a:noFill/>
          <a:ln w="38100">
            <a:solidFill>
              <a:srgbClr val="C9E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9CA16F-4A55-515A-090B-F95A55F83141}"/>
              </a:ext>
            </a:extLst>
          </p:cNvPr>
          <p:cNvSpPr txBox="1"/>
          <p:nvPr/>
        </p:nvSpPr>
        <p:spPr>
          <a:xfrm>
            <a:off x="2483902" y="2267871"/>
            <a:ext cx="1649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noProof="0" dirty="0">
                <a:solidFill>
                  <a:schemeClr val="bg1">
                    <a:lumMod val="65000"/>
                  </a:schemeClr>
                </a:solidFill>
              </a:rPr>
              <a:t>“Snout” Neuron?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18EE5CB-2830-754B-F856-AA75C754A604}"/>
              </a:ext>
            </a:extLst>
          </p:cNvPr>
          <p:cNvSpPr txBox="1"/>
          <p:nvPr/>
        </p:nvSpPr>
        <p:spPr>
          <a:xfrm rot="20491482">
            <a:off x="3995943" y="5756470"/>
            <a:ext cx="1646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noProof="0" dirty="0">
                <a:solidFill>
                  <a:schemeClr val="bg1">
                    <a:lumMod val="65000"/>
                  </a:schemeClr>
                </a:solidFill>
              </a:rPr>
              <a:t>“Curvy” Neuron?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E6F4EF-7855-E28E-9AF5-9599669CB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362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52675-898E-8FFF-F4BE-43FF96BE2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7D0602-798D-3B0B-CA0B-01C06DB33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6939" y="5545566"/>
            <a:ext cx="1036534" cy="102298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5FDF5-87B5-53C6-46EE-A3C000F4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65F5F4-8245-6DB3-6AF6-EA8F16065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800" noProof="0" dirty="0"/>
              <a:t>Concepts may </a:t>
            </a:r>
            <a:r>
              <a:rPr lang="en-GB" sz="2800" b="1" noProof="0" dirty="0">
                <a:solidFill>
                  <a:srgbClr val="C00000"/>
                </a:solidFill>
              </a:rPr>
              <a:t>not be always localised </a:t>
            </a:r>
            <a:r>
              <a:rPr lang="en-GB" sz="2800" noProof="0" dirty="0"/>
              <a:t>to specific neurons/maps but they may be </a:t>
            </a:r>
            <a:r>
              <a:rPr lang="en-GB" sz="2800" b="1" noProof="0" dirty="0">
                <a:solidFill>
                  <a:srgbClr val="C00000"/>
                </a:solidFill>
              </a:rPr>
              <a:t>distributed across the DNN’s latent space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E7B32B-82E4-BE31-B0CB-DBD281645185}"/>
              </a:ext>
            </a:extLst>
          </p:cNvPr>
          <p:cNvSpPr txBox="1"/>
          <p:nvPr/>
        </p:nvSpPr>
        <p:spPr>
          <a:xfrm>
            <a:off x="652372" y="6292735"/>
            <a:ext cx="10792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[1] Fong et al.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"Net2vec: Quantifying and explaining how concepts are encoded by filters in deep neural networks.” CVPR (2018).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55C10BE-D891-F9D7-5861-F043C7D5A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dirty="0"/>
              <a:t>Concepts are not always localised</a:t>
            </a:r>
            <a:endParaRPr lang="en-GB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29D12B7-1457-4046-B25C-0B3C67C6C1D4}"/>
              </a:ext>
            </a:extLst>
          </p:cNvPr>
          <p:cNvGrpSpPr/>
          <p:nvPr/>
        </p:nvGrpSpPr>
        <p:grpSpPr>
          <a:xfrm>
            <a:off x="3249708" y="2763261"/>
            <a:ext cx="5692584" cy="2580292"/>
            <a:chOff x="1519030" y="2763655"/>
            <a:chExt cx="5692584" cy="25802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C69AEA6-43BB-D9B5-7D7E-BE0F0D7D7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-1" b="49718"/>
            <a:stretch/>
          </p:blipFill>
          <p:spPr>
            <a:xfrm>
              <a:off x="2300986" y="2763655"/>
              <a:ext cx="4128671" cy="2083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141D21-3CDC-2F98-8666-4D93DB2DC51E}"/>
                </a:ext>
              </a:extLst>
            </p:cNvPr>
            <p:cNvSpPr txBox="1"/>
            <p:nvPr/>
          </p:nvSpPr>
          <p:spPr>
            <a:xfrm>
              <a:off x="1519030" y="4974615"/>
              <a:ext cx="5692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The same units appear to represent different concepts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39015AD-E49E-91F1-B116-B783931E1193}"/>
              </a:ext>
            </a:extLst>
          </p:cNvPr>
          <p:cNvSpPr txBox="1"/>
          <p:nvPr/>
        </p:nvSpPr>
        <p:spPr>
          <a:xfrm>
            <a:off x="2986814" y="5390223"/>
            <a:ext cx="6218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This is sometimes called </a:t>
            </a:r>
            <a:r>
              <a:rPr lang="en-GB" b="1" dirty="0" err="1">
                <a:solidFill>
                  <a:srgbClr val="C00000"/>
                </a:solidFill>
              </a:rPr>
              <a:t>Polysemanticity</a:t>
            </a:r>
            <a:r>
              <a:rPr lang="en-GB" dirty="0"/>
              <a:t> (Olah et al., 2020)</a:t>
            </a:r>
          </a:p>
        </p:txBody>
      </p:sp>
    </p:spTree>
    <p:extLst>
      <p:ext uri="{BB962C8B-B14F-4D97-AF65-F5344CB8AC3E}">
        <p14:creationId xmlns:p14="http://schemas.microsoft.com/office/powerpoint/2010/main" val="25547453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E03CC-188E-DB84-DD9C-E55E8F37A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BA28F2-FEB1-5417-0414-E19E8F668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888" y="5379472"/>
            <a:ext cx="1169585" cy="11542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411E8-94FE-1E5C-26C2-5546CA605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C838C8A-2DE5-EB84-5D4B-D54043AFC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800" noProof="0" dirty="0"/>
              <a:t>Concepts may </a:t>
            </a:r>
            <a:r>
              <a:rPr lang="en-GB" sz="2800" b="1" noProof="0" dirty="0">
                <a:solidFill>
                  <a:srgbClr val="C00000"/>
                </a:solidFill>
              </a:rPr>
              <a:t>not be always localised </a:t>
            </a:r>
            <a:r>
              <a:rPr lang="en-GB" sz="2800" noProof="0" dirty="0"/>
              <a:t>to specific neurons/maps but they may be </a:t>
            </a:r>
            <a:r>
              <a:rPr lang="en-GB" sz="2800" b="1" noProof="0" dirty="0">
                <a:solidFill>
                  <a:srgbClr val="C00000"/>
                </a:solidFill>
              </a:rPr>
              <a:t>distributed across the DNN’s latent space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86A4FC-1A5D-EBC0-C23C-6408CFDD315A}"/>
              </a:ext>
            </a:extLst>
          </p:cNvPr>
          <p:cNvSpPr txBox="1"/>
          <p:nvPr/>
        </p:nvSpPr>
        <p:spPr>
          <a:xfrm>
            <a:off x="652372" y="6292735"/>
            <a:ext cx="10792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[1] Fong et al.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"Net2vec: Quantifying and explaining how concepts are encoded by filters in deep neural networks.” CVPR (2018).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C8B6D3-D229-A4EB-DB06-8F03AC6880CC}"/>
              </a:ext>
            </a:extLst>
          </p:cNvPr>
          <p:cNvGrpSpPr/>
          <p:nvPr/>
        </p:nvGrpSpPr>
        <p:grpSpPr>
          <a:xfrm>
            <a:off x="3249708" y="2763261"/>
            <a:ext cx="5692584" cy="2580292"/>
            <a:chOff x="1519030" y="2763655"/>
            <a:chExt cx="5692584" cy="25802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54EFB1A-3DF1-F2A5-026A-672652B00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-1" b="49718"/>
            <a:stretch/>
          </p:blipFill>
          <p:spPr>
            <a:xfrm>
              <a:off x="2300986" y="2763655"/>
              <a:ext cx="4128671" cy="2083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CB483D7-13BC-C006-DFB9-754F3CAF042B}"/>
                </a:ext>
              </a:extLst>
            </p:cNvPr>
            <p:cNvSpPr txBox="1"/>
            <p:nvPr/>
          </p:nvSpPr>
          <p:spPr>
            <a:xfrm>
              <a:off x="1519030" y="4974615"/>
              <a:ext cx="5692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The same units appear to represent different concepts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10C5EA9-FAD1-4E6A-7282-1D12EBC803D0}"/>
              </a:ext>
            </a:extLst>
          </p:cNvPr>
          <p:cNvSpPr txBox="1"/>
          <p:nvPr/>
        </p:nvSpPr>
        <p:spPr>
          <a:xfrm>
            <a:off x="2986814" y="5390223"/>
            <a:ext cx="6218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This is sometimes called </a:t>
            </a:r>
            <a:r>
              <a:rPr lang="en-GB" b="1" dirty="0" err="1">
                <a:solidFill>
                  <a:srgbClr val="C00000"/>
                </a:solidFill>
              </a:rPr>
              <a:t>Polysemanticity</a:t>
            </a:r>
            <a:r>
              <a:rPr lang="en-GB" dirty="0"/>
              <a:t> (Olah et al., 2020)</a:t>
            </a:r>
          </a:p>
        </p:txBody>
      </p:sp>
      <p:sp>
        <p:nvSpPr>
          <p:cNvPr id="15" name="Google Shape;145;p19">
            <a:extLst>
              <a:ext uri="{FF2B5EF4-FFF2-40B4-BE49-F238E27FC236}">
                <a16:creationId xmlns:a16="http://schemas.microsoft.com/office/drawing/2014/main" id="{FB81F543-554C-8ED6-CF11-EDB10970A8FC}"/>
              </a:ext>
            </a:extLst>
          </p:cNvPr>
          <p:cNvSpPr txBox="1">
            <a:spLocks/>
          </p:cNvSpPr>
          <p:nvPr/>
        </p:nvSpPr>
        <p:spPr>
          <a:xfrm>
            <a:off x="0" y="7578"/>
            <a:ext cx="12192000" cy="6858000"/>
          </a:xfrm>
          <a:prstGeom prst="rect">
            <a:avLst/>
          </a:prstGeom>
          <a:solidFill>
            <a:srgbClr val="C9D3D7">
              <a:alpha val="8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rcellus SC"/>
              <a:buNone/>
              <a:defRPr sz="2800" b="0" i="0" u="none" strike="noStrike" cap="none">
                <a:solidFill>
                  <a:srgbClr val="000000"/>
                </a:solidFill>
                <a:latin typeface="Marcellus SC"/>
                <a:ea typeface="Marcellus SC"/>
                <a:cs typeface="Marcellus SC"/>
                <a:sym typeface="Marcellus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GB" sz="2000" b="1" i="1" noProof="0" dirty="0">
              <a:solidFill>
                <a:srgbClr val="C00000"/>
              </a:solidFill>
            </a:endParaRPr>
          </a:p>
        </p:txBody>
      </p:sp>
      <p:sp>
        <p:nvSpPr>
          <p:cNvPr id="16" name="Google Shape;145;p19">
            <a:extLst>
              <a:ext uri="{FF2B5EF4-FFF2-40B4-BE49-F238E27FC236}">
                <a16:creationId xmlns:a16="http://schemas.microsoft.com/office/drawing/2014/main" id="{D99FD9AD-511E-8F7B-0132-A49AED691ACC}"/>
              </a:ext>
            </a:extLst>
          </p:cNvPr>
          <p:cNvSpPr txBox="1">
            <a:spLocks/>
          </p:cNvSpPr>
          <p:nvPr/>
        </p:nvSpPr>
        <p:spPr>
          <a:xfrm>
            <a:off x="415600" y="2266042"/>
            <a:ext cx="11360800" cy="234107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rcellus SC"/>
              <a:buNone/>
              <a:defRPr sz="2800" b="0" i="0" u="none" strike="noStrike" cap="none">
                <a:solidFill>
                  <a:srgbClr val="000000"/>
                </a:solidFill>
                <a:latin typeface="Marcellus SC"/>
                <a:ea typeface="Marcellus SC"/>
                <a:cs typeface="Marcellus SC"/>
                <a:sym typeface="Marcellus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3600" i="1" noProof="0" dirty="0">
                <a:solidFill>
                  <a:schemeClr val="tx1"/>
                </a:solidFill>
                <a:latin typeface="+mn-lt"/>
              </a:rPr>
              <a:t>Could we then try and capture </a:t>
            </a:r>
            <a:r>
              <a:rPr lang="en-GB" sz="3600" b="1" i="1" noProof="0" dirty="0">
                <a:solidFill>
                  <a:srgbClr val="C00000"/>
                </a:solidFill>
                <a:latin typeface="+mn-lt"/>
              </a:rPr>
              <a:t>directions in the latent space </a:t>
            </a:r>
            <a:r>
              <a:rPr lang="en-GB" sz="3600" i="1" noProof="0" dirty="0">
                <a:solidFill>
                  <a:schemeClr val="tx1"/>
                </a:solidFill>
                <a:latin typeface="+mn-lt"/>
              </a:rPr>
              <a:t>that are </a:t>
            </a:r>
            <a:r>
              <a:rPr lang="en-GB" sz="3600" b="1" i="1" noProof="0" dirty="0">
                <a:solidFill>
                  <a:srgbClr val="C00000"/>
                </a:solidFill>
                <a:latin typeface="+mn-lt"/>
              </a:rPr>
              <a:t>associated with known concepts</a:t>
            </a:r>
            <a:r>
              <a:rPr lang="en-GB" sz="3600" i="1" noProof="0" dirty="0">
                <a:solidFill>
                  <a:schemeClr val="tx1"/>
                </a:solidFill>
                <a:latin typeface="+mn-lt"/>
              </a:rPr>
              <a:t>?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7E02797-D19B-6139-C873-45B7CA7DF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dirty="0"/>
              <a:t>Concepts are not always localised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524679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07B37-70DC-E8BA-63B0-AEEEFEDAA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82F31D2-E85B-FEDE-5852-E32639F1E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600" noProof="0" dirty="0"/>
              <a:t>This is the idea behind </a:t>
            </a:r>
            <a:r>
              <a:rPr lang="en-GB" sz="2600" b="1" noProof="0" dirty="0">
                <a:solidFill>
                  <a:srgbClr val="C00000"/>
                </a:solidFill>
              </a:rPr>
              <a:t>T-CAV (Testing with concept activation vectors)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144C1-0FD3-BDD8-64AD-F08A0C595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722516"/>
            <a:ext cx="11317956" cy="565958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Testing with concept activation vectors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94BEA-8C45-B1FD-24C1-56BA7B065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61CBB6-3B60-03FF-AA7D-0689A7530C0C}"/>
              </a:ext>
            </a:extLst>
          </p:cNvPr>
          <p:cNvSpPr txBox="1"/>
          <p:nvPr/>
        </p:nvSpPr>
        <p:spPr>
          <a:xfrm>
            <a:off x="652371" y="6376600"/>
            <a:ext cx="10514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Kim et al. "Interpretability beyond feature attribution: Quantitative testing with concept activation vectors (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tcav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)." ICML (2018).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B389454-0804-FFA1-0D02-828590A1CEEF}"/>
              </a:ext>
            </a:extLst>
          </p:cNvPr>
          <p:cNvGrpSpPr/>
          <p:nvPr/>
        </p:nvGrpSpPr>
        <p:grpSpPr>
          <a:xfrm>
            <a:off x="1332885" y="2522236"/>
            <a:ext cx="9526229" cy="3139840"/>
            <a:chOff x="4099637" y="2252585"/>
            <a:chExt cx="10229158" cy="426251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C11FBED-AF0A-F954-4A16-3D9DCBC2DBC2}"/>
                </a:ext>
              </a:extLst>
            </p:cNvPr>
            <p:cNvGrpSpPr/>
            <p:nvPr/>
          </p:nvGrpSpPr>
          <p:grpSpPr>
            <a:xfrm>
              <a:off x="5390036" y="2868636"/>
              <a:ext cx="6149592" cy="3646464"/>
              <a:chOff x="3719553" y="3993583"/>
              <a:chExt cx="4162878" cy="2232648"/>
            </a:xfrm>
          </p:grpSpPr>
          <p:pic>
            <p:nvPicPr>
              <p:cNvPr id="11" name="Picture 10" descr="Diagram&#10;&#10;Description automatically generated with low confidence">
                <a:extLst>
                  <a:ext uri="{FF2B5EF4-FFF2-40B4-BE49-F238E27FC236}">
                    <a16:creationId xmlns:a16="http://schemas.microsoft.com/office/drawing/2014/main" id="{E2A1F00A-FC3F-BDDC-799F-39DA05CA67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268" r="17586"/>
              <a:stretch/>
            </p:blipFill>
            <p:spPr>
              <a:xfrm>
                <a:off x="3719553" y="3993583"/>
                <a:ext cx="4060846" cy="2232648"/>
              </a:xfrm>
              <a:prstGeom prst="rect">
                <a:avLst/>
              </a:prstGeom>
            </p:spPr>
          </p:pic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FE9D0032-D629-74E4-DD72-C17A0AC877F0}"/>
                  </a:ext>
                </a:extLst>
              </p:cNvPr>
              <p:cNvSpPr/>
              <p:nvPr/>
            </p:nvSpPr>
            <p:spPr>
              <a:xfrm>
                <a:off x="6749935" y="4904509"/>
                <a:ext cx="1132496" cy="114715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56114BA-46F1-6386-9158-51CCA89B600B}"/>
                </a:ext>
              </a:extLst>
            </p:cNvPr>
            <p:cNvSpPr txBox="1"/>
            <p:nvPr/>
          </p:nvSpPr>
          <p:spPr>
            <a:xfrm>
              <a:off x="4099637" y="2252585"/>
              <a:ext cx="10229158" cy="501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noProof="0" dirty="0"/>
                <a:t>H</a:t>
              </a:r>
              <a:r>
                <a:rPr lang="en-GB" sz="1800" noProof="0" dirty="0"/>
                <a:t>ow </a:t>
              </a:r>
              <a:r>
                <a:rPr lang="en-GB" sz="1800" b="1" noProof="0" dirty="0">
                  <a:solidFill>
                    <a:srgbClr val="C00000"/>
                  </a:solidFill>
                </a:rPr>
                <a:t>sensitive</a:t>
              </a:r>
              <a:r>
                <a:rPr lang="en-GB" sz="1800" b="1" noProof="0" dirty="0"/>
                <a:t>  </a:t>
              </a:r>
              <a:r>
                <a:rPr lang="en-GB" dirty="0"/>
                <a:t>is the </a:t>
              </a:r>
              <a:r>
                <a:rPr lang="en-GB" sz="1800" noProof="0" dirty="0"/>
                <a:t>prediction of </a:t>
              </a:r>
              <a:r>
                <a:rPr lang="en-GB" sz="1800" i="1" noProof="0" dirty="0"/>
                <a:t>zebra </a:t>
              </a:r>
              <a:r>
                <a:rPr lang="en-GB" sz="1800" noProof="0" dirty="0"/>
                <a:t>is to the </a:t>
              </a:r>
              <a:r>
                <a:rPr lang="en-GB" sz="1800" b="1" noProof="0" dirty="0">
                  <a:solidFill>
                    <a:srgbClr val="C00000"/>
                  </a:solidFill>
                </a:rPr>
                <a:t>presence of the concept </a:t>
              </a:r>
              <a:r>
                <a:rPr lang="en-GB" sz="1800" noProof="0" dirty="0"/>
                <a:t>of “</a:t>
              </a:r>
              <a:r>
                <a:rPr lang="en-GB" sz="1800" i="1" noProof="0" dirty="0"/>
                <a:t>stripes</a:t>
              </a:r>
              <a:r>
                <a:rPr lang="en-GB" sz="1800" noProof="0" dirty="0"/>
                <a:t>”?</a:t>
              </a:r>
              <a:endParaRPr lang="en-GB" noProof="0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9789E74-1945-DDAA-9742-561831578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6493" y="5681965"/>
            <a:ext cx="901148" cy="9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093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3BE36-40DC-5134-2F7A-74CF759FE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DFC40-0644-C995-4F39-B059D189B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720847"/>
            <a:ext cx="10625229" cy="582584"/>
          </a:xfrm>
        </p:spPr>
        <p:txBody>
          <a:bodyPr>
            <a:normAutofit fontScale="90000"/>
          </a:bodyPr>
          <a:lstStyle/>
          <a:p>
            <a:r>
              <a:rPr lang="en-GB" dirty="0"/>
              <a:t>Partitioning the network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5F739-EC18-7BC0-CD81-5A1A6E1EF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F8FFB0E-A0E1-C366-4002-4D15052369D9}"/>
              </a:ext>
            </a:extLst>
          </p:cNvPr>
          <p:cNvGrpSpPr>
            <a:grpSpLocks noChangeAspect="1"/>
          </p:cNvGrpSpPr>
          <p:nvPr/>
        </p:nvGrpSpPr>
        <p:grpSpPr>
          <a:xfrm>
            <a:off x="3223440" y="2789854"/>
            <a:ext cx="5745120" cy="1861420"/>
            <a:chOff x="3046692" y="3018446"/>
            <a:chExt cx="4791022" cy="1467862"/>
          </a:xfrm>
        </p:grpSpPr>
        <p:pic>
          <p:nvPicPr>
            <p:cNvPr id="15" name="Picture 14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42306526-0873-93B7-6615-1B318CBBA8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846" r="4977" b="49366"/>
            <a:stretch/>
          </p:blipFill>
          <p:spPr>
            <a:xfrm>
              <a:off x="3315956" y="3018446"/>
              <a:ext cx="4521758" cy="1322443"/>
            </a:xfrm>
            <a:prstGeom prst="rect">
              <a:avLst/>
            </a:prstGeom>
          </p:spPr>
        </p:pic>
        <p:pic>
          <p:nvPicPr>
            <p:cNvPr id="17" name="Picture 16" descr="Background pattern&#10;&#10;Description automatically generated with low confidence">
              <a:extLst>
                <a:ext uri="{FF2B5EF4-FFF2-40B4-BE49-F238E27FC236}">
                  <a16:creationId xmlns:a16="http://schemas.microsoft.com/office/drawing/2014/main" id="{5D7C4877-0A97-C955-3ABF-31BD98CF0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46692" y="3175279"/>
              <a:ext cx="395101" cy="290839"/>
            </a:xfrm>
            <a:prstGeom prst="rect">
              <a:avLst/>
            </a:prstGeom>
          </p:spPr>
        </p:pic>
        <p:pic>
          <p:nvPicPr>
            <p:cNvPr id="19" name="Picture 18" descr="Background pattern&#10;&#10;Description automatically generated with low confidence">
              <a:extLst>
                <a:ext uri="{FF2B5EF4-FFF2-40B4-BE49-F238E27FC236}">
                  <a16:creationId xmlns:a16="http://schemas.microsoft.com/office/drawing/2014/main" id="{4B35817E-C46F-1CE4-93C7-8C1A9D936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81734" y="4195469"/>
              <a:ext cx="395101" cy="29083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23B419ED-8883-2826-058A-F764234C5D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2369" y="1615896"/>
                <a:ext cx="10625229" cy="477571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SzPct val="75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SzPct val="75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SzPct val="75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SzPct val="7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SzPct val="7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2400" b="1" noProof="0">
                    <a:solidFill>
                      <a:srgbClr val="C00000"/>
                    </a:solidFill>
                  </a:rPr>
                  <a:t>Step 1</a:t>
                </a:r>
                <a:r>
                  <a:rPr lang="en-GB" sz="2400" noProof="0"/>
                  <a:t>: Choose an intermediate layer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noProof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2400" i="1" noProof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GB" sz="2400" i="1" noProof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GB" sz="2400" i="1" noProof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noProof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GB" sz="2400" i="1" noProof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GB" sz="2400" i="1" noProof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400" i="1" noProof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noProof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GB" sz="2400" i="1" noProof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GB" sz="2400" noProof="0"/>
                  <a:t> with </a:t>
                </a:r>
                <a14:m>
                  <m:oMath xmlns:m="http://schemas.openxmlformats.org/officeDocument/2006/math">
                    <m:r>
                      <a:rPr lang="en-GB" sz="2400" i="1" noProof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sz="2400" noProof="0"/>
                  <a:t> neurons</a:t>
                </a: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23B419ED-8883-2826-058A-F764234C5D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69" y="1615896"/>
                <a:ext cx="10625229" cy="4775713"/>
              </a:xfrm>
              <a:prstGeom prst="rect">
                <a:avLst/>
              </a:prstGeom>
              <a:blipFill>
                <a:blip r:embed="rId5"/>
                <a:stretch>
                  <a:fillRect l="-861" t="-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A74DEDD-3084-166D-CE74-E9C2B6832BA4}"/>
              </a:ext>
            </a:extLst>
          </p:cNvPr>
          <p:cNvSpPr txBox="1"/>
          <p:nvPr/>
        </p:nvSpPr>
        <p:spPr>
          <a:xfrm>
            <a:off x="652371" y="6376600"/>
            <a:ext cx="10514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Kim et al. "Interpretability beyond feature attribution: Quantitative testing with concept activation vectors (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tcav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)." ICML (2018).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AEEB8C-FA7D-51AD-0C66-7FC0B79F6E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6493" y="5681965"/>
            <a:ext cx="901148" cy="9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18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28BBC-C50E-10BC-F70E-237C9B605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3B9C2-0AF9-EF2C-68BA-D1C339611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720847"/>
            <a:ext cx="10625229" cy="582584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Learning concept activation vectors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7B1C2F-8EC6-A86A-C464-D222A57E0B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2369" y="1615896"/>
                <a:ext cx="10625229" cy="477571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400" b="1" noProof="0" dirty="0">
                    <a:solidFill>
                      <a:srgbClr val="C00000"/>
                    </a:solidFill>
                  </a:rPr>
                  <a:t>Step 2</a:t>
                </a:r>
                <a:r>
                  <a:rPr lang="en-GB" sz="2400" b="1" noProof="0" dirty="0"/>
                  <a:t>:</a:t>
                </a:r>
                <a:r>
                  <a:rPr lang="en-GB" sz="2400" noProof="0" dirty="0"/>
                  <a:t> Learn the </a:t>
                </a:r>
                <a:r>
                  <a:rPr lang="en-GB" sz="2400" i="1" noProof="0" dirty="0"/>
                  <a:t>Concept Activations Vectors (CAVs)</a:t>
                </a:r>
              </a:p>
              <a:p>
                <a:r>
                  <a:rPr lang="en-GB" sz="2400" noProof="0" dirty="0"/>
                  <a:t>Train a linear classifier to distinguish between the activations of concept’s examples and random ones </a:t>
                </a:r>
              </a:p>
              <a:p>
                <a:r>
                  <a:rPr lang="en-GB" sz="2400" noProof="0" dirty="0"/>
                  <a:t>The CAV is the </a:t>
                </a:r>
                <a:r>
                  <a:rPr lang="en-GB" sz="2400" b="1" noProof="0" dirty="0">
                    <a:solidFill>
                      <a:srgbClr val="C00000"/>
                    </a:solidFill>
                  </a:rPr>
                  <a:t>vector</a:t>
                </a:r>
                <a:r>
                  <a:rPr lang="en-GB" sz="2400" noProof="0" dirty="0"/>
                  <a:t> </a:t>
                </a:r>
                <a:r>
                  <a:rPr lang="en-GB" sz="2400" b="1" noProof="0" dirty="0">
                    <a:solidFill>
                      <a:srgbClr val="C00000"/>
                    </a:solidFill>
                  </a:rPr>
                  <a:t>orthogonal </a:t>
                </a:r>
                <a:r>
                  <a:rPr lang="en-GB" sz="2400" noProof="0" dirty="0"/>
                  <a:t>to the classification boundary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400" i="1" noProof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noProof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sz="2400" noProof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>
                        <m:r>
                          <a:rPr lang="en-GB" sz="2400" noProof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endParaRPr lang="en-GB" sz="2400" noProof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7B1C2F-8EC6-A86A-C464-D222A57E0B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2369" y="1615896"/>
                <a:ext cx="10625229" cy="4775713"/>
              </a:xfrm>
              <a:blipFill>
                <a:blip r:embed="rId3"/>
                <a:stretch>
                  <a:fillRect l="-861" t="-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F937A-06F4-DDCC-339F-E55E510D4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B4363C2-F45B-7E51-556B-33043D8CA305}"/>
              </a:ext>
            </a:extLst>
          </p:cNvPr>
          <p:cNvGrpSpPr/>
          <p:nvPr/>
        </p:nvGrpSpPr>
        <p:grpSpPr>
          <a:xfrm>
            <a:off x="1548560" y="4078055"/>
            <a:ext cx="3159264" cy="1693716"/>
            <a:chOff x="7182918" y="2960396"/>
            <a:chExt cx="2730849" cy="1393405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4491C1A-4150-4EB3-B0CF-398FDC2D8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2918" y="3341239"/>
              <a:ext cx="2730849" cy="101256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8AD9B89-99B2-3B10-6DCA-24BCDDCAE91F}"/>
                </a:ext>
              </a:extLst>
            </p:cNvPr>
            <p:cNvSpPr txBox="1"/>
            <p:nvPr/>
          </p:nvSpPr>
          <p:spPr>
            <a:xfrm>
              <a:off x="7237174" y="2960396"/>
              <a:ext cx="254320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noProof="0" dirty="0"/>
                <a:t>set of examples for a concept </a:t>
              </a:r>
            </a:p>
            <a:p>
              <a:pPr algn="ctr"/>
              <a:r>
                <a:rPr lang="en-GB" sz="1200" noProof="0" dirty="0"/>
                <a:t>and random examples</a:t>
              </a:r>
            </a:p>
          </p:txBody>
        </p:sp>
      </p:grp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2DDCDDEA-3CD2-0715-F116-1076DBF588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6" r="2861"/>
          <a:stretch/>
        </p:blipFill>
        <p:spPr>
          <a:xfrm>
            <a:off x="6096000" y="3871250"/>
            <a:ext cx="4391347" cy="20581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C862A4-9E8F-C798-DC3B-CE3B24E4A42A}"/>
              </a:ext>
            </a:extLst>
          </p:cNvPr>
          <p:cNvSpPr txBox="1"/>
          <p:nvPr/>
        </p:nvSpPr>
        <p:spPr>
          <a:xfrm>
            <a:off x="652371" y="6376600"/>
            <a:ext cx="10514696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Kim et al. "Interpretability beyond feature attribution: Quantitative testing with concept activation vectors (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tcav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)." ICML (2018).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C13135-7585-6898-F2FE-62F44C722B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6493" y="5681965"/>
            <a:ext cx="901148" cy="9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0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D9B3C-AE2B-7EE3-1D7A-8A20DEC5E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315991-1E07-2578-50C1-AEDF62AF40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6745" y="1631567"/>
                <a:ext cx="10620855" cy="1641328"/>
              </a:xfrm>
            </p:spPr>
            <p:txBody>
              <a:bodyPr>
                <a:noAutofit/>
              </a:bodyPr>
              <a:lstStyle/>
              <a:p>
                <a:pPr marL="0" lvl="1" indent="0">
                  <a:spcBef>
                    <a:spcPts val="1000"/>
                  </a:spcBef>
                  <a:buNone/>
                </a:pPr>
                <a:r>
                  <a:rPr lang="en-GB" sz="2400" b="1" noProof="0" dirty="0">
                    <a:solidFill>
                      <a:srgbClr val="C00000"/>
                    </a:solidFill>
                  </a:rPr>
                  <a:t>Step 3:</a:t>
                </a:r>
                <a:r>
                  <a:rPr lang="en-GB" sz="2400" noProof="0" dirty="0"/>
                  <a:t> Given a sample </a:t>
                </a:r>
                <a14:m>
                  <m:oMath xmlns:m="http://schemas.openxmlformats.org/officeDocument/2006/math">
                    <m:r>
                      <a:rPr lang="en-GB" sz="2400" b="1" i="1" noProof="0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sz="2400" noProof="0" dirty="0"/>
                  <a:t>, construct a </a:t>
                </a:r>
                <a:r>
                  <a:rPr lang="en-GB" sz="2400" b="1" noProof="0" dirty="0">
                    <a:solidFill>
                      <a:srgbClr val="C00000"/>
                    </a:solidFill>
                  </a:rPr>
                  <a:t>local importance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sz="2400" noProof="0" dirty="0"/>
                  <a:t> indicating how important concept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noProof="0" dirty="0"/>
                  <a:t>is for the </a:t>
                </a:r>
                <a14:m>
                  <m:oMath xmlns:m="http://schemas.openxmlformats.org/officeDocument/2006/math">
                    <m:r>
                      <a:rPr lang="en-GB" sz="2400" i="1" noProof="0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2400" noProof="0" dirty="0"/>
                  <a:t>-</a:t>
                </a:r>
                <a:r>
                  <a:rPr lang="en-GB" sz="2400" noProof="0" dirty="0" err="1"/>
                  <a:t>th</a:t>
                </a:r>
                <a:r>
                  <a:rPr lang="en-GB" sz="2400" noProof="0" dirty="0"/>
                  <a:t> output label.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315991-1E07-2578-50C1-AEDF62AF40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6745" y="1631567"/>
                <a:ext cx="10620855" cy="1641328"/>
              </a:xfrm>
              <a:blipFill>
                <a:blip r:embed="rId3"/>
                <a:stretch>
                  <a:fillRect l="-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FC9B1D0-5439-8C4B-6FF3-5F88C4C34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6D0619D-016E-8BAB-36C7-8FE8352AE6A8}"/>
              </a:ext>
            </a:extLst>
          </p:cNvPr>
          <p:cNvSpPr txBox="1">
            <a:spLocks/>
          </p:cNvSpPr>
          <p:nvPr/>
        </p:nvSpPr>
        <p:spPr>
          <a:xfrm>
            <a:off x="652371" y="720847"/>
            <a:ext cx="10625229" cy="5825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600" kern="1200" cap="all" spc="300" baseline="0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Testing with CAVs (T-CAV)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2314B5-0139-877B-E8B0-E0168A01DC8C}"/>
              </a:ext>
            </a:extLst>
          </p:cNvPr>
          <p:cNvSpPr txBox="1"/>
          <p:nvPr/>
        </p:nvSpPr>
        <p:spPr>
          <a:xfrm>
            <a:off x="652371" y="6376600"/>
            <a:ext cx="10514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Kim et al. "Interpretability beyond feature attribution: Quantitative testing with concept activation vectors (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tcav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)." ICML (2018).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B5E9869-F619-C1D1-98E4-EB5B30EDAB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6493" y="5681965"/>
            <a:ext cx="901148" cy="9070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3DE5BD-1B8C-520A-2EA5-9D994BD4474B}"/>
                  </a:ext>
                </a:extLst>
              </p:cNvPr>
              <p:cNvSpPr txBox="1"/>
              <p:nvPr/>
            </p:nvSpPr>
            <p:spPr>
              <a:xfrm>
                <a:off x="652371" y="3147033"/>
                <a:ext cx="10620855" cy="847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We want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sz="2400" noProof="0" dirty="0"/>
                  <a:t> to capture “</a:t>
                </a:r>
                <a:r>
                  <a:rPr lang="en-GB" sz="2400" b="1" noProof="0" dirty="0">
                    <a:solidFill>
                      <a:srgbClr val="C00000"/>
                    </a:solidFill>
                  </a:rPr>
                  <a:t>how much would the prediction of </a:t>
                </a:r>
                <a:r>
                  <a:rPr lang="en-GB" sz="2400" b="1" noProof="0" dirty="0" err="1">
                    <a:solidFill>
                      <a:srgbClr val="C00000"/>
                    </a:solidFill>
                  </a:rPr>
                  <a:t>clas</a:t>
                </a:r>
                <a:r>
                  <a:rPr lang="en-GB" sz="2400" b="1" dirty="0">
                    <a:solidFill>
                      <a:srgbClr val="C00000"/>
                    </a:solidFill>
                  </a:rPr>
                  <a:t>s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2400" b="1" dirty="0">
                    <a:solidFill>
                      <a:srgbClr val="C00000"/>
                    </a:solidFill>
                  </a:rPr>
                  <a:t> change if I “increase” concept C in sample </a:t>
                </a:r>
                <a14:m>
                  <m:oMath xmlns:m="http://schemas.openxmlformats.org/officeDocument/2006/math">
                    <m:r>
                      <a:rPr lang="en-GB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sz="2400" dirty="0">
                    <a:solidFill>
                      <a:srgbClr val="C00000"/>
                    </a:solidFill>
                  </a:rPr>
                  <a:t>?</a:t>
                </a:r>
                <a:r>
                  <a:rPr lang="en-GB" sz="2400" dirty="0"/>
                  <a:t>”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3DE5BD-1B8C-520A-2EA5-9D994BD44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71" y="3147033"/>
                <a:ext cx="10620855" cy="847220"/>
              </a:xfrm>
              <a:prstGeom prst="rect">
                <a:avLst/>
              </a:prstGeom>
              <a:blipFill>
                <a:blip r:embed="rId6"/>
                <a:stretch>
                  <a:fillRect l="-861" t="-5036" r="-1091" b="-15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438432F-2A47-7D1F-E316-7FDC627B2E57}"/>
                  </a:ext>
                </a:extLst>
              </p:cNvPr>
              <p:cNvSpPr txBox="1"/>
              <p:nvPr/>
            </p:nvSpPr>
            <p:spPr>
              <a:xfrm>
                <a:off x="652371" y="4410876"/>
                <a:ext cx="9941288" cy="854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lvl="2">
                  <a:spcBef>
                    <a:spcPts val="10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𝑆</m:t>
                          </m:r>
                        </m:e>
                        <m:sub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GB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GB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𝜖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𝑙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,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4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𝒙</m:t>
                                      </m:r>
                                    </m:e>
                                  </m:d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𝜖</m:t>
                                  </m:r>
                                  <m:sSubSup>
                                    <m:sSubSup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0" lang="en-US" sz="24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𝒗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𝐶</m:t>
                                      </m:r>
                                    </m:sub>
                                    <m:sup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𝑙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</m:e>
                              </m:d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𝜖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438432F-2A47-7D1F-E316-7FDC627B2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71" y="4410876"/>
                <a:ext cx="9941288" cy="854465"/>
              </a:xfrm>
              <a:prstGeom prst="rect">
                <a:avLst/>
              </a:prstGeom>
              <a:blipFill>
                <a:blip r:embed="rId7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0D41832-EBC0-1827-DA4A-6BF9875C8233}"/>
                  </a:ext>
                </a:extLst>
              </p:cNvPr>
              <p:cNvSpPr txBox="1"/>
              <p:nvPr/>
            </p:nvSpPr>
            <p:spPr>
              <a:xfrm>
                <a:off x="652371" y="5374187"/>
                <a:ext cx="99412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/>
                  <a:t>(</a:t>
                </a:r>
                <a:r>
                  <a:rPr lang="en-GB" sz="1400" b="1" dirty="0">
                    <a:solidFill>
                      <a:srgbClr val="C00000"/>
                    </a:solidFill>
                  </a:rPr>
                  <a:t>Read as</a:t>
                </a:r>
                <a:r>
                  <a:rPr lang="en-GB" sz="1400" dirty="0"/>
                  <a:t>: how much would the prediction of label </a:t>
                </a:r>
                <a14:m>
                  <m:oMath xmlns:m="http://schemas.openxmlformats.org/officeDocument/2006/math"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1400" dirty="0"/>
                  <a:t> change if I take a small step in the direction of concept </a:t>
                </a:r>
                <a14:m>
                  <m:oMath xmlns:m="http://schemas.openxmlformats.org/officeDocument/2006/math">
                    <m:r>
                      <a:rPr lang="en-GB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sz="1400" dirty="0"/>
                  <a:t>?)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0D41832-EBC0-1827-DA4A-6BF9875C82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71" y="5374187"/>
                <a:ext cx="9941288" cy="307777"/>
              </a:xfrm>
              <a:prstGeom prst="rect">
                <a:avLst/>
              </a:prstGeom>
              <a:blipFill>
                <a:blip r:embed="rId8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45393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82B7C-8342-CF9D-622F-C6C9589AE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357CBF-2DD4-6FE8-98D9-390B695DBF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6745" y="1631567"/>
                <a:ext cx="10620855" cy="1641328"/>
              </a:xfrm>
            </p:spPr>
            <p:txBody>
              <a:bodyPr>
                <a:noAutofit/>
              </a:bodyPr>
              <a:lstStyle/>
              <a:p>
                <a:pPr marL="0" lvl="1" indent="0">
                  <a:spcBef>
                    <a:spcPts val="1000"/>
                  </a:spcBef>
                  <a:buNone/>
                </a:pPr>
                <a:r>
                  <a:rPr lang="en-GB" sz="2400" b="1" noProof="0" dirty="0">
                    <a:solidFill>
                      <a:srgbClr val="C00000"/>
                    </a:solidFill>
                  </a:rPr>
                  <a:t>Step 3:</a:t>
                </a:r>
                <a:r>
                  <a:rPr lang="en-GB" sz="2400" noProof="0" dirty="0"/>
                  <a:t> </a:t>
                </a:r>
                <a:r>
                  <a:rPr lang="en-GB" sz="2400" dirty="0"/>
                  <a:t>Given a sample </a:t>
                </a:r>
                <a14:m>
                  <m:oMath xmlns:m="http://schemas.openxmlformats.org/officeDocument/2006/math">
                    <m:r>
                      <a:rPr lang="en-GB" sz="2400" b="1" i="1" dirty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sz="2400" dirty="0"/>
                  <a:t>, construct a </a:t>
                </a:r>
                <a:r>
                  <a:rPr lang="en-GB" sz="2400" b="1" dirty="0">
                    <a:solidFill>
                      <a:srgbClr val="C00000"/>
                    </a:solidFill>
                  </a:rPr>
                  <a:t>local importance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sz="2400" dirty="0"/>
                  <a:t> indicating how important concept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/>
                  <a:t>is for the </a:t>
                </a:r>
                <a14:m>
                  <m:oMath xmlns:m="http://schemas.openxmlformats.org/officeDocument/2006/math">
                    <m:r>
                      <a:rPr lang="en-GB" sz="2400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2400" dirty="0"/>
                  <a:t>-</a:t>
                </a:r>
                <a:r>
                  <a:rPr lang="en-GB" sz="2400" dirty="0" err="1"/>
                  <a:t>th</a:t>
                </a:r>
                <a:r>
                  <a:rPr lang="en-GB" sz="2400" dirty="0"/>
                  <a:t> output label.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357CBF-2DD4-6FE8-98D9-390B695DBF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6745" y="1631567"/>
                <a:ext cx="10620855" cy="1641328"/>
              </a:xfrm>
              <a:blipFill>
                <a:blip r:embed="rId3"/>
                <a:stretch>
                  <a:fillRect l="-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63B92B7-5B14-392F-4EA2-652529A4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0C4EA22-64E9-E3A6-D718-F68B8D4B4025}"/>
              </a:ext>
            </a:extLst>
          </p:cNvPr>
          <p:cNvSpPr txBox="1">
            <a:spLocks/>
          </p:cNvSpPr>
          <p:nvPr/>
        </p:nvSpPr>
        <p:spPr>
          <a:xfrm>
            <a:off x="652371" y="720847"/>
            <a:ext cx="10625229" cy="5825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600" kern="1200" cap="all" spc="300" baseline="0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Testing with CAVs (T-CAV)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5205D9-5575-49EF-570A-C2978F24B426}"/>
              </a:ext>
            </a:extLst>
          </p:cNvPr>
          <p:cNvSpPr txBox="1"/>
          <p:nvPr/>
        </p:nvSpPr>
        <p:spPr>
          <a:xfrm>
            <a:off x="652371" y="6376600"/>
            <a:ext cx="10514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Kim et al. "Interpretability beyond feature attribution: Quantitative testing with concept activation vectors (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tcav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)." ICML (2018).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B1AE0BE-D5AE-1FF7-725D-8E3ECFB55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6493" y="5681965"/>
            <a:ext cx="901148" cy="9070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CCE39C0-F6E2-68D3-9982-97122CDF8A91}"/>
                  </a:ext>
                </a:extLst>
              </p:cNvPr>
              <p:cNvSpPr txBox="1"/>
              <p:nvPr/>
            </p:nvSpPr>
            <p:spPr>
              <a:xfrm>
                <a:off x="652371" y="3147033"/>
                <a:ext cx="10620855" cy="847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We want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sz="2400" noProof="0" dirty="0"/>
                  <a:t> to capture “</a:t>
                </a:r>
                <a:r>
                  <a:rPr lang="en-GB" sz="2400" b="1" noProof="0" dirty="0">
                    <a:solidFill>
                      <a:srgbClr val="C00000"/>
                    </a:solidFill>
                  </a:rPr>
                  <a:t>how much would the prediction of </a:t>
                </a:r>
                <a:r>
                  <a:rPr lang="en-GB" sz="2400" b="1" noProof="0" dirty="0" err="1">
                    <a:solidFill>
                      <a:srgbClr val="C00000"/>
                    </a:solidFill>
                  </a:rPr>
                  <a:t>clas</a:t>
                </a:r>
                <a:r>
                  <a:rPr lang="en-GB" sz="2400" b="1" dirty="0">
                    <a:solidFill>
                      <a:srgbClr val="C00000"/>
                    </a:solidFill>
                  </a:rPr>
                  <a:t>s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2400" b="1" dirty="0">
                    <a:solidFill>
                      <a:srgbClr val="C00000"/>
                    </a:solidFill>
                  </a:rPr>
                  <a:t> change if I “increase” concept C in sample </a:t>
                </a:r>
                <a14:m>
                  <m:oMath xmlns:m="http://schemas.openxmlformats.org/officeDocument/2006/math">
                    <m:r>
                      <a:rPr lang="en-GB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sz="2400" dirty="0">
                    <a:solidFill>
                      <a:srgbClr val="C00000"/>
                    </a:solidFill>
                  </a:rPr>
                  <a:t>?</a:t>
                </a:r>
                <a:r>
                  <a:rPr lang="en-GB" sz="2400" dirty="0"/>
                  <a:t>”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CCE39C0-F6E2-68D3-9982-97122CDF8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71" y="3147033"/>
                <a:ext cx="10620855" cy="847220"/>
              </a:xfrm>
              <a:prstGeom prst="rect">
                <a:avLst/>
              </a:prstGeom>
              <a:blipFill>
                <a:blip r:embed="rId6"/>
                <a:stretch>
                  <a:fillRect l="-861" t="-5036" r="-1091" b="-15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7B072471-B43C-5154-3C38-E844A48447DC}"/>
              </a:ext>
            </a:extLst>
          </p:cNvPr>
          <p:cNvSpPr txBox="1"/>
          <p:nvPr/>
        </p:nvSpPr>
        <p:spPr>
          <a:xfrm>
            <a:off x="652371" y="4531687"/>
            <a:ext cx="10620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C00000"/>
                </a:solidFill>
              </a:rPr>
              <a:t>This is the same as a directional derivative!</a:t>
            </a:r>
          </a:p>
        </p:txBody>
      </p:sp>
    </p:spTree>
    <p:extLst>
      <p:ext uri="{BB962C8B-B14F-4D97-AF65-F5344CB8AC3E}">
        <p14:creationId xmlns:p14="http://schemas.microsoft.com/office/powerpoint/2010/main" val="26301402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1AD11-D4B3-4DC6-AE79-B5B16149C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7411C4-A489-C414-3220-1944971416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6745" y="1631567"/>
                <a:ext cx="10620855" cy="1641328"/>
              </a:xfrm>
            </p:spPr>
            <p:txBody>
              <a:bodyPr>
                <a:noAutofit/>
              </a:bodyPr>
              <a:lstStyle/>
              <a:p>
                <a:pPr marL="0" lvl="1" indent="0">
                  <a:spcBef>
                    <a:spcPts val="1000"/>
                  </a:spcBef>
                  <a:buNone/>
                </a:pPr>
                <a:r>
                  <a:rPr lang="en-GB" sz="2400" b="1" noProof="0" dirty="0">
                    <a:solidFill>
                      <a:srgbClr val="C00000"/>
                    </a:solidFill>
                  </a:rPr>
                  <a:t>Step 3:</a:t>
                </a:r>
                <a:r>
                  <a:rPr lang="en-GB" sz="2400" noProof="0" dirty="0"/>
                  <a:t> </a:t>
                </a:r>
                <a:r>
                  <a:rPr lang="en-GB" sz="2400" dirty="0"/>
                  <a:t>Given a sample </a:t>
                </a:r>
                <a14:m>
                  <m:oMath xmlns:m="http://schemas.openxmlformats.org/officeDocument/2006/math">
                    <m:r>
                      <a:rPr lang="en-GB" sz="2400" b="1" i="1" dirty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sz="2400" dirty="0"/>
                  <a:t>, construct a </a:t>
                </a:r>
                <a:r>
                  <a:rPr lang="en-GB" sz="2400" b="1" dirty="0">
                    <a:solidFill>
                      <a:srgbClr val="C00000"/>
                    </a:solidFill>
                  </a:rPr>
                  <a:t>local importance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sz="2400" dirty="0"/>
                  <a:t> indicating how important concept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/>
                  <a:t>is for the </a:t>
                </a:r>
                <a14:m>
                  <m:oMath xmlns:m="http://schemas.openxmlformats.org/officeDocument/2006/math">
                    <m:r>
                      <a:rPr lang="en-GB" sz="2400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2400" dirty="0"/>
                  <a:t>-</a:t>
                </a:r>
                <a:r>
                  <a:rPr lang="en-GB" sz="2400" dirty="0" err="1"/>
                  <a:t>th</a:t>
                </a:r>
                <a:r>
                  <a:rPr lang="en-GB" sz="2400" dirty="0"/>
                  <a:t> output label.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7411C4-A489-C414-3220-1944971416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6745" y="1631567"/>
                <a:ext cx="10620855" cy="1641328"/>
              </a:xfrm>
              <a:blipFill>
                <a:blip r:embed="rId3"/>
                <a:stretch>
                  <a:fillRect l="-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97D812-7B75-DCE8-49CD-9A017B0E1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B5105C-9E22-FBDA-3C66-26C791C90504}"/>
              </a:ext>
            </a:extLst>
          </p:cNvPr>
          <p:cNvGrpSpPr/>
          <p:nvPr/>
        </p:nvGrpSpPr>
        <p:grpSpPr>
          <a:xfrm>
            <a:off x="843128" y="3052769"/>
            <a:ext cx="8304618" cy="1822525"/>
            <a:chOff x="2262842" y="2675649"/>
            <a:chExt cx="8304618" cy="18225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6E09524-528D-B6CF-F247-6D908D6F7D5F}"/>
                    </a:ext>
                  </a:extLst>
                </p:cNvPr>
                <p:cNvSpPr txBox="1"/>
                <p:nvPr/>
              </p:nvSpPr>
              <p:spPr>
                <a:xfrm>
                  <a:off x="8519883" y="3913399"/>
                  <a:ext cx="204757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B4E75">
                          <a:lumMod val="75000"/>
                        </a:srgbClr>
                      </a:solidFill>
                      <a:effectLst/>
                      <a:uLnTx/>
                      <a:uFillTx/>
                      <a:latin typeface="Grandview Display"/>
                      <a:ea typeface="+mn-ea"/>
                      <a:cs typeface="+mn-cs"/>
                    </a:rPr>
                    <a:t>CAV for concept </a:t>
                  </a:r>
                  <a:br>
                    <a:rPr kumimoji="0" lang="en-GB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B4E75">
                          <a:lumMod val="75000"/>
                        </a:srgbClr>
                      </a:solidFill>
                      <a:effectLst/>
                      <a:uLnTx/>
                      <a:uFillTx/>
                      <a:latin typeface="Grandview Display"/>
                      <a:ea typeface="+mn-ea"/>
                      <a:cs typeface="+mn-cs"/>
                    </a:rPr>
                  </a:br>
                  <a14:m>
                    <m:oMath xmlns:m="http://schemas.openxmlformats.org/officeDocument/2006/math">
                      <m:r>
                        <a:rPr kumimoji="0" lang="en-GB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B4E75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𝐶</m:t>
                      </m:r>
                    </m:oMath>
                  </a14:m>
                  <a:r>
                    <a:rPr kumimoji="0" lang="en-GB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B4E75">
                          <a:lumMod val="75000"/>
                        </a:srgbClr>
                      </a:solidFill>
                      <a:effectLst/>
                      <a:uLnTx/>
                      <a:uFillTx/>
                      <a:latin typeface="Grandview Display"/>
                      <a:ea typeface="+mn-ea"/>
                      <a:cs typeface="+mn-cs"/>
                    </a:rPr>
                    <a:t> (e.g., stripes)</a:t>
                  </a: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6E09524-528D-B6CF-F247-6D908D6F7D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9883" y="3913399"/>
                  <a:ext cx="2047577" cy="584775"/>
                </a:xfrm>
                <a:prstGeom prst="rect">
                  <a:avLst/>
                </a:prstGeom>
                <a:blipFill>
                  <a:blip r:embed="rId4"/>
                  <a:stretch>
                    <a:fillRect t="-3125"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283C300-D2F4-E382-437D-01E37952A277}"/>
                </a:ext>
              </a:extLst>
            </p:cNvPr>
            <p:cNvGrpSpPr/>
            <p:nvPr/>
          </p:nvGrpSpPr>
          <p:grpSpPr>
            <a:xfrm>
              <a:off x="6666220" y="2675649"/>
              <a:ext cx="3149612" cy="668399"/>
              <a:chOff x="7714140" y="2836206"/>
              <a:chExt cx="3149612" cy="66839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4A4EE59F-969B-AB8C-2EFB-A83457E5D72C}"/>
                      </a:ext>
                    </a:extLst>
                  </p:cNvPr>
                  <p:cNvSpPr txBox="1"/>
                  <p:nvPr/>
                </p:nvSpPr>
                <p:spPr>
                  <a:xfrm>
                    <a:off x="7714140" y="2836206"/>
                    <a:ext cx="3149612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Grandview Display"/>
                        <a:ea typeface="+mn-ea"/>
                        <a:cs typeface="+mn-cs"/>
                      </a:rPr>
                      <a:t>Intermediate representation of</a:t>
                    </a:r>
                    <a:br>
                      <a:rPr kumimoji="0" lang="en-GB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Grandview Display"/>
                        <a:ea typeface="+mn-ea"/>
                        <a:cs typeface="+mn-cs"/>
                      </a:rPr>
                    </a:br>
                    <a:r>
                      <a:rPr kumimoji="0" lang="en-GB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Grandview Display"/>
                        <a:ea typeface="+mn-ea"/>
                        <a:cs typeface="+mn-cs"/>
                      </a:rPr>
                      <a:t>          at layer </a:t>
                    </a:r>
                    <a14:m>
                      <m:oMath xmlns:m="http://schemas.openxmlformats.org/officeDocument/2006/math">
                        <m:r>
                          <a:rPr kumimoji="0" lang="en-GB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𝑙</m:t>
                        </m:r>
                      </m:oMath>
                    </a14:m>
                    <a:r>
                      <a:rPr kumimoji="0" lang="en-GB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Grandview Display"/>
                        <a:ea typeface="+mn-ea"/>
                        <a:cs typeface="+mn-cs"/>
                      </a:rPr>
                      <a:t> </a:t>
                    </a:r>
                    <a:endParaRPr kumimoji="0" lang="en-GB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FB13A">
                          <a:lumMod val="75000"/>
                        </a:srgbClr>
                      </a:solidFill>
                      <a:effectLst/>
                      <a:uLnTx/>
                      <a:uFillTx/>
                      <a:latin typeface="Grandview Display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4A4EE59F-969B-AB8C-2EFB-A83457E5D7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14140" y="2836206"/>
                    <a:ext cx="3149612" cy="58477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3125" b="-125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3" name="Picture 12" descr="A group of zebras&#10;&#10;Description automatically generated with medium confidence">
                <a:extLst>
                  <a:ext uri="{FF2B5EF4-FFF2-40B4-BE49-F238E27FC236}">
                    <a16:creationId xmlns:a16="http://schemas.microsoft.com/office/drawing/2014/main" id="{8DC5A647-A2CF-290E-CC15-4D5BEAB023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519" t="27672" r="76102" b="4479"/>
              <a:stretch/>
            </p:blipFill>
            <p:spPr>
              <a:xfrm>
                <a:off x="8691763" y="3089555"/>
                <a:ext cx="417270" cy="415050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6A55FAA-21F8-76D9-E362-706F7C0A3778}"/>
                </a:ext>
              </a:extLst>
            </p:cNvPr>
            <p:cNvGrpSpPr/>
            <p:nvPr/>
          </p:nvGrpSpPr>
          <p:grpSpPr>
            <a:xfrm>
              <a:off x="2262842" y="3375416"/>
              <a:ext cx="7399912" cy="968981"/>
              <a:chOff x="5421050" y="5916517"/>
              <a:chExt cx="5860473" cy="96898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40DD3EF0-4447-E798-330D-C9E5E0546EBC}"/>
                      </a:ext>
                    </a:extLst>
                  </p:cNvPr>
                  <p:cNvSpPr txBox="1"/>
                  <p:nvPr/>
                </p:nvSpPr>
                <p:spPr>
                  <a:xfrm>
                    <a:off x="5421050" y="5959475"/>
                    <a:ext cx="5860473" cy="92602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685800" marR="0" lvl="2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1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𝑆</m:t>
                            </m:r>
                          </m:e>
                          <m:sub>
                            <m:r>
                              <a:rPr kumimoji="0" lang="en-GB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𝐶</m:t>
                            </m:r>
                            <m:r>
                              <a:rPr kumimoji="0" lang="en-GB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r>
                              <a:rPr kumimoji="0" lang="en-GB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  <m:r>
                              <a:rPr kumimoji="0" lang="en-GB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r>
                              <a:rPr kumimoji="0" lang="en-GB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𝑙</m:t>
                            </m:r>
                          </m:sub>
                        </m:sSub>
                        <m:d>
                          <m:dPr>
                            <m:ctrlPr>
                              <a:rPr kumimoji="0" lang="en-GB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GB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</m:d>
                        <m:r>
                          <a:rPr kumimoji="0" lang="en-GB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kumimoji="0" lang="en-GB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∇</m:t>
                        </m:r>
                        <m:sSub>
                          <m:sSubPr>
                            <m:ctrlP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h</m:t>
                            </m:r>
                          </m:e>
                          <m:sub>
                            <m: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𝑙</m:t>
                            </m:r>
                            <m: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sub>
                        </m:sSub>
                        <m:d>
                          <m:dPr>
                            <m:ctrlP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GB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GB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0" lang="en-GB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𝑙</m:t>
                                </m:r>
                              </m:sub>
                            </m:sSub>
                            <m:d>
                              <m:dPr>
                                <m:ctrlPr>
                                  <a:rPr kumimoji="0" lang="en-GB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GB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kumimoji="0" lang="en-GB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GB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. </m:t>
                        </m:r>
                        <m:sSubSup>
                          <m:sSubSupPr>
                            <m:ctrlP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B4E75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B4E75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𝑣</m:t>
                            </m:r>
                          </m:e>
                          <m:sub>
                            <m: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B4E75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𝐶</m:t>
                            </m:r>
                          </m:sub>
                          <m:sup>
                            <m: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B4E75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𝑙</m:t>
                            </m:r>
                          </m:sup>
                        </m:sSubSup>
                      </m:oMath>
                    </a14:m>
                    <a:r>
                      <a:rPr kumimoji="0" lang="en-GB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randview Display"/>
                        <a:ea typeface="+mn-ea"/>
                        <a:cs typeface="+mn-cs"/>
                      </a:rPr>
                      <a:t> =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GB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∇</m:t>
                        </m:r>
                        <m:sSub>
                          <m:sSubPr>
                            <m:ctrlPr>
                              <a:rPr kumimoji="0" lang="en-GB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h</m:t>
                            </m:r>
                          </m:e>
                          <m:sub>
                            <m:r>
                              <a:rPr kumimoji="0" lang="en-GB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𝑙</m:t>
                            </m:r>
                            <m:r>
                              <a:rPr kumimoji="0" lang="en-GB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r>
                              <a:rPr kumimoji="0" lang="en-GB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sub>
                        </m:sSub>
                        <m:d>
                          <m:dPr>
                            <m:ctrlPr>
                              <a:rPr kumimoji="0" lang="en-GB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GB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GB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0" lang="en-GB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𝑙</m:t>
                                </m:r>
                              </m:sub>
                            </m:sSub>
                            <m:d>
                              <m:dPr>
                                <m:ctrlPr>
                                  <a:rPr kumimoji="0" lang="en-GB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GB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         </m:t>
                                </m:r>
                              </m:e>
                            </m:d>
                          </m:e>
                        </m:d>
                        <m:r>
                          <a:rPr kumimoji="0" lang="en-GB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GB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. </m:t>
                        </m:r>
                        <m:sSubSup>
                          <m:sSubSupPr>
                            <m:ctrlPr>
                              <a:rPr kumimoji="0" lang="en-GB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EB4E75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GB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EB4E75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𝑣</m:t>
                            </m:r>
                          </m:e>
                          <m:sub>
                            <m:r>
                              <a:rPr kumimoji="0" lang="en-GB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EB4E75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𝐶</m:t>
                            </m:r>
                          </m:sub>
                          <m:sup>
                            <m:r>
                              <a:rPr kumimoji="0" lang="en-GB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EB4E75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𝑙</m:t>
                            </m:r>
                          </m:sup>
                        </m:sSubSup>
                      </m:oMath>
                    </a14:m>
                    <a:r>
                      <a:rPr kumimoji="0" lang="en-GB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randview Display"/>
                        <a:ea typeface="+mn-ea"/>
                        <a:cs typeface="+mn-cs"/>
                      </a:rPr>
                      <a:t> </a:t>
                    </a:r>
                    <a:endParaRPr kumimoji="0" lang="en-GB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randview Display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40DD3EF0-4447-E798-330D-C9E5E0546EB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21050" y="5959475"/>
                    <a:ext cx="5860473" cy="92602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t="-197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1" name="Picture 10" descr="A group of zebras&#10;&#10;Description automatically generated with medium confidence">
                <a:extLst>
                  <a:ext uri="{FF2B5EF4-FFF2-40B4-BE49-F238E27FC236}">
                    <a16:creationId xmlns:a16="http://schemas.microsoft.com/office/drawing/2014/main" id="{61DF9D24-1484-D232-04B2-9B8A53C37B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519" r="75776" b="4479"/>
              <a:stretch/>
            </p:blipFill>
            <p:spPr>
              <a:xfrm>
                <a:off x="10013079" y="5916517"/>
                <a:ext cx="423950" cy="584327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864E86-ED86-C18F-AADD-4B3E432E7366}"/>
                </a:ext>
              </a:extLst>
            </p:cNvPr>
            <p:cNvSpPr txBox="1"/>
            <p:nvPr/>
          </p:nvSpPr>
          <p:spPr>
            <a:xfrm>
              <a:off x="6619655" y="3874614"/>
              <a:ext cx="11944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rPr>
                <a:t>Output </a:t>
              </a:r>
              <a:b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rPr>
              </a:b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rPr>
                <a:t>function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9FAAAF7-70F0-7A54-DB3C-A6745A5CCA9B}"/>
              </a:ext>
            </a:extLst>
          </p:cNvPr>
          <p:cNvGrpSpPr/>
          <p:nvPr/>
        </p:nvGrpSpPr>
        <p:grpSpPr>
          <a:xfrm>
            <a:off x="8948805" y="3735900"/>
            <a:ext cx="2495942" cy="622610"/>
            <a:chOff x="9455111" y="4572268"/>
            <a:chExt cx="2495942" cy="62261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81E80B-E5DE-332B-91CB-5C2D25384090}"/>
                </a:ext>
              </a:extLst>
            </p:cNvPr>
            <p:cNvSpPr txBox="1"/>
            <p:nvPr/>
          </p:nvSpPr>
          <p:spPr>
            <a:xfrm>
              <a:off x="9455111" y="4572268"/>
              <a:ext cx="249594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rPr>
                <a:t>The rate of change of output function as we move in the direction of a concept from data point </a:t>
              </a:r>
            </a:p>
          </p:txBody>
        </p:sp>
        <p:pic>
          <p:nvPicPr>
            <p:cNvPr id="16" name="Picture 15" descr="A group of zebras&#10;&#10;Description automatically generated with medium confidence">
              <a:extLst>
                <a:ext uri="{FF2B5EF4-FFF2-40B4-BE49-F238E27FC236}">
                  <a16:creationId xmlns:a16="http://schemas.microsoft.com/office/drawing/2014/main" id="{BFB2B78F-6AEC-64AB-EB21-B6AF08FDC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519" t="27672" r="76102" b="4479"/>
            <a:stretch/>
          </p:blipFill>
          <p:spPr>
            <a:xfrm>
              <a:off x="11006465" y="4941648"/>
              <a:ext cx="254584" cy="253230"/>
            </a:xfrm>
            <a:prstGeom prst="rect">
              <a:avLst/>
            </a:prstGeom>
          </p:spPr>
        </p:pic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5952D4AD-D7DF-C36D-A007-29AEED2DF657}"/>
              </a:ext>
            </a:extLst>
          </p:cNvPr>
          <p:cNvSpPr txBox="1">
            <a:spLocks/>
          </p:cNvSpPr>
          <p:nvPr/>
        </p:nvSpPr>
        <p:spPr>
          <a:xfrm>
            <a:off x="652371" y="720847"/>
            <a:ext cx="10625229" cy="5825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600" kern="1200" cap="all" spc="300" baseline="0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Testing with CAVs (T-CAV)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5B58456-00A4-3F79-370A-A8924DF8D212}"/>
                  </a:ext>
                </a:extLst>
              </p:cNvPr>
              <p:cNvSpPr txBox="1"/>
              <p:nvPr/>
            </p:nvSpPr>
            <p:spPr>
              <a:xfrm>
                <a:off x="652371" y="5163556"/>
                <a:ext cx="109787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b="1" dirty="0">
                    <a:solidFill>
                      <a:srgbClr val="C00000"/>
                    </a:solidFill>
                  </a:rPr>
                  <a:t>Intuition</a:t>
                </a:r>
                <a:r>
                  <a:rPr lang="en-GB" dirty="0"/>
                  <a:t>: “</a:t>
                </a:r>
                <a:r>
                  <a:rPr lang="en-GB" i="1" dirty="0"/>
                  <a:t>high directional derivative</a:t>
                </a:r>
                <a:r>
                  <a:rPr lang="en-GB" dirty="0"/>
                  <a:t>” = </a:t>
                </a:r>
                <a:r>
                  <a:rPr lang="en-GB" i="1" dirty="0"/>
                  <a:t>“large positive change in class label if we ’increase’ </a:t>
                </a:r>
                <a14:m>
                  <m:oMath xmlns:m="http://schemas.openxmlformats.org/officeDocument/2006/math">
                    <m:r>
                      <a:rPr lang="en-GB" sz="1800" i="1" noProof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i="1" dirty="0"/>
                  <a:t> in input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”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5B58456-00A4-3F79-370A-A8924DF8D2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71" y="5163556"/>
                <a:ext cx="10978797" cy="461665"/>
              </a:xfrm>
              <a:prstGeom prst="rect">
                <a:avLst/>
              </a:prstGeom>
              <a:blipFill>
                <a:blip r:embed="rId8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9A0051B-D0AA-79E0-F88A-3D04D48E14F7}"/>
              </a:ext>
            </a:extLst>
          </p:cNvPr>
          <p:cNvSpPr txBox="1"/>
          <p:nvPr/>
        </p:nvSpPr>
        <p:spPr>
          <a:xfrm>
            <a:off x="652371" y="6376600"/>
            <a:ext cx="10514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Kim et al. "Interpretability beyond feature attribution: Quantitative testing with concept activation vectors (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tcav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)." ICML (2018).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14AFB98-6007-04CF-C8F3-EF1FD92ADC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16493" y="5681965"/>
            <a:ext cx="901148" cy="9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907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5749C-8F2D-E95F-BF14-EC2AB1E48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033CD-3E85-1F01-61EF-5510AD1E9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745" y="1631569"/>
            <a:ext cx="10620855" cy="1641328"/>
          </a:xfrm>
        </p:spPr>
        <p:txBody>
          <a:bodyPr>
            <a:noAutofit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en-GB" sz="2400" b="1" noProof="0" dirty="0">
                <a:solidFill>
                  <a:srgbClr val="C00000"/>
                </a:solidFill>
              </a:rPr>
              <a:t>Step 4:</a:t>
            </a:r>
            <a:r>
              <a:rPr lang="en-GB" sz="2400" noProof="0" dirty="0"/>
              <a:t> Get a </a:t>
            </a:r>
            <a:r>
              <a:rPr lang="en-GB" sz="2400" b="1" noProof="0" dirty="0">
                <a:solidFill>
                  <a:srgbClr val="C00000"/>
                </a:solidFill>
              </a:rPr>
              <a:t>global</a:t>
            </a:r>
            <a:r>
              <a:rPr lang="en-GB" sz="2400" noProof="0" dirty="0"/>
              <a:t> </a:t>
            </a:r>
            <a:r>
              <a:rPr lang="en-GB" sz="2400" b="1" noProof="0" dirty="0">
                <a:solidFill>
                  <a:srgbClr val="C00000"/>
                </a:solidFill>
              </a:rPr>
              <a:t>importance score (T-CAV) </a:t>
            </a:r>
            <a:r>
              <a:rPr lang="en-GB" sz="2400" noProof="0" dirty="0"/>
              <a:t>for each concept by </a:t>
            </a:r>
            <a:r>
              <a:rPr lang="en-GB" sz="2400" b="1" dirty="0">
                <a:solidFill>
                  <a:srgbClr val="C00000"/>
                </a:solidFill>
              </a:rPr>
              <a:t>combining the local sensitivities </a:t>
            </a:r>
            <a:r>
              <a:rPr lang="en-GB" sz="2400" dirty="0"/>
              <a:t>of samples in an </a:t>
            </a:r>
            <a:r>
              <a:rPr lang="en-GB" sz="2400" b="1" dirty="0">
                <a:solidFill>
                  <a:srgbClr val="C00000"/>
                </a:solidFill>
              </a:rPr>
              <a:t>evaluation set</a:t>
            </a:r>
            <a:r>
              <a:rPr lang="en-GB" sz="2400" dirty="0">
                <a:solidFill>
                  <a:srgbClr val="000000"/>
                </a:solidFill>
              </a:rPr>
              <a:t>:</a:t>
            </a:r>
            <a:endParaRPr lang="en-GB" sz="2400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621C87-FCA8-550E-3DFC-8C3ECA32A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D948287-C393-1D0A-86E8-3A840032654A}"/>
                  </a:ext>
                </a:extLst>
              </p:cNvPr>
              <p:cNvSpPr txBox="1"/>
              <p:nvPr/>
            </p:nvSpPr>
            <p:spPr>
              <a:xfrm>
                <a:off x="3901818" y="3719532"/>
                <a:ext cx="4121961" cy="6492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GB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TCAV</m:t>
                          </m:r>
                        </m:e>
                        <m:sub>
                          <m:sSub>
                            <m:sSub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𝑄</m:t>
                              </m:r>
                            </m:e>
                            <m:sub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𝑙</m:t>
                              </m:r>
                            </m:sub>
                          </m:sSub>
                        </m:sub>
                      </m:sSub>
                      <m:r>
                        <a:rPr kumimoji="0" lang="en-GB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|{</m:t>
                          </m:r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∈</m:t>
                          </m:r>
                          <m:sSub>
                            <m:sSub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FB13A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FB13A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FB13A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</m:sub>
                          </m:sSub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:</m:t>
                          </m:r>
                          <m:sSub>
                            <m:sSub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𝑆</m:t>
                              </m:r>
                            </m:e>
                            <m:sub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𝑙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&gt;0}|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FB13A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|</m:t>
                              </m:r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FB13A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FB13A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</m:sub>
                          </m:sSub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D948287-C393-1D0A-86E8-3A8400326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1818" y="3719532"/>
                <a:ext cx="4121961" cy="6492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E680222A-E0AC-039D-F1FD-E29638097151}"/>
              </a:ext>
            </a:extLst>
          </p:cNvPr>
          <p:cNvGrpSpPr/>
          <p:nvPr/>
        </p:nvGrpSpPr>
        <p:grpSpPr>
          <a:xfrm>
            <a:off x="3994362" y="4908058"/>
            <a:ext cx="4203276" cy="751714"/>
            <a:chOff x="-66377" y="5961148"/>
            <a:chExt cx="4203276" cy="7517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8762EF9-3ACD-C989-CEDA-BBB2E74E86DB}"/>
                    </a:ext>
                  </a:extLst>
                </p:cNvPr>
                <p:cNvSpPr txBox="1"/>
                <p:nvPr/>
              </p:nvSpPr>
              <p:spPr>
                <a:xfrm>
                  <a:off x="-66377" y="5987001"/>
                  <a:ext cx="2047577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GB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FB13A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FB13A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e>
                        <m:sub>
                          <m:r>
                            <a:rPr kumimoji="0" lang="en-GB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FB13A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GB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FB13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:</m:t>
                      </m:r>
                    </m:oMath>
                  </a14:m>
                  <a:r>
                    <a:rPr kumimoji="0" lang="en-GB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FB13A">
                          <a:lumMod val="75000"/>
                        </a:srgbClr>
                      </a:solidFill>
                      <a:effectLst/>
                      <a:uLnTx/>
                      <a:uFillTx/>
                      <a:latin typeface="Grandview Display"/>
                      <a:ea typeface="+mn-ea"/>
                      <a:cs typeface="+mn-cs"/>
                    </a:rPr>
                    <a:t> inputs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FB13A">
                          <a:lumMod val="75000"/>
                        </a:srgbClr>
                      </a:solidFill>
                      <a:effectLst/>
                      <a:uLnTx/>
                      <a:uFillTx/>
                      <a:latin typeface="Grandview Display"/>
                      <a:ea typeface="+mn-ea"/>
                      <a:cs typeface="+mn-cs"/>
                    </a:rPr>
                    <a:t>with label </a:t>
                  </a:r>
                  <a14:m>
                    <m:oMath xmlns:m="http://schemas.openxmlformats.org/officeDocument/2006/math">
                      <m:r>
                        <a:rPr kumimoji="0" lang="en-GB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FB13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</m:t>
                      </m:r>
                    </m:oMath>
                  </a14:m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7FB13A">
                        <a:lumMod val="75000"/>
                      </a:srgbClr>
                    </a:solidFill>
                    <a:effectLst/>
                    <a:uLnTx/>
                    <a:uFillTx/>
                    <a:latin typeface="Grandview Display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8762EF9-3ACD-C989-CEDA-BBB2E74E86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66377" y="5987001"/>
                  <a:ext cx="2047577" cy="661720"/>
                </a:xfrm>
                <a:prstGeom prst="rect">
                  <a:avLst/>
                </a:prstGeom>
                <a:blipFill>
                  <a:blip r:embed="rId4"/>
                  <a:stretch>
                    <a:fillRect t="-2752" b="-110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" name="Picture 19" descr="A group of zebras&#10;&#10;Description automatically generated with medium confidence">
              <a:extLst>
                <a:ext uri="{FF2B5EF4-FFF2-40B4-BE49-F238E27FC236}">
                  <a16:creationId xmlns:a16="http://schemas.microsoft.com/office/drawing/2014/main" id="{ECAB3682-A0EC-9225-2693-C0E43AD51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20744" y="5961148"/>
              <a:ext cx="2516155" cy="75171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4D0229D-950E-9528-AFF1-AB20933D075E}"/>
                  </a:ext>
                </a:extLst>
              </p:cNvPr>
              <p:cNvSpPr txBox="1"/>
              <p:nvPr/>
            </p:nvSpPr>
            <p:spPr>
              <a:xfrm>
                <a:off x="652372" y="2892708"/>
                <a:ext cx="10620855" cy="3986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1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00000"/>
                  </a:buClr>
                  <a:buSzPct val="75000"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  <a:ea typeface="+mn-ea"/>
                    <a:cs typeface="+mn-cs"/>
                  </a:rPr>
                  <a:t>The 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randview Display"/>
                    <a:ea typeface="+mn-ea"/>
                    <a:cs typeface="+mn-cs"/>
                  </a:rPr>
                  <a:t>T-CAV score 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  <a:ea typeface="+mn-ea"/>
                    <a:cs typeface="+mn-cs"/>
                  </a:rPr>
                  <a:t>is the fraction of samples </a:t>
                </a:r>
                <a:r>
                  <a:rPr lang="en-GB" dirty="0">
                    <a:solidFill>
                      <a:srgbClr val="000000"/>
                    </a:solidFill>
                    <a:latin typeface="Grandview Display"/>
                  </a:rPr>
                  <a:t>with label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en-GB" dirty="0">
                    <a:solidFill>
                      <a:srgbClr val="000000"/>
                    </a:solidFill>
                    <a:latin typeface="Grandview Display"/>
                  </a:rPr>
                  <a:t> 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  <a:ea typeface="+mn-ea"/>
                    <a:cs typeface="+mn-cs"/>
                  </a:rPr>
                  <a:t>that are positively influenced by concept </a:t>
                </a:r>
                <a14:m>
                  <m:oMath xmlns:m="http://schemas.openxmlformats.org/officeDocument/2006/math">
                    <m:r>
                      <a:rPr kumimoji="0" lang="en-GB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</m:oMath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4D0229D-950E-9528-AFF1-AB20933D07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72" y="2892708"/>
                <a:ext cx="10620855" cy="398635"/>
              </a:xfrm>
              <a:prstGeom prst="rect">
                <a:avLst/>
              </a:prstGeom>
              <a:blipFill>
                <a:blip r:embed="rId6"/>
                <a:stretch>
                  <a:fillRect b="-2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itle 1">
            <a:extLst>
              <a:ext uri="{FF2B5EF4-FFF2-40B4-BE49-F238E27FC236}">
                <a16:creationId xmlns:a16="http://schemas.microsoft.com/office/drawing/2014/main" id="{49D17B9C-FB69-70E0-1EF9-89646AA4A144}"/>
              </a:ext>
            </a:extLst>
          </p:cNvPr>
          <p:cNvSpPr txBox="1">
            <a:spLocks/>
          </p:cNvSpPr>
          <p:nvPr/>
        </p:nvSpPr>
        <p:spPr>
          <a:xfrm>
            <a:off x="652371" y="720847"/>
            <a:ext cx="10625229" cy="5825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600" kern="1200" cap="all" spc="300" baseline="0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Testing with CAVs (T-CAV)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93F04A-7CF0-CE82-3542-8C1B614F40B4}"/>
              </a:ext>
            </a:extLst>
          </p:cNvPr>
          <p:cNvSpPr txBox="1"/>
          <p:nvPr/>
        </p:nvSpPr>
        <p:spPr>
          <a:xfrm>
            <a:off x="652371" y="6376600"/>
            <a:ext cx="10514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Kim et al. "Interpretability beyond feature attribution: Quantitative testing with concept activation vectors (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tcav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)." ICML (2018).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46CF111-D2CD-875C-B7DF-E35EEA7409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6493" y="5681965"/>
            <a:ext cx="901148" cy="9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13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BE57B-DEE5-AA3B-A137-2CD6AF216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6D7EF-6212-D12A-6B89-08224857B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605503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What is this tutorial </a:t>
            </a:r>
            <a:r>
              <a:rPr lang="en-GB" b="1" noProof="0" dirty="0"/>
              <a:t>not</a:t>
            </a:r>
            <a:r>
              <a:rPr lang="en-GB" noProof="0" dirty="0"/>
              <a:t> about?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9C529-1DEA-6DF8-A66E-4C2FAF764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GB" noProof="0" smtClean="0"/>
              <a:t>6</a:t>
            </a:fld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7B01CC8-2DDB-F6E0-9FA0-B5CE0C4BC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800" noProof="0" dirty="0"/>
              <a:t>We will </a:t>
            </a:r>
            <a:r>
              <a:rPr lang="en-GB" sz="2800" b="1" noProof="0" dirty="0">
                <a:solidFill>
                  <a:srgbClr val="C00000"/>
                </a:solidFill>
              </a:rPr>
              <a:t>not</a:t>
            </a:r>
            <a:r>
              <a:rPr lang="en-GB" sz="2800" noProof="0" dirty="0"/>
              <a:t> have time to dive deep into: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dirty="0"/>
              <a:t>“</a:t>
            </a:r>
            <a:r>
              <a:rPr lang="en-GB" sz="2800" b="1" dirty="0">
                <a:solidFill>
                  <a:srgbClr val="C00000"/>
                </a:solidFill>
              </a:rPr>
              <a:t>Traditional</a:t>
            </a:r>
            <a:r>
              <a:rPr lang="en-GB" sz="2800" dirty="0"/>
              <a:t>” </a:t>
            </a:r>
            <a:r>
              <a:rPr lang="en-GB" sz="2800" b="1" dirty="0">
                <a:solidFill>
                  <a:srgbClr val="C00000"/>
                </a:solidFill>
              </a:rPr>
              <a:t>explainable AI (XAI)</a:t>
            </a:r>
            <a:r>
              <a:rPr lang="en-GB" sz="2800" dirty="0"/>
              <a:t> methodologies</a:t>
            </a:r>
            <a:endParaRPr lang="en-GB" sz="2800" b="1" noProof="0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GB" sz="2800" b="1" noProof="0" dirty="0">
              <a:solidFill>
                <a:srgbClr val="C000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0FE57C4-9CDC-F542-F582-160B3960A99F}"/>
              </a:ext>
            </a:extLst>
          </p:cNvPr>
          <p:cNvGrpSpPr/>
          <p:nvPr/>
        </p:nvGrpSpPr>
        <p:grpSpPr>
          <a:xfrm>
            <a:off x="4106671" y="2860705"/>
            <a:ext cx="3860150" cy="1430852"/>
            <a:chOff x="4165925" y="3031546"/>
            <a:chExt cx="3860150" cy="14308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18C7E1-EEED-7129-EFF3-03953B0CF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65925" y="3031546"/>
              <a:ext cx="3860149" cy="108355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880FD11-E894-0B00-4A50-E055A245DCF1}"/>
                </a:ext>
              </a:extLst>
            </p:cNvPr>
            <p:cNvSpPr txBox="1"/>
            <p:nvPr/>
          </p:nvSpPr>
          <p:spPr>
            <a:xfrm>
              <a:off x="4165926" y="4154621"/>
              <a:ext cx="38601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Example of </a:t>
              </a:r>
              <a:r>
                <a:rPr lang="en-GB" sz="1400" i="1" dirty="0"/>
                <a:t>LIME</a:t>
              </a:r>
              <a:r>
                <a:rPr lang="en-GB" sz="1400" dirty="0"/>
                <a:t> (taken from [1])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A26F3E0-D9D9-7884-29C4-73FF9B32D92F}"/>
              </a:ext>
            </a:extLst>
          </p:cNvPr>
          <p:cNvGrpSpPr/>
          <p:nvPr/>
        </p:nvGrpSpPr>
        <p:grpSpPr>
          <a:xfrm>
            <a:off x="3286025" y="4533736"/>
            <a:ext cx="5600700" cy="1410945"/>
            <a:chOff x="3295650" y="4587024"/>
            <a:chExt cx="5600700" cy="141094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C5041C-0624-74BF-46B6-AA04BF991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5650" y="4587024"/>
              <a:ext cx="5600700" cy="10541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0339EC6-E4F7-9CDB-ACC3-7C4CDD60B633}"/>
                </a:ext>
              </a:extLst>
            </p:cNvPr>
            <p:cNvSpPr txBox="1"/>
            <p:nvPr/>
          </p:nvSpPr>
          <p:spPr>
            <a:xfrm>
              <a:off x="3295650" y="5690192"/>
              <a:ext cx="5600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Example of </a:t>
              </a:r>
              <a:r>
                <a:rPr lang="en-GB" sz="1400" i="1" dirty="0" err="1"/>
                <a:t>GradCAM</a:t>
              </a:r>
              <a:r>
                <a:rPr lang="en-GB" sz="1400" i="1" dirty="0"/>
                <a:t> </a:t>
              </a:r>
              <a:r>
                <a:rPr lang="en-GB" sz="1400" dirty="0"/>
                <a:t>and other saliency methods (taken from [2])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9F45974-5BA7-8BC3-717C-F899F34C017C}"/>
              </a:ext>
            </a:extLst>
          </p:cNvPr>
          <p:cNvSpPr txBox="1"/>
          <p:nvPr/>
        </p:nvSpPr>
        <p:spPr>
          <a:xfrm>
            <a:off x="652369" y="6061902"/>
            <a:ext cx="10788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[1] </a:t>
            </a:r>
            <a:r>
              <a:rPr lang="en-GB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Ribeiro et al. ”’Why should i trust you?’ Explaining the predictions of any classifier." KDD (2016).</a:t>
            </a:r>
            <a:endParaRPr lang="en-GB" dirty="0"/>
          </a:p>
          <a:p>
            <a:r>
              <a:rPr lang="en-GB" dirty="0"/>
              <a:t>[2] </a:t>
            </a:r>
            <a:r>
              <a:rPr lang="en-GB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Selvaraju, et al. "Grad-cam: Visual explanations from deep networks via gradient-based localization." ICCV (2017).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72811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90342-28FD-9C79-651B-97FF723BE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B47FC-C551-B11E-39BD-FE27DE4E5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745" y="1691857"/>
            <a:ext cx="10620855" cy="1641328"/>
          </a:xfrm>
        </p:spPr>
        <p:txBody>
          <a:bodyPr>
            <a:noAutofit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en-GB" sz="2400" noProof="0" dirty="0"/>
              <a:t>You can use T-CAV scores to </a:t>
            </a:r>
            <a:r>
              <a:rPr lang="en-GB" sz="2400" b="1" noProof="0" dirty="0">
                <a:solidFill>
                  <a:srgbClr val="C00000"/>
                </a:solidFill>
              </a:rPr>
              <a:t>explore/identify model biases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4C3FDF2-07BD-38E4-0A98-4CC1C3050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AC604B4-22F0-8153-8476-6330014136AD}"/>
              </a:ext>
            </a:extLst>
          </p:cNvPr>
          <p:cNvSpPr txBox="1">
            <a:spLocks/>
          </p:cNvSpPr>
          <p:nvPr/>
        </p:nvSpPr>
        <p:spPr>
          <a:xfrm>
            <a:off x="652371" y="720847"/>
            <a:ext cx="10625229" cy="5825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600" kern="1200" cap="all" spc="300" baseline="0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Example: detecting biases with t-CAV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9C6928-FCAF-6DA5-AE84-8B49CF270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678" y="2622680"/>
            <a:ext cx="5528643" cy="21978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9AB98D-451F-CB8D-2D18-DD118BEC3532}"/>
              </a:ext>
            </a:extLst>
          </p:cNvPr>
          <p:cNvSpPr txBox="1"/>
          <p:nvPr/>
        </p:nvSpPr>
        <p:spPr>
          <a:xfrm>
            <a:off x="652371" y="5071872"/>
            <a:ext cx="1062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 concept of “female” was found to be significant for predicting the class “Apron”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96CF8-F1B2-5230-0346-FD9EEC67F557}"/>
              </a:ext>
            </a:extLst>
          </p:cNvPr>
          <p:cNvSpPr txBox="1"/>
          <p:nvPr/>
        </p:nvSpPr>
        <p:spPr>
          <a:xfrm>
            <a:off x="652370" y="5475256"/>
            <a:ext cx="1062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 concept of “Siberian husky” was found to be significant for predicting the class “Dogsled”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2662DB-9157-6786-D662-EF0B750E87EA}"/>
              </a:ext>
            </a:extLst>
          </p:cNvPr>
          <p:cNvSpPr txBox="1"/>
          <p:nvPr/>
        </p:nvSpPr>
        <p:spPr>
          <a:xfrm>
            <a:off x="652371" y="6376600"/>
            <a:ext cx="10514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Kim et al. "Interpretability beyond feature attribution: Quantitative testing with concept activation vectors (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tcav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)." ICML (2018).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2B877F-1A5E-2B17-9BD2-2C12A1D82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6493" y="5681965"/>
            <a:ext cx="901148" cy="9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808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300F5-1008-768A-9B20-9200A34EF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100C3C-2A0F-3B7B-C387-690808906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6493" y="5681965"/>
            <a:ext cx="959097" cy="9716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DF9086-AD57-7300-4316-E12608982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764026"/>
            <a:ext cx="10625229" cy="624147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T-CAV Limitations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639BC7-6FD7-6853-3BB2-D36CB57CB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864A47-CFFC-0169-7165-EE528460677E}"/>
              </a:ext>
            </a:extLst>
          </p:cNvPr>
          <p:cNvSpPr txBox="1"/>
          <p:nvPr/>
        </p:nvSpPr>
        <p:spPr>
          <a:xfrm>
            <a:off x="652371" y="6376600"/>
            <a:ext cx="10514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Crabbé et al. "Concept activation regions: A generalized framework for concept-based explanations."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(2022).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8DBB63-B3C3-959A-DD10-430147F3BC44}"/>
              </a:ext>
            </a:extLst>
          </p:cNvPr>
          <p:cNvSpPr txBox="1"/>
          <p:nvPr/>
        </p:nvSpPr>
        <p:spPr>
          <a:xfrm>
            <a:off x="5756804" y="3846813"/>
            <a:ext cx="694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</a:rPr>
              <a:t>VS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DCA154C-8AB9-C128-8D0F-26477EE78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745" y="1691857"/>
            <a:ext cx="10620855" cy="1641328"/>
          </a:xfrm>
        </p:spPr>
        <p:txBody>
          <a:bodyPr>
            <a:noAutofit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en-GB" sz="2400" noProof="0" dirty="0"/>
              <a:t>Assuming concepts are </a:t>
            </a:r>
            <a:r>
              <a:rPr lang="en-GB" sz="2400" b="1" noProof="0" dirty="0">
                <a:solidFill>
                  <a:srgbClr val="C00000"/>
                </a:solidFill>
              </a:rPr>
              <a:t>linearly separable </a:t>
            </a:r>
            <a:r>
              <a:rPr lang="en-GB" sz="2400" noProof="0" dirty="0"/>
              <a:t>is a </a:t>
            </a:r>
            <a:r>
              <a:rPr lang="en-GB" sz="2400" b="1" noProof="0" dirty="0">
                <a:solidFill>
                  <a:srgbClr val="C00000"/>
                </a:solidFill>
              </a:rPr>
              <a:t>strong and unrealistic assumption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A9BD9B-EAA8-ADE8-8EA8-B40910E41D8A}"/>
              </a:ext>
            </a:extLst>
          </p:cNvPr>
          <p:cNvGrpSpPr/>
          <p:nvPr/>
        </p:nvGrpSpPr>
        <p:grpSpPr>
          <a:xfrm>
            <a:off x="1400076" y="2940133"/>
            <a:ext cx="3624710" cy="2675048"/>
            <a:chOff x="1483738" y="3254491"/>
            <a:chExt cx="3624710" cy="267504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14B554-7E0C-D5F7-311C-2810DC3A1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50743"/>
            <a:stretch/>
          </p:blipFill>
          <p:spPr>
            <a:xfrm>
              <a:off x="2062669" y="3254491"/>
              <a:ext cx="2466848" cy="221318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D98A5DB-55C7-C1F3-DB15-32DC79FE0119}"/>
                </a:ext>
              </a:extLst>
            </p:cNvPr>
            <p:cNvSpPr txBox="1"/>
            <p:nvPr/>
          </p:nvSpPr>
          <p:spPr>
            <a:xfrm>
              <a:off x="1483738" y="5560207"/>
              <a:ext cx="36247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Classes can be linearly separable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649F4D6-C091-CB95-0FC0-73C81E7A0D73}"/>
              </a:ext>
            </a:extLst>
          </p:cNvPr>
          <p:cNvGrpSpPr/>
          <p:nvPr/>
        </p:nvGrpSpPr>
        <p:grpSpPr>
          <a:xfrm>
            <a:off x="6451225" y="2940133"/>
            <a:ext cx="3930884" cy="2741832"/>
            <a:chOff x="5909719" y="3309465"/>
            <a:chExt cx="3930884" cy="27418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26D29B1-3002-A29A-294E-B60549589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50743"/>
            <a:stretch/>
          </p:blipFill>
          <p:spPr>
            <a:xfrm>
              <a:off x="6641737" y="3309465"/>
              <a:ext cx="2466848" cy="221318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68DBA6E-58BB-1056-176D-4A280EFD32CB}"/>
                </a:ext>
              </a:extLst>
            </p:cNvPr>
            <p:cNvSpPr txBox="1"/>
            <p:nvPr/>
          </p:nvSpPr>
          <p:spPr>
            <a:xfrm>
              <a:off x="5909719" y="5681965"/>
              <a:ext cx="3930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While concepts may not be separable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1692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0F3FE-3CE0-35B3-7C03-97BD0327C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7BB72-DAE8-0FDD-831A-9FB6EC7A9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764026"/>
            <a:ext cx="10625229" cy="624147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Concept activation regions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827F635-0155-2342-C5B4-2ADB0D851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60459-1542-843B-AEEA-5C2BB914F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071" y="2512521"/>
            <a:ext cx="6483858" cy="365920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C04720-5F47-85C2-C54C-DEAC10E2D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745" y="1691857"/>
            <a:ext cx="10620855" cy="1641328"/>
          </a:xfrm>
        </p:spPr>
        <p:txBody>
          <a:bodyPr>
            <a:noAutofit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en-GB" sz="2400" noProof="0" dirty="0"/>
              <a:t>This can be solved by using </a:t>
            </a:r>
            <a:r>
              <a:rPr lang="en-GB" sz="2400" b="1" noProof="0" dirty="0">
                <a:solidFill>
                  <a:srgbClr val="C00000"/>
                </a:solidFill>
              </a:rPr>
              <a:t>kernel methods </a:t>
            </a:r>
            <a:r>
              <a:rPr lang="en-GB" sz="2400" noProof="0" dirty="0"/>
              <a:t>to perform our concept probing </a:t>
            </a:r>
            <a:r>
              <a:rPr lang="en-GB" sz="2400" b="1" noProof="0" dirty="0">
                <a:solidFill>
                  <a:srgbClr val="C00000"/>
                </a:solidFill>
              </a:rPr>
              <a:t>on higher-dimensional space where concepts may be separable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B89CA8-2A73-79DA-2C33-2B6FD55E7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6493" y="5681965"/>
            <a:ext cx="959097" cy="9716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C998B6-22E3-EF49-499D-9A03619626E3}"/>
              </a:ext>
            </a:extLst>
          </p:cNvPr>
          <p:cNvSpPr txBox="1"/>
          <p:nvPr/>
        </p:nvSpPr>
        <p:spPr>
          <a:xfrm>
            <a:off x="652371" y="6376600"/>
            <a:ext cx="10514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Crabbé et al. "Concept activation regions: A generalized framework for concept-based explanations."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(2022).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1288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2406D-D337-AADD-339C-B9E616A08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C35A54-D07C-3FFB-1913-7565AC50E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23" y="1750182"/>
            <a:ext cx="9366354" cy="4325552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95D75F-A630-8693-F053-9280A73E7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dirty="0"/>
              <a:t>The post-hoc story so far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21B8C-27CF-75FC-825E-6F54F0AC1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160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02976-D5DD-9482-7F65-7BF885773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4671472-A8DA-E7D1-96BD-D96F0BD36368}"/>
              </a:ext>
            </a:extLst>
          </p:cNvPr>
          <p:cNvSpPr txBox="1">
            <a:spLocks/>
          </p:cNvSpPr>
          <p:nvPr/>
        </p:nvSpPr>
        <p:spPr>
          <a:xfrm>
            <a:off x="652371" y="1512916"/>
            <a:ext cx="10620855" cy="47798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000" noProof="0"/>
              <a:t>Post-hoc methods have a clear set of </a:t>
            </a:r>
            <a:r>
              <a:rPr lang="en-GB" sz="3000" b="1" noProof="0">
                <a:solidFill>
                  <a:srgbClr val="C00000"/>
                </a:solidFill>
              </a:rPr>
              <a:t>important limitations</a:t>
            </a:r>
            <a:r>
              <a:rPr lang="en-GB" sz="3000" noProof="0"/>
              <a:t>:</a:t>
            </a:r>
          </a:p>
          <a:p>
            <a:pPr marL="914400" lvl="1" indent="-457200">
              <a:buAutoNum type="arabicPeriod"/>
            </a:pPr>
            <a:r>
              <a:rPr lang="en-GB" sz="2600" noProof="0"/>
              <a:t>They may fail to properly explain a model </a:t>
            </a:r>
            <a:r>
              <a:rPr lang="en-GB" sz="2600" noProof="0">
                <a:sym typeface="Wingdings" pitchFamily="2" charset="2"/>
              </a:rPr>
              <a:t> potentially </a:t>
            </a:r>
            <a:r>
              <a:rPr lang="en-GB" sz="2600" b="1" noProof="0">
                <a:solidFill>
                  <a:srgbClr val="C00000"/>
                </a:solidFill>
                <a:sym typeface="Wingdings" pitchFamily="2" charset="2"/>
              </a:rPr>
              <a:t>doubling the source of error</a:t>
            </a:r>
            <a:r>
              <a:rPr lang="en-GB" sz="2600" noProof="0">
                <a:sym typeface="Wingdings" pitchFamily="2" charset="2"/>
              </a:rPr>
              <a:t>!</a:t>
            </a:r>
            <a:r>
              <a:rPr lang="en-GB" sz="2600" noProof="0"/>
              <a:t> </a:t>
            </a:r>
          </a:p>
          <a:p>
            <a:pPr marL="457200" indent="-457200">
              <a:buAutoNum type="arabicPeriod"/>
            </a:pPr>
            <a:endParaRPr lang="en-GB" sz="3000" noProof="0"/>
          </a:p>
          <a:p>
            <a:pPr marL="457200" indent="-457200">
              <a:buAutoNum type="arabicPeriod"/>
            </a:pPr>
            <a:endParaRPr lang="en-GB" sz="3000" noProof="0"/>
          </a:p>
          <a:p>
            <a:pPr marL="457200" indent="-457200">
              <a:buAutoNum type="arabicPeriod"/>
            </a:pPr>
            <a:endParaRPr lang="en-GB" sz="3000" noProof="0"/>
          </a:p>
          <a:p>
            <a:pPr marL="0" indent="0">
              <a:buNone/>
            </a:pPr>
            <a:endParaRPr lang="en-GB" sz="3000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06148D-7C28-C12F-8346-A066357B6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dirty="0"/>
              <a:t>The post-hoc story so far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B1F722-7471-299B-E723-FFC1FB9C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2C3C307-C505-3770-5997-5867470F8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193" y="3052673"/>
            <a:ext cx="1855614" cy="280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1544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77AA1-5E58-DB4A-71D5-46E1401FF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34D144-A37C-8BE0-9A0E-B65BD014E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151" y="5752511"/>
            <a:ext cx="935916" cy="94515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D6A013-439C-4CB8-C8B0-F3BBE6CEE437}"/>
              </a:ext>
            </a:extLst>
          </p:cNvPr>
          <p:cNvSpPr txBox="1">
            <a:spLocks/>
          </p:cNvSpPr>
          <p:nvPr/>
        </p:nvSpPr>
        <p:spPr>
          <a:xfrm>
            <a:off x="652371" y="1512916"/>
            <a:ext cx="10620855" cy="47798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000" noProof="0" dirty="0"/>
              <a:t>Post-hoc methods have a clear set of </a:t>
            </a:r>
            <a:r>
              <a:rPr lang="en-GB" sz="3000" b="1" noProof="0" dirty="0">
                <a:solidFill>
                  <a:srgbClr val="C00000"/>
                </a:solidFill>
              </a:rPr>
              <a:t>important limitations</a:t>
            </a:r>
            <a:r>
              <a:rPr lang="en-GB" sz="3000" noProof="0" dirty="0"/>
              <a:t>:</a:t>
            </a:r>
          </a:p>
          <a:p>
            <a:pPr marL="914400" lvl="1" indent="-457200">
              <a:buAutoNum type="arabicPeriod"/>
            </a:pPr>
            <a:r>
              <a:rPr lang="en-GB" sz="2600" noProof="0" dirty="0"/>
              <a:t>They may fail to properly explain a model </a:t>
            </a:r>
            <a:r>
              <a:rPr lang="en-GB" sz="2600" noProof="0" dirty="0">
                <a:sym typeface="Wingdings" pitchFamily="2" charset="2"/>
              </a:rPr>
              <a:t> potentially </a:t>
            </a:r>
            <a:r>
              <a:rPr lang="en-GB" sz="2600" b="1" noProof="0" dirty="0">
                <a:solidFill>
                  <a:srgbClr val="C00000"/>
                </a:solidFill>
                <a:sym typeface="Wingdings" pitchFamily="2" charset="2"/>
              </a:rPr>
              <a:t>doubling the source of error</a:t>
            </a:r>
            <a:r>
              <a:rPr lang="en-GB" sz="2600" noProof="0" dirty="0">
                <a:sym typeface="Wingdings" pitchFamily="2" charset="2"/>
              </a:rPr>
              <a:t>!</a:t>
            </a:r>
            <a:r>
              <a:rPr lang="en-GB" sz="2600" noProof="0" dirty="0"/>
              <a:t> </a:t>
            </a:r>
          </a:p>
          <a:p>
            <a:pPr marL="457200" indent="-457200">
              <a:buAutoNum type="arabicPeriod"/>
            </a:pPr>
            <a:endParaRPr lang="en-GB" sz="3000" noProof="0" dirty="0"/>
          </a:p>
          <a:p>
            <a:pPr marL="457200" indent="-457200">
              <a:buAutoNum type="arabicPeriod"/>
            </a:pPr>
            <a:endParaRPr lang="en-GB" sz="3000" noProof="0" dirty="0"/>
          </a:p>
          <a:p>
            <a:pPr marL="457200" indent="-457200">
              <a:buAutoNum type="arabicPeriod"/>
            </a:pPr>
            <a:endParaRPr lang="en-GB" sz="3000" noProof="0" dirty="0"/>
          </a:p>
          <a:p>
            <a:pPr marL="0" indent="0">
              <a:buNone/>
            </a:pPr>
            <a:endParaRPr lang="en-GB" sz="30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EE258-5693-6503-3605-5D8E99354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dirty="0"/>
              <a:t>The post-hoc story so far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0B4C6-E62C-39BA-F0D6-0BAD5DAB1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ACEC1B-86EF-74EB-1C70-2F5F935A50A3}"/>
              </a:ext>
            </a:extLst>
          </p:cNvPr>
          <p:cNvSpPr txBox="1"/>
          <p:nvPr/>
        </p:nvSpPr>
        <p:spPr>
          <a:xfrm>
            <a:off x="652371" y="5892625"/>
            <a:ext cx="1062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noProof="0" dirty="0"/>
              <a:t>In fact, </a:t>
            </a:r>
            <a:r>
              <a:rPr lang="en-GB" sz="2000" b="1" noProof="0" dirty="0">
                <a:solidFill>
                  <a:srgbClr val="C00000"/>
                </a:solidFill>
              </a:rPr>
              <a:t>these methods often disagree </a:t>
            </a:r>
            <a:r>
              <a:rPr lang="en-GB" sz="2000" noProof="0" dirty="0"/>
              <a:t>with each other [1]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FE3BED1-DCC5-E5DB-FF32-5AA77572E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193" y="3052673"/>
            <a:ext cx="1855614" cy="280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D96F76-1C24-198B-97A4-DDC2729AE455}"/>
              </a:ext>
            </a:extLst>
          </p:cNvPr>
          <p:cNvSpPr txBox="1"/>
          <p:nvPr/>
        </p:nvSpPr>
        <p:spPr>
          <a:xfrm>
            <a:off x="652371" y="6376600"/>
            <a:ext cx="9108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[1] </a:t>
            </a:r>
            <a:r>
              <a:rPr lang="en-GB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Krishna et al. "The disagreement problem in explainable machine learning: A practitioner's perspective." TMLR (2022).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7158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B4A25-0988-1FAF-1EB4-BF4245E47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3C60FB-9960-53DE-AF63-000D82BC2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150" y="5755326"/>
            <a:ext cx="921309" cy="92727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0A6DD32-AD51-3E26-4582-DB08DEA9BEC6}"/>
              </a:ext>
            </a:extLst>
          </p:cNvPr>
          <p:cNvSpPr txBox="1">
            <a:spLocks/>
          </p:cNvSpPr>
          <p:nvPr/>
        </p:nvSpPr>
        <p:spPr>
          <a:xfrm>
            <a:off x="652371" y="1512916"/>
            <a:ext cx="10620855" cy="47798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000" noProof="0" dirty="0"/>
              <a:t>Post-hoc methods have a clear set of </a:t>
            </a:r>
            <a:r>
              <a:rPr lang="en-GB" sz="3000" b="1" noProof="0" dirty="0">
                <a:solidFill>
                  <a:srgbClr val="C00000"/>
                </a:solidFill>
              </a:rPr>
              <a:t>important limitations</a:t>
            </a:r>
            <a:r>
              <a:rPr lang="en-GB" sz="3000" noProof="0" dirty="0"/>
              <a:t>:</a:t>
            </a:r>
          </a:p>
          <a:p>
            <a:pPr marL="971550" lvl="1" indent="-514350">
              <a:buSzPct val="100000"/>
              <a:buFont typeface="+mj-lt"/>
              <a:buAutoNum type="arabicPeriod" startAt="2"/>
            </a:pPr>
            <a:r>
              <a:rPr lang="en-GB" sz="2600" noProof="0" dirty="0"/>
              <a:t>Explanations are prone to </a:t>
            </a:r>
            <a:r>
              <a:rPr lang="en-GB" sz="2600" b="1" noProof="0" dirty="0">
                <a:solidFill>
                  <a:srgbClr val="C00000"/>
                </a:solidFill>
              </a:rPr>
              <a:t>confirmation bias </a:t>
            </a:r>
            <a:r>
              <a:rPr lang="en-GB" sz="2600" noProof="0" dirty="0"/>
              <a:t>[1]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5F786A-6387-7E4D-9FEA-6485A1916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dirty="0"/>
              <a:t>The post-hoc story so far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B4743-0AC3-27A9-52F0-F6706AC32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D3B836-66F5-7048-9CEB-2751E6EFADCE}"/>
              </a:ext>
            </a:extLst>
          </p:cNvPr>
          <p:cNvSpPr txBox="1"/>
          <p:nvPr/>
        </p:nvSpPr>
        <p:spPr>
          <a:xfrm>
            <a:off x="652371" y="6405599"/>
            <a:ext cx="1062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[1] </a:t>
            </a:r>
            <a:r>
              <a:rPr lang="en-GB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Bertrand et al. "How cognitive biases affect XAI-assisted decision-making: A systematic review."  AIES (2022)</a:t>
            </a:r>
            <a:endParaRPr lang="en-GB" dirty="0"/>
          </a:p>
        </p:txBody>
      </p:sp>
      <p:pic>
        <p:nvPicPr>
          <p:cNvPr id="3074" name="Picture 2" descr="Confirmation bias and the new Malaysia">
            <a:extLst>
              <a:ext uri="{FF2B5EF4-FFF2-40B4-BE49-F238E27FC236}">
                <a16:creationId xmlns:a16="http://schemas.microsoft.com/office/drawing/2014/main" id="{774DA3B0-4067-E9BE-2162-ABEDF9D2E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080" y="2755359"/>
            <a:ext cx="4009435" cy="286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6C5419-322E-F787-3113-16AAB4EC57B5}"/>
              </a:ext>
            </a:extLst>
          </p:cNvPr>
          <p:cNvSpPr txBox="1"/>
          <p:nvPr/>
        </p:nvSpPr>
        <p:spPr>
          <a:xfrm>
            <a:off x="3370733" y="5838681"/>
            <a:ext cx="54505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900" noProof="0">
                <a:solidFill>
                  <a:srgbClr val="FFFFFF">
                    <a:lumMod val="65000"/>
                  </a:srgbClr>
                </a:solidFill>
                <a:latin typeface="Grandview Display"/>
              </a:rPr>
              <a:t>Image taken from “Confirmation Bias and the new Malaysia” by Datuk Steven Wong (New Straits Times)</a:t>
            </a:r>
          </a:p>
        </p:txBody>
      </p:sp>
    </p:spTree>
    <p:extLst>
      <p:ext uri="{BB962C8B-B14F-4D97-AF65-F5344CB8AC3E}">
        <p14:creationId xmlns:p14="http://schemas.microsoft.com/office/powerpoint/2010/main" val="35326754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763D0-09A8-779D-31BD-E757864FC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4079FA0-3A32-62D8-30E9-2CBD5DD64FD9}"/>
              </a:ext>
            </a:extLst>
          </p:cNvPr>
          <p:cNvSpPr txBox="1">
            <a:spLocks/>
          </p:cNvSpPr>
          <p:nvPr/>
        </p:nvSpPr>
        <p:spPr>
          <a:xfrm>
            <a:off x="652371" y="1512916"/>
            <a:ext cx="10620855" cy="47798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noProof="0" dirty="0"/>
              <a:t>Rather than explaining an already trained model, </a:t>
            </a:r>
            <a:r>
              <a:rPr lang="en-GB" sz="3200" b="1" noProof="0" dirty="0">
                <a:solidFill>
                  <a:srgbClr val="C00000"/>
                </a:solidFill>
              </a:rPr>
              <a:t>let the model explain itself</a:t>
            </a:r>
            <a:r>
              <a:rPr lang="en-GB" sz="3200" noProof="0" dirty="0"/>
              <a:t>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B03C8A-3325-085C-FAFC-6044C921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/>
              <a:t>Going in-model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73986-162F-7C97-6A6E-688B2B62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477BF4C-21F9-7C0B-C25B-50208D5300BA}"/>
              </a:ext>
            </a:extLst>
          </p:cNvPr>
          <p:cNvGrpSpPr/>
          <p:nvPr/>
        </p:nvGrpSpPr>
        <p:grpSpPr>
          <a:xfrm>
            <a:off x="2759315" y="3429000"/>
            <a:ext cx="6673370" cy="2347834"/>
            <a:chOff x="4081063" y="3429000"/>
            <a:chExt cx="6673370" cy="2347834"/>
          </a:xfrm>
        </p:grpSpPr>
        <p:pic>
          <p:nvPicPr>
            <p:cNvPr id="3" name="Picture 4" descr="Deep learning - Free electronics icons">
              <a:extLst>
                <a:ext uri="{FF2B5EF4-FFF2-40B4-BE49-F238E27FC236}">
                  <a16:creationId xmlns:a16="http://schemas.microsoft.com/office/drawing/2014/main" id="{CEDE1EB6-C583-B397-55BF-420F88C234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1063" y="3429000"/>
              <a:ext cx="2347834" cy="2347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Elbow Connector 6">
              <a:extLst>
                <a:ext uri="{FF2B5EF4-FFF2-40B4-BE49-F238E27FC236}">
                  <a16:creationId xmlns:a16="http://schemas.microsoft.com/office/drawing/2014/main" id="{72721C9D-A73B-B7AE-D640-77CF95F71E80}"/>
                </a:ext>
              </a:extLst>
            </p:cNvPr>
            <p:cNvCxnSpPr>
              <a:stCxn id="3" idx="3"/>
            </p:cNvCxnSpPr>
            <p:nvPr/>
          </p:nvCxnSpPr>
          <p:spPr>
            <a:xfrm>
              <a:off x="6428897" y="4602917"/>
              <a:ext cx="1965595" cy="808532"/>
            </a:xfrm>
            <a:prstGeom prst="bentConnector3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7">
              <a:extLst>
                <a:ext uri="{FF2B5EF4-FFF2-40B4-BE49-F238E27FC236}">
                  <a16:creationId xmlns:a16="http://schemas.microsoft.com/office/drawing/2014/main" id="{C56B5883-B266-7FD8-372B-76B48A4777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28897" y="3798245"/>
              <a:ext cx="1965595" cy="804672"/>
            </a:xfrm>
            <a:prstGeom prst="bentConnector3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9CD6D4-843B-C829-9F9F-F9B6503304B7}"/>
                </a:ext>
              </a:extLst>
            </p:cNvPr>
            <p:cNvSpPr txBox="1"/>
            <p:nvPr/>
          </p:nvSpPr>
          <p:spPr>
            <a:xfrm>
              <a:off x="8394492" y="3526396"/>
              <a:ext cx="20954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b="1" dirty="0">
                  <a:solidFill>
                    <a:srgbClr val="C00000"/>
                  </a:solidFill>
                </a:rPr>
                <a:t>Prediction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CA2CB53-0723-FB6F-2DDA-31ABB88CB767}"/>
                </a:ext>
              </a:extLst>
            </p:cNvPr>
            <p:cNvSpPr txBox="1"/>
            <p:nvPr/>
          </p:nvSpPr>
          <p:spPr>
            <a:xfrm>
              <a:off x="8394492" y="5083138"/>
              <a:ext cx="23599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b="1" dirty="0">
                  <a:solidFill>
                    <a:srgbClr val="C00000"/>
                  </a:solidFill>
                </a:rPr>
                <a:t>Explanation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67908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4B843-879E-CD39-814B-9E1359BC7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FC18D-05D9-7450-B9B2-92106C500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Going in-model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27AE96-6DC5-52ED-196D-1553EBD27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8" name="Picture 7" descr="A black background with white circles and text&#10;&#10;AI-generated content may be incorrect.">
            <a:extLst>
              <a:ext uri="{FF2B5EF4-FFF2-40B4-BE49-F238E27FC236}">
                <a16:creationId xmlns:a16="http://schemas.microsoft.com/office/drawing/2014/main" id="{A8313DE2-E251-9137-7791-0621D33A5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856" y="1794753"/>
            <a:ext cx="9596288" cy="441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231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63917-6F96-4AE8-9996-7F2C8ABB0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7EAA13-EEC7-6B21-76CF-AF048E9D7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6330" y="5752511"/>
            <a:ext cx="938116" cy="944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AFFABD-D60D-AE78-E5EC-6093A648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Aligning machines and humans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B8E1D4-C037-9FF4-2B46-7A24FCD6EFDD}"/>
              </a:ext>
            </a:extLst>
          </p:cNvPr>
          <p:cNvGrpSpPr>
            <a:grpSpLocks noChangeAspect="1"/>
          </p:cNvGrpSpPr>
          <p:nvPr/>
        </p:nvGrpSpPr>
        <p:grpSpPr>
          <a:xfrm>
            <a:off x="2615227" y="2044328"/>
            <a:ext cx="6676937" cy="3723616"/>
            <a:chOff x="1688129" y="1652927"/>
            <a:chExt cx="8002942" cy="446310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B5E664A-097A-BDE0-D47A-F6B9D5EDF3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78827" y="1652927"/>
              <a:ext cx="4407871" cy="4405007"/>
            </a:xfrm>
            <a:prstGeom prst="ellipse">
              <a:avLst/>
            </a:prstGeom>
            <a:solidFill>
              <a:srgbClr val="FFC000">
                <a:alpha val="30000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59ABDE1-BEF2-1F68-FF74-6BA63554FA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8129" y="1700321"/>
              <a:ext cx="4407871" cy="440500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3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4C33FD4-39F7-236D-47A1-DB825C03D4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83200" y="1661230"/>
              <a:ext cx="4407871" cy="440500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C9C18AE-8B43-780F-1F1A-C30E640BDA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8129" y="1711026"/>
              <a:ext cx="4407871" cy="440500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0539426-39D4-B83C-B071-B0635A33826C}"/>
              </a:ext>
            </a:extLst>
          </p:cNvPr>
          <p:cNvSpPr txBox="1"/>
          <p:nvPr/>
        </p:nvSpPr>
        <p:spPr>
          <a:xfrm>
            <a:off x="3019935" y="1450621"/>
            <a:ext cx="2591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noProof="0" dirty="0"/>
              <a:t>M = Machine Representational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2BCF00C-54F4-187E-B045-BF560BA8EA0D}"/>
                  </a:ext>
                </a:extLst>
              </p:cNvPr>
              <p:cNvSpPr txBox="1"/>
              <p:nvPr/>
            </p:nvSpPr>
            <p:spPr>
              <a:xfrm>
                <a:off x="5614632" y="3565660"/>
                <a:ext cx="36811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3600" b="0" i="1" noProof="0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GB" sz="3600" b="0" i="1" noProof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3600" b="0" i="1" noProof="0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GB" sz="2800" noProof="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2BCF00C-54F4-187E-B045-BF560BA8EA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4632" y="3565660"/>
                <a:ext cx="368118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FC978D5-C454-D024-06F1-77903FC81263}"/>
                  </a:ext>
                </a:extLst>
              </p:cNvPr>
              <p:cNvSpPr txBox="1"/>
              <p:nvPr/>
            </p:nvSpPr>
            <p:spPr>
              <a:xfrm>
                <a:off x="2611578" y="3565660"/>
                <a:ext cx="36848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3600" b="0" i="1" noProof="0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GB" sz="3600" b="0" i="1" noProof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3600" b="0" i="1" noProof="0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GB" sz="2800" noProof="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FC978D5-C454-D024-06F1-77903FC81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1578" y="3565660"/>
                <a:ext cx="3684829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8ABCFF1-C831-3E46-21DC-2B01FA44384C}"/>
                  </a:ext>
                </a:extLst>
              </p:cNvPr>
              <p:cNvSpPr txBox="1"/>
              <p:nvPr/>
            </p:nvSpPr>
            <p:spPr>
              <a:xfrm>
                <a:off x="3230316" y="5802348"/>
                <a:ext cx="5469337" cy="633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3600" b="0" i="1" noProof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GB" sz="36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GB" sz="36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GB" sz="2800" noProof="0" dirty="0"/>
                  <a:t> = Human-like </a:t>
                </a:r>
                <a:r>
                  <a:rPr lang="en-GB" sz="2800" b="1" noProof="0" dirty="0">
                    <a:solidFill>
                      <a:srgbClr val="C00000"/>
                    </a:solidFill>
                  </a:rPr>
                  <a:t>Concepts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8ABCFF1-C831-3E46-21DC-2B01FA443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316" y="5802348"/>
                <a:ext cx="5469337" cy="633571"/>
              </a:xfrm>
              <a:prstGeom prst="rect">
                <a:avLst/>
              </a:prstGeom>
              <a:blipFill>
                <a:blip r:embed="rId6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AAA4750-C0D4-BAFF-0F45-71EE03632950}"/>
              </a:ext>
            </a:extLst>
          </p:cNvPr>
          <p:cNvSpPr txBox="1"/>
          <p:nvPr/>
        </p:nvSpPr>
        <p:spPr>
          <a:xfrm>
            <a:off x="652369" y="6480977"/>
            <a:ext cx="10625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Inspired by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Schut et al. "Bridging the human-ai knowledge gap: Concept discovery and transfer in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alphazero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."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(2023).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863130-9641-C321-36E3-CF944D1BEEEC}"/>
              </a:ext>
            </a:extLst>
          </p:cNvPr>
          <p:cNvSpPr txBox="1"/>
          <p:nvPr/>
        </p:nvSpPr>
        <p:spPr>
          <a:xfrm>
            <a:off x="6154224" y="1401872"/>
            <a:ext cx="2591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noProof="0" dirty="0"/>
              <a:t>H = Human Representational Space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8DE2948-CB57-3701-A902-B0FE97484440}"/>
              </a:ext>
            </a:extLst>
          </p:cNvPr>
          <p:cNvCxnSpPr>
            <a:endCxn id="16" idx="0"/>
          </p:cNvCxnSpPr>
          <p:nvPr/>
        </p:nvCxnSpPr>
        <p:spPr>
          <a:xfrm>
            <a:off x="5964984" y="3930372"/>
            <a:ext cx="1" cy="187197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FC4BF-502E-5D10-073C-A787EB1BF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13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A0027-2322-6EF2-E526-636A07B25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71062-132E-249B-0691-A126EBA16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605503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What is this tutorial </a:t>
            </a:r>
            <a:r>
              <a:rPr lang="en-GB" b="1" noProof="0" dirty="0"/>
              <a:t>not</a:t>
            </a:r>
            <a:r>
              <a:rPr lang="en-GB" noProof="0" dirty="0"/>
              <a:t> about?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794B5D-7158-4B8A-43A8-4F18316A0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GB" noProof="0" smtClean="0"/>
              <a:t>7</a:t>
            </a:fld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8C34A1-0687-C1C3-EA95-54D2D8468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800" noProof="0" dirty="0"/>
              <a:t>We will </a:t>
            </a:r>
            <a:r>
              <a:rPr lang="en-GB" sz="2800" b="1" noProof="0" dirty="0">
                <a:solidFill>
                  <a:srgbClr val="C00000"/>
                </a:solidFill>
              </a:rPr>
              <a:t>not</a:t>
            </a:r>
            <a:r>
              <a:rPr lang="en-GB" sz="2800" noProof="0" dirty="0"/>
              <a:t> have time to dive deep into: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dirty="0"/>
              <a:t>“</a:t>
            </a:r>
            <a:r>
              <a:rPr lang="en-GB" sz="2800" b="1" dirty="0">
                <a:solidFill>
                  <a:srgbClr val="C00000"/>
                </a:solidFill>
              </a:rPr>
              <a:t>Traditional</a:t>
            </a:r>
            <a:r>
              <a:rPr lang="en-GB" sz="2800" dirty="0"/>
              <a:t>” </a:t>
            </a:r>
            <a:r>
              <a:rPr lang="en-GB" sz="2800" b="1" dirty="0">
                <a:solidFill>
                  <a:srgbClr val="C00000"/>
                </a:solidFill>
              </a:rPr>
              <a:t>explainable AI (XAI)</a:t>
            </a:r>
            <a:r>
              <a:rPr lang="en-GB" sz="2800" dirty="0"/>
              <a:t> methodologies</a:t>
            </a:r>
            <a:endParaRPr lang="en-GB" sz="2800" b="1" noProof="0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GB" sz="2800" b="1" noProof="0" dirty="0">
              <a:solidFill>
                <a:srgbClr val="C00000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8BF768D-3C05-D004-80ED-437C83265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31" y="2960352"/>
            <a:ext cx="1926740" cy="256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DB8309-3D93-0E62-FF3A-0DF342A0F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2092" y="3701631"/>
            <a:ext cx="1221447" cy="12373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442E6A-A5E2-F22C-CA6A-CD6EDC7C010E}"/>
              </a:ext>
            </a:extLst>
          </p:cNvPr>
          <p:cNvSpPr txBox="1"/>
          <p:nvPr/>
        </p:nvSpPr>
        <p:spPr>
          <a:xfrm>
            <a:off x="7849190" y="4975752"/>
            <a:ext cx="144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Link to Book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90E6B9-B719-F589-9B11-CDA24625D4C0}"/>
              </a:ext>
            </a:extLst>
          </p:cNvPr>
          <p:cNvSpPr txBox="1"/>
          <p:nvPr/>
        </p:nvSpPr>
        <p:spPr>
          <a:xfrm>
            <a:off x="4421627" y="5625525"/>
            <a:ext cx="3110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>
                <a:solidFill>
                  <a:srgbClr val="C00000"/>
                </a:solidFill>
              </a:rPr>
              <a:t>Interpretable Machine Learning</a:t>
            </a:r>
          </a:p>
          <a:p>
            <a:pPr algn="ctr"/>
            <a:r>
              <a:rPr lang="en-GB" sz="1600" dirty="0"/>
              <a:t>Christoph Molnar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962079-7C49-16A2-5B47-52174132C37F}"/>
              </a:ext>
            </a:extLst>
          </p:cNvPr>
          <p:cNvSpPr txBox="1"/>
          <p:nvPr/>
        </p:nvSpPr>
        <p:spPr>
          <a:xfrm>
            <a:off x="656746" y="6388129"/>
            <a:ext cx="10788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[1] </a:t>
            </a:r>
            <a:r>
              <a:rPr lang="en-GB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Molnar, Christoph. Interpretable machine learning. Lulu. com, 2020.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31504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DACA6-9455-BDAF-37D8-AD56BE82A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50CBAD08-D57C-8A7D-6D5F-A41A7EE469EB}"/>
              </a:ext>
            </a:extLst>
          </p:cNvPr>
          <p:cNvSpPr>
            <a:spLocks noChangeAspect="1"/>
          </p:cNvSpPr>
          <p:nvPr/>
        </p:nvSpPr>
        <p:spPr>
          <a:xfrm>
            <a:off x="5610983" y="2044328"/>
            <a:ext cx="3677532" cy="3675143"/>
          </a:xfrm>
          <a:prstGeom prst="ellipse">
            <a:avLst/>
          </a:prstGeom>
          <a:solidFill>
            <a:srgbClr val="FFC000">
              <a:alpha val="3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DDD53E-E63F-6C2A-3A02-C72B74942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Aligning machines and humans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F538CE-AF46-F6A5-6056-87B343FDBF38}"/>
              </a:ext>
            </a:extLst>
          </p:cNvPr>
          <p:cNvGrpSpPr/>
          <p:nvPr/>
        </p:nvGrpSpPr>
        <p:grpSpPr>
          <a:xfrm>
            <a:off x="2615227" y="2083869"/>
            <a:ext cx="3677532" cy="3684075"/>
            <a:chOff x="2615227" y="2083869"/>
            <a:chExt cx="3677532" cy="368407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0943C91-F827-1614-6CD8-C7E6BF73DE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15227" y="2083869"/>
              <a:ext cx="3677532" cy="367514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1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A5B9818-07D6-821B-21B7-D0DF8509EE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15227" y="2092801"/>
              <a:ext cx="3677532" cy="3675143"/>
            </a:xfrm>
            <a:prstGeom prst="ellipse">
              <a:avLst/>
            </a:prstGeom>
            <a:noFill/>
            <a:ln w="28575">
              <a:solidFill>
                <a:schemeClr val="tx1">
                  <a:alpha val="2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832F7C0-00DD-10D6-7756-1FCEDE07F849}"/>
              </a:ext>
            </a:extLst>
          </p:cNvPr>
          <p:cNvSpPr txBox="1"/>
          <p:nvPr/>
        </p:nvSpPr>
        <p:spPr>
          <a:xfrm>
            <a:off x="3019935" y="1450621"/>
            <a:ext cx="2591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noProof="0" dirty="0"/>
              <a:t>M = Machine Representational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879F514-9A78-2E80-4227-A6A7D5C216BD}"/>
                  </a:ext>
                </a:extLst>
              </p:cNvPr>
              <p:cNvSpPr txBox="1"/>
              <p:nvPr/>
            </p:nvSpPr>
            <p:spPr>
              <a:xfrm>
                <a:off x="7447928" y="3565660"/>
                <a:ext cx="18478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3600" b="0" i="1" noProof="0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GB" sz="3600" b="0" i="1" noProof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3600" b="0" i="1" noProof="0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GB" sz="2800" noProof="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879F514-9A78-2E80-4227-A6A7D5C21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7928" y="3565660"/>
                <a:ext cx="1847884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A25AF60-F2E3-D549-F56A-219F9EEB899F}"/>
              </a:ext>
            </a:extLst>
          </p:cNvPr>
          <p:cNvSpPr txBox="1"/>
          <p:nvPr/>
        </p:nvSpPr>
        <p:spPr>
          <a:xfrm>
            <a:off x="6154224" y="1401872"/>
            <a:ext cx="2591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noProof="0" dirty="0"/>
              <a:t>H = Human Representational Space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38E1AF6-DFEB-8AC8-380F-DEE4FC74D852}"/>
              </a:ext>
            </a:extLst>
          </p:cNvPr>
          <p:cNvGrpSpPr/>
          <p:nvPr/>
        </p:nvGrpSpPr>
        <p:grpSpPr>
          <a:xfrm>
            <a:off x="3781337" y="2092801"/>
            <a:ext cx="3677532" cy="3684075"/>
            <a:chOff x="2615227" y="2083869"/>
            <a:chExt cx="3677532" cy="368407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AD5918F-905E-1DDF-9C04-C4903D97B0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15227" y="2083869"/>
              <a:ext cx="3677532" cy="367514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3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3F0847-1851-7E2F-73EA-FF2CC30F46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15227" y="2092801"/>
              <a:ext cx="3677532" cy="367514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405DBE9-76DF-44B2-50C6-27788A496959}"/>
                  </a:ext>
                </a:extLst>
              </p:cNvPr>
              <p:cNvSpPr txBox="1"/>
              <p:nvPr/>
            </p:nvSpPr>
            <p:spPr>
              <a:xfrm>
                <a:off x="3796367" y="3558733"/>
                <a:ext cx="18182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3600" b="0" i="1" noProof="0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GB" sz="3600" b="0" i="1" noProof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3600" b="0" i="1" noProof="0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GB" sz="2800" noProof="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405DBE9-76DF-44B2-50C6-27788A4969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367" y="3558733"/>
                <a:ext cx="1818265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136CEE61-20D4-BBCA-46FE-CD365257A76C}"/>
              </a:ext>
            </a:extLst>
          </p:cNvPr>
          <p:cNvSpPr>
            <a:spLocks noChangeAspect="1"/>
          </p:cNvSpPr>
          <p:nvPr/>
        </p:nvSpPr>
        <p:spPr>
          <a:xfrm>
            <a:off x="5614632" y="2051255"/>
            <a:ext cx="3677532" cy="367514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E8EBAA6-D53C-6E23-2F5D-A266B802B449}"/>
              </a:ext>
            </a:extLst>
          </p:cNvPr>
          <p:cNvCxnSpPr>
            <a:cxnSpLocks/>
          </p:cNvCxnSpPr>
          <p:nvPr/>
        </p:nvCxnSpPr>
        <p:spPr>
          <a:xfrm>
            <a:off x="4089710" y="4910661"/>
            <a:ext cx="1524922" cy="0"/>
          </a:xfrm>
          <a:prstGeom prst="straightConnector1">
            <a:avLst/>
          </a:prstGeom>
          <a:ln w="7620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E5EC118-2A0A-2890-2EA5-2C2F351C967C}"/>
              </a:ext>
            </a:extLst>
          </p:cNvPr>
          <p:cNvSpPr txBox="1"/>
          <p:nvPr/>
        </p:nvSpPr>
        <p:spPr>
          <a:xfrm>
            <a:off x="5607334" y="3637988"/>
            <a:ext cx="1894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noProof="0" dirty="0">
                <a:solidFill>
                  <a:srgbClr val="C00000"/>
                </a:solidFill>
              </a:rPr>
              <a:t>Concepts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3A5D9B5-93C4-8E9B-79D5-16BF5BF8150D}"/>
              </a:ext>
            </a:extLst>
          </p:cNvPr>
          <p:cNvCxnSpPr>
            <a:cxnSpLocks/>
          </p:cNvCxnSpPr>
          <p:nvPr/>
        </p:nvCxnSpPr>
        <p:spPr>
          <a:xfrm>
            <a:off x="3897981" y="4532119"/>
            <a:ext cx="1524922" cy="0"/>
          </a:xfrm>
          <a:prstGeom prst="straightConnector1">
            <a:avLst/>
          </a:prstGeom>
          <a:ln w="7620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1DC836B-B147-379B-17D3-9E46DA9802C9}"/>
              </a:ext>
            </a:extLst>
          </p:cNvPr>
          <p:cNvCxnSpPr>
            <a:cxnSpLocks/>
          </p:cNvCxnSpPr>
          <p:nvPr/>
        </p:nvCxnSpPr>
        <p:spPr>
          <a:xfrm>
            <a:off x="4183529" y="2786894"/>
            <a:ext cx="1524922" cy="0"/>
          </a:xfrm>
          <a:prstGeom prst="straightConnector1">
            <a:avLst/>
          </a:prstGeom>
          <a:ln w="7620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9D586EC-CD59-BD9E-C399-1199E92C3494}"/>
              </a:ext>
            </a:extLst>
          </p:cNvPr>
          <p:cNvCxnSpPr>
            <a:cxnSpLocks/>
          </p:cNvCxnSpPr>
          <p:nvPr/>
        </p:nvCxnSpPr>
        <p:spPr>
          <a:xfrm>
            <a:off x="3981556" y="3096609"/>
            <a:ext cx="1524922" cy="0"/>
          </a:xfrm>
          <a:prstGeom prst="straightConnector1">
            <a:avLst/>
          </a:prstGeom>
          <a:ln w="7620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60D6228-8C09-3025-C230-C28EE5D8D739}"/>
                  </a:ext>
                </a:extLst>
              </p:cNvPr>
              <p:cNvSpPr txBox="1"/>
              <p:nvPr/>
            </p:nvSpPr>
            <p:spPr>
              <a:xfrm>
                <a:off x="5708451" y="4131727"/>
                <a:ext cx="17183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3600" b="0" i="1" noProof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GB" sz="3600" b="0" i="1" noProof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∩</m:t>
                      </m:r>
                      <m:r>
                        <a:rPr lang="en-GB" sz="3600" b="0" i="1" noProof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GB" sz="2800" noProof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60D6228-8C09-3025-C230-C28EE5D8D7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451" y="4131727"/>
                <a:ext cx="1718390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BCAB4B-858F-68C6-9050-9D921769E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70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D3A9B2-F7EB-1791-D5F7-1EAADB4F8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6330" y="5752511"/>
            <a:ext cx="938116" cy="9442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B5BCD2-0CF4-F6B9-F195-48F0E849A8B2}"/>
              </a:ext>
            </a:extLst>
          </p:cNvPr>
          <p:cNvSpPr txBox="1"/>
          <p:nvPr/>
        </p:nvSpPr>
        <p:spPr>
          <a:xfrm>
            <a:off x="652369" y="6480977"/>
            <a:ext cx="10625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Inspired by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Schut et al. "Bridging the human-ai knowledge gap: Concept discovery and transfer in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alphazero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."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(2023).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1701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2E430791-56AB-F8CB-FA64-A4623B39EBD0}"/>
              </a:ext>
            </a:extLst>
          </p:cNvPr>
          <p:cNvSpPr txBox="1">
            <a:spLocks/>
          </p:cNvSpPr>
          <p:nvPr/>
        </p:nvSpPr>
        <p:spPr>
          <a:xfrm>
            <a:off x="652371" y="289450"/>
            <a:ext cx="10625229" cy="1223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600" kern="1200" cap="all" spc="300" baseline="0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/>
              <a:t>Concept-based reasoning</a:t>
            </a:r>
            <a:endParaRPr lang="en-GB" dirty="0"/>
          </a:p>
        </p:txBody>
      </p:sp>
      <p:sp>
        <p:nvSpPr>
          <p:cNvPr id="3" name="Google Shape;180;p23">
            <a:extLst>
              <a:ext uri="{FF2B5EF4-FFF2-40B4-BE49-F238E27FC236}">
                <a16:creationId xmlns:a16="http://schemas.microsoft.com/office/drawing/2014/main" id="{B40AED3D-BC36-A87A-2269-21749FE812B3}"/>
              </a:ext>
            </a:extLst>
          </p:cNvPr>
          <p:cNvSpPr txBox="1"/>
          <p:nvPr/>
        </p:nvSpPr>
        <p:spPr>
          <a:xfrm>
            <a:off x="652371" y="1493908"/>
            <a:ext cx="105156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Grandview Display"/>
                <a:ea typeface="Marcellus SC"/>
                <a:cs typeface="Marcellus SC"/>
                <a:sym typeface="Marcellus SC"/>
              </a:rPr>
              <a:t>Concept-based reasoning can be framed as a </a:t>
            </a:r>
            <a:r>
              <a:rPr lang="en-GB" sz="2400" b="1" noProof="0" dirty="0">
                <a:solidFill>
                  <a:srgbClr val="C00000"/>
                </a:solidFill>
                <a:latin typeface="Grandview Display"/>
                <a:ea typeface="Marcellus SC"/>
                <a:cs typeface="Marcellus SC"/>
                <a:sym typeface="Marcellus SC"/>
              </a:rPr>
              <a:t>Concept Bottleneck Model </a:t>
            </a:r>
            <a:r>
              <a:rPr lang="en-GB" sz="2400" noProof="0" dirty="0">
                <a:latin typeface="Grandview Display"/>
                <a:ea typeface="Marcellus SC"/>
                <a:cs typeface="Marcellus SC"/>
                <a:sym typeface="Marcellus SC"/>
              </a:rPr>
              <a:t>[1]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randview Display"/>
              <a:ea typeface="Marcellus SC"/>
              <a:cs typeface="Marcellus SC"/>
              <a:sym typeface="Marcellus SC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89E3482-3AC2-0E14-F8A8-5F3980D08B0B}"/>
              </a:ext>
            </a:extLst>
          </p:cNvPr>
          <p:cNvGrpSpPr>
            <a:grpSpLocks noChangeAspect="1"/>
          </p:cNvGrpSpPr>
          <p:nvPr/>
        </p:nvGrpSpPr>
        <p:grpSpPr>
          <a:xfrm>
            <a:off x="4041228" y="2920545"/>
            <a:ext cx="3847513" cy="842706"/>
            <a:chOff x="8052960" y="4470675"/>
            <a:chExt cx="2566228" cy="562071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3229EF3-5511-1BA5-EAA3-CFAA509954F2}"/>
                </a:ext>
              </a:extLst>
            </p:cNvPr>
            <p:cNvGrpSpPr/>
            <p:nvPr/>
          </p:nvGrpSpPr>
          <p:grpSpPr>
            <a:xfrm>
              <a:off x="8052960" y="4473278"/>
              <a:ext cx="559468" cy="559468"/>
              <a:chOff x="952500" y="4358759"/>
              <a:chExt cx="369332" cy="369332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3CCEB1CD-5632-9BD9-D35E-9C618AE243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2500" y="4358759"/>
                <a:ext cx="369332" cy="36933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284F2C8F-2AB3-61BA-B264-F1F463529A50}"/>
                      </a:ext>
                    </a:extLst>
                  </p:cNvPr>
                  <p:cNvSpPr txBox="1"/>
                  <p:nvPr/>
                </p:nvSpPr>
                <p:spPr>
                  <a:xfrm>
                    <a:off x="968229" y="4416530"/>
                    <a:ext cx="336550" cy="257481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320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oMath>
                      </m:oMathPara>
                    </a14:m>
                    <a:endParaRPr lang="en-GB" sz="3200" dirty="0"/>
                  </a:p>
                </p:txBody>
              </p:sp>
            </mc:Choice>
            <mc:Fallback xmlns="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284F2C8F-2AB3-61BA-B264-F1F463529A5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8229" y="4416530"/>
                    <a:ext cx="336550" cy="25748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F00B5B9-5097-38AC-8C8B-9FD73CF1685D}"/>
                </a:ext>
              </a:extLst>
            </p:cNvPr>
            <p:cNvGrpSpPr/>
            <p:nvPr/>
          </p:nvGrpSpPr>
          <p:grpSpPr>
            <a:xfrm>
              <a:off x="10059720" y="4470675"/>
              <a:ext cx="559468" cy="559468"/>
              <a:chOff x="952500" y="4358759"/>
              <a:chExt cx="369332" cy="369332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5F9C0423-BFC6-0422-1260-34A7E99E38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2500" y="4358759"/>
                <a:ext cx="369332" cy="369332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60281D18-F755-80B9-F90C-0DD98D4ADD93}"/>
                      </a:ext>
                    </a:extLst>
                  </p:cNvPr>
                  <p:cNvSpPr txBox="1"/>
                  <p:nvPr/>
                </p:nvSpPr>
                <p:spPr>
                  <a:xfrm>
                    <a:off x="978039" y="4422018"/>
                    <a:ext cx="336760" cy="257481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oMath>
                      </m:oMathPara>
                    </a14:m>
                    <a:endParaRPr lang="en-GB" sz="3200" dirty="0"/>
                  </a:p>
                </p:txBody>
              </p:sp>
            </mc:Choice>
            <mc:Fallback xmlns="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60281D18-F755-80B9-F90C-0DD98D4ADD9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8039" y="4422018"/>
                    <a:ext cx="336760" cy="25748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22750DD-B245-9EF2-F813-E33EFB051463}"/>
                </a:ext>
              </a:extLst>
            </p:cNvPr>
            <p:cNvGrpSpPr/>
            <p:nvPr/>
          </p:nvGrpSpPr>
          <p:grpSpPr>
            <a:xfrm>
              <a:off x="9079489" y="4470859"/>
              <a:ext cx="559468" cy="559468"/>
              <a:chOff x="1743573" y="4505971"/>
              <a:chExt cx="369332" cy="369332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C32BD51C-FEBE-320F-F559-3EB6082699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43573" y="4505971"/>
                <a:ext cx="369332" cy="369332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5C8C25E8-E56F-C2BF-277B-9D47557178CF}"/>
                      </a:ext>
                    </a:extLst>
                  </p:cNvPr>
                  <p:cNvSpPr txBox="1"/>
                  <p:nvPr/>
                </p:nvSpPr>
                <p:spPr>
                  <a:xfrm>
                    <a:off x="1762379" y="4558254"/>
                    <a:ext cx="327025" cy="257481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oMath>
                      </m:oMathPara>
                    </a14:m>
                    <a:endParaRPr lang="en-GB" sz="3200" dirty="0"/>
                  </a:p>
                </p:txBody>
              </p:sp>
            </mc:Choice>
            <mc:Fallback xmlns="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5C8C25E8-E56F-C2BF-277B-9D47557178C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62379" y="4558254"/>
                    <a:ext cx="327025" cy="25748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0A85AEDE-7854-5647-9694-BE3AB100FC41}"/>
                </a:ext>
              </a:extLst>
            </p:cNvPr>
            <p:cNvCxnSpPr>
              <a:cxnSpLocks/>
              <a:stCxn id="67" idx="6"/>
              <a:endCxn id="63" idx="2"/>
            </p:cNvCxnSpPr>
            <p:nvPr/>
          </p:nvCxnSpPr>
          <p:spPr>
            <a:xfrm flipV="1">
              <a:off x="8612428" y="4750593"/>
              <a:ext cx="467061" cy="241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B7F2120F-2B63-27E6-6B92-917507B2FC03}"/>
                </a:ext>
              </a:extLst>
            </p:cNvPr>
            <p:cNvCxnSpPr>
              <a:cxnSpLocks/>
              <a:stCxn id="63" idx="6"/>
              <a:endCxn id="65" idx="2"/>
            </p:cNvCxnSpPr>
            <p:nvPr/>
          </p:nvCxnSpPr>
          <p:spPr>
            <a:xfrm flipV="1">
              <a:off x="9638957" y="4750409"/>
              <a:ext cx="420763" cy="1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50BD779-78F6-DBB3-FBE9-001D1D19B79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2371" y="4262962"/>
                <a:ext cx="10515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50BD779-78F6-DBB3-FBE9-001D1D19B7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71" y="4262962"/>
                <a:ext cx="10515600" cy="461665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CC6E4B4-3E55-DA0A-48B2-562E982B6332}"/>
                  </a:ext>
                </a:extLst>
              </p:cNvPr>
              <p:cNvSpPr txBox="1"/>
              <p:nvPr/>
            </p:nvSpPr>
            <p:spPr>
              <a:xfrm>
                <a:off x="1585101" y="5300064"/>
                <a:ext cx="2319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= Sample Features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CC6E4B4-3E55-DA0A-48B2-562E982B6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101" y="5300064"/>
                <a:ext cx="2319866" cy="369332"/>
              </a:xfrm>
              <a:prstGeom prst="rect">
                <a:avLst/>
              </a:prstGeom>
              <a:blipFill>
                <a:blip r:embed="rId7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674CBB1-CC55-FC6B-5FF5-DFF1DD59FDF8}"/>
                  </a:ext>
                </a:extLst>
              </p:cNvPr>
              <p:cNvSpPr txBox="1"/>
              <p:nvPr/>
            </p:nvSpPr>
            <p:spPr>
              <a:xfrm>
                <a:off x="4210804" y="5297274"/>
                <a:ext cx="38379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 = Human-interpretable “Concepts”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674CBB1-CC55-FC6B-5FF5-DFF1DD59F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0804" y="5297274"/>
                <a:ext cx="3837910" cy="369332"/>
              </a:xfrm>
              <a:prstGeom prst="rect">
                <a:avLst/>
              </a:prstGeom>
              <a:blipFill>
                <a:blip r:embed="rId8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FA462E2-4727-658E-7431-251757B631B9}"/>
                  </a:ext>
                </a:extLst>
              </p:cNvPr>
              <p:cNvSpPr txBox="1"/>
              <p:nvPr/>
            </p:nvSpPr>
            <p:spPr>
              <a:xfrm>
                <a:off x="8354551" y="5305540"/>
                <a:ext cx="24513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GB" dirty="0"/>
                  <a:t> = Target Task Labels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FA462E2-4727-658E-7431-251757B63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4551" y="5305540"/>
                <a:ext cx="2451312" cy="369332"/>
              </a:xfrm>
              <a:prstGeom prst="rect">
                <a:avLst/>
              </a:prstGeom>
              <a:blipFill>
                <a:blip r:embed="rId9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4913D6-A55D-2D04-2EF0-E805EA6D9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71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F95B56-5A5A-709B-A999-6066A2C9B791}"/>
              </a:ext>
            </a:extLst>
          </p:cNvPr>
          <p:cNvSpPr txBox="1"/>
          <p:nvPr/>
        </p:nvSpPr>
        <p:spPr>
          <a:xfrm>
            <a:off x="652371" y="6344993"/>
            <a:ext cx="10625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Koh et al. "Concept bottleneck models." International Conference on Machine Learning. PMLR, 2020.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E90BC8-196A-F230-328F-A81083B28E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71116" y="5787630"/>
            <a:ext cx="812968" cy="83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356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47A88-DA10-BF1E-F9EA-84A5DF7B6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4BD9949-0A09-8A6B-31C9-C83E75B475CF}"/>
              </a:ext>
            </a:extLst>
          </p:cNvPr>
          <p:cNvSpPr txBox="1">
            <a:spLocks/>
          </p:cNvSpPr>
          <p:nvPr/>
        </p:nvSpPr>
        <p:spPr>
          <a:xfrm>
            <a:off x="652371" y="289450"/>
            <a:ext cx="10625229" cy="1223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600" kern="1200" cap="all" spc="300" baseline="0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/>
              <a:t>Concept bottleneck Models (CBMs)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80;p23">
                <a:extLst>
                  <a:ext uri="{FF2B5EF4-FFF2-40B4-BE49-F238E27FC236}">
                    <a16:creationId xmlns:a16="http://schemas.microsoft.com/office/drawing/2014/main" id="{47C1419B-76DF-2645-9D83-1BB0FFD9A462}"/>
                  </a:ext>
                </a:extLst>
              </p:cNvPr>
              <p:cNvSpPr txBox="1"/>
              <p:nvPr/>
            </p:nvSpPr>
            <p:spPr>
              <a:xfrm>
                <a:off x="652371" y="1495606"/>
                <a:ext cx="10515600" cy="17081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2200" noProof="0" dirty="0">
                    <a:solidFill>
                      <a:srgbClr val="000000"/>
                    </a:solidFill>
                    <a:latin typeface="Grandview Display"/>
                    <a:ea typeface="Marcellus SC"/>
                    <a:cs typeface="Marcellus SC"/>
                    <a:sym typeface="Marcellus SC"/>
                  </a:rPr>
                  <a:t>CBMs decompose a DNN into </a:t>
                </a:r>
                <a:r>
                  <a:rPr kumimoji="0" lang="en-GB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  <a:ea typeface="Marcellus SC"/>
                    <a:cs typeface="Marcellus SC"/>
                    <a:sym typeface="Marcellus SC"/>
                  </a:rPr>
                  <a:t>two functions: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/>
                  <a:defRPr/>
                </a:pPr>
                <a:r>
                  <a:rPr kumimoji="0" lang="en-GB" sz="2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  <a:ea typeface="Marcellus SC"/>
                    <a:cs typeface="Marcellus SC"/>
                    <a:sym typeface="Marcellus SC"/>
                  </a:rPr>
                  <a:t>A </a:t>
                </a:r>
                <a:r>
                  <a:rPr kumimoji="0" lang="en-GB" sz="2200" i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randview Display"/>
                    <a:ea typeface="Marcellus SC"/>
                    <a:cs typeface="Marcellus SC"/>
                    <a:sym typeface="Marcellus SC"/>
                  </a:rPr>
                  <a:t>concept encoder </a:t>
                </a:r>
                <a14:m>
                  <m:oMath xmlns:m="http://schemas.openxmlformats.org/officeDocument/2006/math">
                    <m:r>
                      <a:rPr kumimoji="0" lang="en-GB" sz="2200" i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ea typeface="Marcellus SC"/>
                        <a:cs typeface="Marcellus SC"/>
                        <a:sym typeface="Marcellus SC"/>
                      </a:rPr>
                      <m:t>𝑔</m:t>
                    </m:r>
                    <m:d>
                      <m:dPr>
                        <m:ctrlPr>
                          <a:rPr kumimoji="0" lang="en-GB" sz="2200" i="1" u="none" strike="noStrike" kern="1200" cap="none" spc="0" normalizeH="0" baseline="0" noProof="0" dirty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dPr>
                      <m:e>
                        <m:r>
                          <a:rPr kumimoji="0" lang="en-GB" sz="2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𝒙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ea typeface="Marcellus SC"/>
                        <a:cs typeface="Marcellus SC"/>
                        <a:sym typeface="Marcellus SC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2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Marcellus SC"/>
                          </a:rPr>
                        </m:ctrlPr>
                      </m:accPr>
                      <m:e>
                        <m:r>
                          <a:rPr kumimoji="0" lang="en-US" sz="2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Marcellus SC"/>
                          </a:rPr>
                          <m:t>𝒄</m:t>
                        </m:r>
                      </m:e>
                    </m:acc>
                    <m:r>
                      <a:rPr kumimoji="0" lang="en-US" sz="2200" b="0" i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sym typeface="Marcellus SC"/>
                      </a:rPr>
                      <m:t> </m:t>
                    </m:r>
                  </m:oMath>
                </a14:m>
                <a:r>
                  <a:rPr kumimoji="0" lang="en-GB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randview Display"/>
                    <a:ea typeface="Marcellus SC"/>
                    <a:cs typeface="Marcellus SC"/>
                    <a:sym typeface="Marcellus SC"/>
                  </a:rPr>
                  <a:t> </a:t>
                </a:r>
                <a:r>
                  <a:rPr lang="en-GB" sz="2200" dirty="0">
                    <a:latin typeface="Grandview Display"/>
                    <a:ea typeface="Marcellus SC"/>
                    <a:cs typeface="Marcellus SC"/>
                    <a:sym typeface="Marcellus SC"/>
                  </a:rPr>
                  <a:t>predicting </a:t>
                </a:r>
                <a:r>
                  <a:rPr kumimoji="0" lang="en-GB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randview Display"/>
                    <a:ea typeface="Marcellus SC"/>
                    <a:cs typeface="Marcellus SC"/>
                    <a:sym typeface="Marcellus SC"/>
                  </a:rPr>
                  <a:t>concepts</a:t>
                </a:r>
                <a:r>
                  <a:rPr kumimoji="0" lang="en-GB" sz="2200" b="1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randview Display"/>
                    <a:ea typeface="Marcellus SC"/>
                    <a:cs typeface="Marcellus SC"/>
                    <a:sym typeface="Marcellus SC"/>
                  </a:rPr>
                  <a:t> </a:t>
                </a:r>
                <a:r>
                  <a:rPr kumimoji="0" lang="en-GB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randview Display"/>
                    <a:ea typeface="Marcellus SC"/>
                    <a:cs typeface="Marcellus SC"/>
                    <a:sym typeface="Marcellus SC"/>
                  </a:rPr>
                  <a:t>from the input features</a:t>
                </a:r>
                <a:endParaRPr kumimoji="0" lang="en-GB" sz="2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randview Display"/>
                  <a:ea typeface="Marcellus SC"/>
                  <a:cs typeface="Marcellus SC"/>
                  <a:sym typeface="Marcellus SC"/>
                </a:endParaRPr>
              </a:p>
              <a:p>
                <a:pPr marL="457200" lvl="0" indent="-457200">
                  <a:lnSpc>
                    <a:spcPct val="150000"/>
                  </a:lnSpc>
                  <a:buFontTx/>
                  <a:buAutoNum type="arabicPeriod"/>
                  <a:defRPr/>
                </a:pPr>
                <a:r>
                  <a:rPr kumimoji="0" lang="en-GB" sz="2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  <a:ea typeface="Marcellus SC"/>
                    <a:cs typeface="Marcellus SC"/>
                    <a:sym typeface="Marcellus SC"/>
                  </a:rPr>
                  <a:t>A </a:t>
                </a:r>
                <a:r>
                  <a:rPr kumimoji="0" lang="en-GB" sz="2200" i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randview Display"/>
                    <a:ea typeface="Marcellus SC"/>
                    <a:cs typeface="Marcellus SC"/>
                    <a:sym typeface="Marcellus SC"/>
                  </a:rPr>
                  <a:t>label predictor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ea typeface="Marcellus SC"/>
                        <a:cs typeface="Marcellus SC"/>
                        <a:sym typeface="Marcellus SC"/>
                      </a:rPr>
                      <m:t>𝑓</m:t>
                    </m:r>
                    <m:d>
                      <m:dPr>
                        <m:ctrlPr>
                          <a:rPr kumimoji="0" lang="en-GB" sz="2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200" i="1" dirty="0">
                                <a:latin typeface="Cambria Math" panose="02040503050406030204" pitchFamily="18" charset="0"/>
                                <a:sym typeface="Marcellus SC"/>
                              </a:rPr>
                            </m:ctrlPr>
                          </m:accPr>
                          <m:e>
                            <m:r>
                              <a:rPr lang="en-US" sz="2200" b="1" i="1" dirty="0">
                                <a:latin typeface="Cambria Math" panose="02040503050406030204" pitchFamily="18" charset="0"/>
                                <a:sym typeface="Marcellus SC"/>
                              </a:rPr>
                              <m:t>𝒄</m:t>
                            </m:r>
                          </m:e>
                        </m:acc>
                      </m:e>
                    </m:d>
                    <m:r>
                      <a:rPr kumimoji="0" lang="en-US" sz="2200" b="0" i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sym typeface="Marcellus SC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200" i="1" dirty="0">
                            <a:latin typeface="Cambria Math" panose="02040503050406030204" pitchFamily="18" charset="0"/>
                            <a:sym typeface="Marcellus SC"/>
                          </a:rPr>
                        </m:ctrlPr>
                      </m:accPr>
                      <m:e>
                        <m:r>
                          <a:rPr lang="en-US" sz="2200" b="0" i="1" dirty="0" smtClean="0">
                            <a:latin typeface="Cambria Math" panose="02040503050406030204" pitchFamily="18" charset="0"/>
                            <a:sym typeface="Marcellus SC"/>
                          </a:rPr>
                          <m:t>𝑦</m:t>
                        </m:r>
                      </m:e>
                    </m:acc>
                    <m:r>
                      <a:rPr lang="en-US" sz="2200" b="0" i="1" dirty="0" smtClean="0">
                        <a:latin typeface="Cambria Math" panose="02040503050406030204" pitchFamily="18" charset="0"/>
                        <a:sym typeface="Marcellus SC"/>
                      </a:rPr>
                      <m:t> </m:t>
                    </m:r>
                  </m:oMath>
                </a14:m>
                <a:r>
                  <a:rPr kumimoji="0" lang="en-GB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randview Display"/>
                    <a:ea typeface="Marcellus SC"/>
                    <a:cs typeface="Marcellus SC"/>
                    <a:sym typeface="Marcellus SC"/>
                  </a:rPr>
                  <a:t> </a:t>
                </a:r>
                <a:r>
                  <a:rPr kumimoji="0" lang="en-GB" sz="22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randview Display"/>
                    <a:ea typeface="Marcellus SC"/>
                    <a:cs typeface="Marcellus SC"/>
                    <a:sym typeface="Marcellus SC"/>
                  </a:rPr>
                  <a:t>predicting</a:t>
                </a:r>
                <a:r>
                  <a:rPr lang="en-GB" sz="2200" b="1" dirty="0">
                    <a:solidFill>
                      <a:srgbClr val="C00000"/>
                    </a:solidFill>
                    <a:latin typeface="Grandview Display"/>
                    <a:ea typeface="Marcellus SC"/>
                    <a:cs typeface="Marcellus SC"/>
                    <a:sym typeface="Marcellus SC"/>
                  </a:rPr>
                  <a:t> </a:t>
                </a:r>
                <a:r>
                  <a:rPr kumimoji="0" lang="en-GB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randview Display"/>
                    <a:ea typeface="Marcellus SC"/>
                    <a:cs typeface="Marcellus SC"/>
                    <a:sym typeface="Marcellus SC"/>
                  </a:rPr>
                  <a:t>task labels from the predicted concepts</a:t>
                </a:r>
                <a:endParaRPr kumimoji="0" lang="en-GB" sz="2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randview Display"/>
                  <a:ea typeface="Marcellus SC"/>
                  <a:cs typeface="Marcellus SC"/>
                  <a:sym typeface="Marcellus SC"/>
                </a:endParaRPr>
              </a:p>
            </p:txBody>
          </p:sp>
        </mc:Choice>
        <mc:Fallback xmlns="">
          <p:sp>
            <p:nvSpPr>
              <p:cNvPr id="3" name="Google Shape;180;p23">
                <a:extLst>
                  <a:ext uri="{FF2B5EF4-FFF2-40B4-BE49-F238E27FC236}">
                    <a16:creationId xmlns:a16="http://schemas.microsoft.com/office/drawing/2014/main" id="{47C1419B-76DF-2645-9D83-1BB0FFD9A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71" y="1495606"/>
                <a:ext cx="10515600" cy="1708130"/>
              </a:xfrm>
              <a:prstGeom prst="rect">
                <a:avLst/>
              </a:prstGeom>
              <a:blipFill>
                <a:blip r:embed="rId3"/>
                <a:stretch>
                  <a:fillRect l="-754" b="-7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C9B72BC-B3AC-D938-2173-633D2F959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365" y="3244183"/>
            <a:ext cx="8905269" cy="24379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75347D-9859-87C5-2A5F-AB3F4B5061C5}"/>
                  </a:ext>
                </a:extLst>
              </p:cNvPr>
              <p:cNvSpPr txBox="1"/>
              <p:nvPr/>
            </p:nvSpPr>
            <p:spPr>
              <a:xfrm>
                <a:off x="3568382" y="5852392"/>
                <a:ext cx="10661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75347D-9859-87C5-2A5F-AB3F4B5061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382" y="5852392"/>
                <a:ext cx="1066125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>
            <a:extLst>
              <a:ext uri="{FF2B5EF4-FFF2-40B4-BE49-F238E27FC236}">
                <a16:creationId xmlns:a16="http://schemas.microsoft.com/office/drawing/2014/main" id="{E5346EAE-7D1E-4E96-0B7B-E3A4A7F67E2F}"/>
              </a:ext>
            </a:extLst>
          </p:cNvPr>
          <p:cNvSpPr/>
          <p:nvPr/>
        </p:nvSpPr>
        <p:spPr>
          <a:xfrm rot="5400000">
            <a:off x="4004001" y="5117865"/>
            <a:ext cx="194888" cy="1167353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83A3E2E-91AE-5CBF-D118-64C5BBF9B590}"/>
                  </a:ext>
                </a:extLst>
              </p:cNvPr>
              <p:cNvSpPr txBox="1"/>
              <p:nvPr/>
            </p:nvSpPr>
            <p:spPr>
              <a:xfrm>
                <a:off x="7554012" y="5852393"/>
                <a:ext cx="10565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83A3E2E-91AE-5CBF-D118-64C5BBF9B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4012" y="5852393"/>
                <a:ext cx="1056508" cy="369332"/>
              </a:xfrm>
              <a:prstGeom prst="rect">
                <a:avLst/>
              </a:prstGeom>
              <a:blipFill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Brace 8">
            <a:extLst>
              <a:ext uri="{FF2B5EF4-FFF2-40B4-BE49-F238E27FC236}">
                <a16:creationId xmlns:a16="http://schemas.microsoft.com/office/drawing/2014/main" id="{4FD80FE9-CBEA-5090-CAAD-AA2B5F6EC85E}"/>
              </a:ext>
            </a:extLst>
          </p:cNvPr>
          <p:cNvSpPr/>
          <p:nvPr/>
        </p:nvSpPr>
        <p:spPr>
          <a:xfrm rot="5400000">
            <a:off x="7989631" y="5117866"/>
            <a:ext cx="194888" cy="1167353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203825A-CCFC-4983-B8FB-5BF9DE231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72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281381-90B2-3A97-05CC-43E287DE5189}"/>
              </a:ext>
            </a:extLst>
          </p:cNvPr>
          <p:cNvSpPr txBox="1"/>
          <p:nvPr/>
        </p:nvSpPr>
        <p:spPr>
          <a:xfrm>
            <a:off x="652371" y="6344993"/>
            <a:ext cx="10625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Koh et al. "Concept bottleneck models." International Conference on Machine Learning. PMLR, 2020.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A0C8F4-6413-9344-8AA6-A1EE7F28F5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1116" y="5787630"/>
            <a:ext cx="812968" cy="83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505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06B81-1180-B1D4-16A5-40501AF67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773F4-5967-733E-25E6-6E5508287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/>
              <a:t>Training a CBM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F7CB8-7BE6-4412-1C8A-EDEA280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10605B-2AF1-DD46-CECF-0D6520EDBF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2371" y="1512916"/>
                <a:ext cx="10620855" cy="4779819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SzPct val="75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SzPct val="75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SzPct val="75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SzPct val="7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SzPct val="7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800" noProof="0" dirty="0"/>
                  <a:t>Given a </a:t>
                </a:r>
                <a:r>
                  <a:rPr lang="en-GB" sz="2800" b="1" noProof="0" dirty="0">
                    <a:solidFill>
                      <a:srgbClr val="C00000"/>
                    </a:solidFill>
                  </a:rPr>
                  <a:t>concept-annotated dataset </a:t>
                </a:r>
                <a14:m>
                  <m:oMath xmlns:m="http://schemas.openxmlformats.org/officeDocument/2006/math">
                    <m:r>
                      <a:rPr lang="en-US" sz="28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sz="28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8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b="0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800" b="0" i="1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800" b="0" i="1" noProof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 noProof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sz="2800" b="0" i="1" noProof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noProof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sz="2800" b="0" i="1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sz="2800" b="0" i="1" noProof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 noProof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sz="2800" b="0" i="1" noProof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noProof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sz="2800" b="0" i="1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sz="2800" b="0" i="1" noProof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noProof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sz="2800" b="0" i="1" noProof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noProof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sz="28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GB" sz="2800" noProof="0" dirty="0"/>
                  <a:t> we can </a:t>
                </a:r>
                <a:r>
                  <a:rPr lang="en-GB" sz="2800" b="1" noProof="0" dirty="0">
                    <a:solidFill>
                      <a:srgbClr val="C00000"/>
                    </a:solidFill>
                  </a:rPr>
                  <a:t>train</a:t>
                </a:r>
                <a:r>
                  <a:rPr lang="en-GB" sz="2800" noProof="0" dirty="0"/>
                  <a:t> a CBM in three different forms: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10605B-2AF1-DD46-CECF-0D6520EDB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71" y="1512916"/>
                <a:ext cx="10620855" cy="4779819"/>
              </a:xfrm>
              <a:prstGeom prst="rect">
                <a:avLst/>
              </a:prstGeom>
              <a:blipFill>
                <a:blip r:embed="rId3"/>
                <a:stretch>
                  <a:fillRect l="-1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C9F1E728-57C9-3FC4-89D9-B8DE53A8B079}"/>
              </a:ext>
            </a:extLst>
          </p:cNvPr>
          <p:cNvGrpSpPr/>
          <p:nvPr/>
        </p:nvGrpSpPr>
        <p:grpSpPr>
          <a:xfrm>
            <a:off x="900820" y="3509726"/>
            <a:ext cx="2659889" cy="1773994"/>
            <a:chOff x="900820" y="3509726"/>
            <a:chExt cx="2659889" cy="177399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4F2A2D0-BE41-0752-2EE9-CFEC523363B4}"/>
                </a:ext>
              </a:extLst>
            </p:cNvPr>
            <p:cNvSpPr txBox="1"/>
            <p:nvPr/>
          </p:nvSpPr>
          <p:spPr>
            <a:xfrm>
              <a:off x="900820" y="3509726"/>
              <a:ext cx="237757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/>
                <a:t>(1) </a:t>
              </a:r>
              <a:r>
                <a:rPr lang="en-GB" sz="2200" b="1">
                  <a:solidFill>
                    <a:srgbClr val="C00000"/>
                  </a:solidFill>
                </a:rPr>
                <a:t>Independently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9C454D0-2DDB-04B9-E7EC-05E673B6EEA7}"/>
                    </a:ext>
                  </a:extLst>
                </p:cNvPr>
                <p:cNvSpPr txBox="1"/>
                <p:nvPr/>
              </p:nvSpPr>
              <p:spPr>
                <a:xfrm>
                  <a:off x="1084197" y="4267107"/>
                  <a:ext cx="2476512" cy="3888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   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∼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𝒟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BCE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GB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9C454D0-2DDB-04B9-E7EC-05E673B6EE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197" y="4267107"/>
                  <a:ext cx="2476512" cy="388889"/>
                </a:xfrm>
                <a:prstGeom prst="rect">
                  <a:avLst/>
                </a:prstGeom>
                <a:blipFill>
                  <a:blip r:embed="rId4"/>
                  <a:stretch>
                    <a:fillRect b="-15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8D0818A-D282-0DA2-0B86-72322FF6E588}"/>
                    </a:ext>
                  </a:extLst>
                </p:cNvPr>
                <p:cNvSpPr txBox="1"/>
                <p:nvPr/>
              </p:nvSpPr>
              <p:spPr>
                <a:xfrm>
                  <a:off x="1084197" y="4892459"/>
                  <a:ext cx="2359620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  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∼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𝒟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CE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GB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8D0818A-D282-0DA2-0B86-72322FF6E5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197" y="4892459"/>
                  <a:ext cx="2359620" cy="391261"/>
                </a:xfrm>
                <a:prstGeom prst="rect">
                  <a:avLst/>
                </a:prstGeom>
                <a:blipFill>
                  <a:blip r:embed="rId5"/>
                  <a:stretch>
                    <a:fillRect b="-78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2EED7EA8-1E7E-32DA-B073-8D2C0926E5A1}"/>
                </a:ext>
              </a:extLst>
            </p:cNvPr>
            <p:cNvSpPr/>
            <p:nvPr/>
          </p:nvSpPr>
          <p:spPr>
            <a:xfrm rot="10800000">
              <a:off x="946916" y="4220500"/>
              <a:ext cx="281763" cy="1063220"/>
            </a:xfrm>
            <a:prstGeom prst="rightBrac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3855369-FD40-26B1-616A-A60B7234922E}"/>
                </a:ext>
              </a:extLst>
            </p:cNvPr>
            <p:cNvCxnSpPr>
              <a:cxnSpLocks/>
            </p:cNvCxnSpPr>
            <p:nvPr/>
          </p:nvCxnSpPr>
          <p:spPr>
            <a:xfrm>
              <a:off x="1026289" y="3940613"/>
              <a:ext cx="2252105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F841BB0-EFC7-7896-D37F-54F581BE1576}"/>
              </a:ext>
            </a:extLst>
          </p:cNvPr>
          <p:cNvGrpSpPr/>
          <p:nvPr/>
        </p:nvGrpSpPr>
        <p:grpSpPr>
          <a:xfrm>
            <a:off x="4514131" y="3509726"/>
            <a:ext cx="3025850" cy="2300925"/>
            <a:chOff x="4514131" y="3509726"/>
            <a:chExt cx="3025850" cy="23009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6BEFD0E-B808-2B17-2974-3C622761516F}"/>
                </a:ext>
              </a:extLst>
            </p:cNvPr>
            <p:cNvGrpSpPr/>
            <p:nvPr/>
          </p:nvGrpSpPr>
          <p:grpSpPr>
            <a:xfrm>
              <a:off x="4757078" y="3509726"/>
              <a:ext cx="2782903" cy="2300925"/>
              <a:chOff x="900820" y="3509726"/>
              <a:chExt cx="2782903" cy="2300925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CE9A1C6-6F72-299A-97D4-BDE3A971DC69}"/>
                  </a:ext>
                </a:extLst>
              </p:cNvPr>
              <p:cNvSpPr txBox="1"/>
              <p:nvPr/>
            </p:nvSpPr>
            <p:spPr>
              <a:xfrm>
                <a:off x="900820" y="3509726"/>
                <a:ext cx="237757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200"/>
                  <a:t>(2) </a:t>
                </a:r>
                <a:r>
                  <a:rPr lang="en-GB" sz="2200" b="1">
                    <a:solidFill>
                      <a:srgbClr val="C00000"/>
                    </a:solidFill>
                  </a:rPr>
                  <a:t>Sequentially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D2DB4776-9F8A-1C9F-C766-6051E1963E0A}"/>
                      </a:ext>
                    </a:extLst>
                  </p:cNvPr>
                  <p:cNvSpPr txBox="1"/>
                  <p:nvPr/>
                </p:nvSpPr>
                <p:spPr>
                  <a:xfrm>
                    <a:off x="1084197" y="4267107"/>
                    <a:ext cx="2476512" cy="38888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𝔼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   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𝒟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BCE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D2DB4776-9F8A-1C9F-C766-6051E1963E0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4197" y="4267107"/>
                    <a:ext cx="2476512" cy="38888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56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F2504A54-60EC-A770-F80D-9757CF8325F8}"/>
                      </a:ext>
                    </a:extLst>
                  </p:cNvPr>
                  <p:cNvSpPr txBox="1"/>
                  <p:nvPr/>
                </p:nvSpPr>
                <p:spPr>
                  <a:xfrm>
                    <a:off x="961183" y="5399641"/>
                    <a:ext cx="2722540" cy="4110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𝔼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  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𝒟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CE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F2504A54-60EC-A770-F80D-9757CF8325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1183" y="5399641"/>
                    <a:ext cx="2722540" cy="41101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746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0A90844-458B-92D3-5CC0-94F7B569EE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6289" y="3940613"/>
                <a:ext cx="2252105" cy="0"/>
              </a:xfrm>
              <a:prstGeom prst="line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CF715C9-8997-9A29-B968-0D4C9D95E052}"/>
                </a:ext>
              </a:extLst>
            </p:cNvPr>
            <p:cNvCxnSpPr>
              <a:stCxn id="23" idx="2"/>
              <a:endCxn id="24" idx="0"/>
            </p:cNvCxnSpPr>
            <p:nvPr/>
          </p:nvCxnSpPr>
          <p:spPr>
            <a:xfrm>
              <a:off x="6178711" y="4655996"/>
              <a:ext cx="0" cy="74364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FA4FC21-3968-0008-FBA9-A9A4D34C21FD}"/>
                    </a:ext>
                  </a:extLst>
                </p:cNvPr>
                <p:cNvSpPr txBox="1"/>
                <p:nvPr/>
              </p:nvSpPr>
              <p:spPr>
                <a:xfrm>
                  <a:off x="6283841" y="4845022"/>
                  <a:ext cx="108151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/>
                    <a:t>Freeze </a:t>
                  </a:r>
                  <a14:m>
                    <m:oMath xmlns:m="http://schemas.openxmlformats.org/officeDocument/2006/math"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a14:m>
                  <a:endParaRPr lang="en-GB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FA4FC21-3968-0008-FBA9-A9A4D34C21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3841" y="4845022"/>
                  <a:ext cx="1081515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5085"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16383EA-7110-8D02-6480-36AC0687F129}"/>
                </a:ext>
              </a:extLst>
            </p:cNvPr>
            <p:cNvSpPr txBox="1"/>
            <p:nvPr/>
          </p:nvSpPr>
          <p:spPr>
            <a:xfrm>
              <a:off x="4514131" y="4267106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(a)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F5ECB01-1BC8-EDBF-C07A-C9B55FF2FE01}"/>
                </a:ext>
              </a:extLst>
            </p:cNvPr>
            <p:cNvSpPr txBox="1"/>
            <p:nvPr/>
          </p:nvSpPr>
          <p:spPr>
            <a:xfrm>
              <a:off x="4514131" y="5420907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(b)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B299123-9CE2-4FA4-467D-BE405E8AA89A}"/>
              </a:ext>
            </a:extLst>
          </p:cNvPr>
          <p:cNvGrpSpPr/>
          <p:nvPr/>
        </p:nvGrpSpPr>
        <p:grpSpPr>
          <a:xfrm>
            <a:off x="7531080" y="3509726"/>
            <a:ext cx="4783425" cy="1135938"/>
            <a:chOff x="-209317" y="3509726"/>
            <a:chExt cx="4783425" cy="1135938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F70F96C-1602-83A5-173A-1ED6B3B1EC7D}"/>
                </a:ext>
              </a:extLst>
            </p:cNvPr>
            <p:cNvSpPr txBox="1"/>
            <p:nvPr/>
          </p:nvSpPr>
          <p:spPr>
            <a:xfrm>
              <a:off x="900820" y="3509726"/>
              <a:ext cx="237757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/>
                <a:t>(3) </a:t>
              </a:r>
              <a:r>
                <a:rPr lang="en-GB" sz="2200" b="1">
                  <a:solidFill>
                    <a:srgbClr val="C00000"/>
                  </a:solidFill>
                </a:rPr>
                <a:t>Jointly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82934375-799D-2E4F-1737-DFD57B69AF44}"/>
                    </a:ext>
                  </a:extLst>
                </p:cNvPr>
                <p:cNvSpPr txBox="1"/>
                <p:nvPr/>
              </p:nvSpPr>
              <p:spPr>
                <a:xfrm>
                  <a:off x="-209317" y="4234654"/>
                  <a:ext cx="4783425" cy="4110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   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  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∼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𝒟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CE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1" i="1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m:rPr>
                                <m:nor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BCE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GB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82934375-799D-2E4F-1737-DFD57B69AF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09317" y="4234654"/>
                  <a:ext cx="4783425" cy="411010"/>
                </a:xfrm>
                <a:prstGeom prst="rect">
                  <a:avLst/>
                </a:prstGeom>
                <a:blipFill>
                  <a:blip r:embed="rId9"/>
                  <a:stretch>
                    <a:fillRect b="-74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59E51C2-AF0C-B125-E28F-ECD7A25EE8F7}"/>
                </a:ext>
              </a:extLst>
            </p:cNvPr>
            <p:cNvCxnSpPr>
              <a:cxnSpLocks/>
            </p:cNvCxnSpPr>
            <p:nvPr/>
          </p:nvCxnSpPr>
          <p:spPr>
            <a:xfrm>
              <a:off x="1026289" y="3940613"/>
              <a:ext cx="2252105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0864E78-8E44-279B-FCB7-05D034DF4412}"/>
              </a:ext>
            </a:extLst>
          </p:cNvPr>
          <p:cNvSpPr txBox="1"/>
          <p:nvPr/>
        </p:nvSpPr>
        <p:spPr>
          <a:xfrm>
            <a:off x="652371" y="6344993"/>
            <a:ext cx="10625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Koh et al. "Concept bottleneck models." International Conference on Machine Learning. PMLR, 2020.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0EDD08-70F1-1F3B-2516-737D498DD2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71116" y="5787630"/>
            <a:ext cx="812968" cy="83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5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EA0BE-68F7-8305-FAEA-9D40B55B5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D4A2F-3F2C-E179-5170-754793458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Concept-level interventions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E992D-CCEB-D441-1D8A-301ECA261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700" noProof="0" dirty="0"/>
              <a:t>Concept-based reasoning enables powerful </a:t>
            </a:r>
            <a:r>
              <a:rPr lang="en-GB" sz="2700" b="1" noProof="0" dirty="0">
                <a:solidFill>
                  <a:srgbClr val="C00000"/>
                </a:solidFill>
              </a:rPr>
              <a:t>human-AI interactions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5B6195-AA15-912D-3210-42147910A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774" y="2247654"/>
            <a:ext cx="9794682" cy="37006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C2F9A-A4C5-14C2-3458-F7B5032D8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506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2AAC4-29FA-5BE8-BC8A-28FF59032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CC9C1F-1958-401E-D33F-6F603F369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29" y="2247655"/>
            <a:ext cx="10900854" cy="37006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2D21D8-DDFE-25AB-BB0D-85A0B0D71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89450"/>
            <a:ext cx="10625229" cy="1223466"/>
          </a:xfrm>
        </p:spPr>
        <p:txBody>
          <a:bodyPr anchor="ctr">
            <a:normAutofit/>
          </a:bodyPr>
          <a:lstStyle/>
          <a:p>
            <a:r>
              <a:rPr lang="en-GB" noProof="0" dirty="0"/>
              <a:t>Concept-level interventions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BD6EA-DE1C-60CF-E563-EE8DD51F9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700" noProof="0" dirty="0"/>
              <a:t>Concept-based reasoning enables powerful </a:t>
            </a:r>
            <a:r>
              <a:rPr lang="en-GB" sz="2700" b="1" noProof="0" dirty="0">
                <a:solidFill>
                  <a:srgbClr val="C00000"/>
                </a:solidFill>
              </a:rPr>
              <a:t>human-AI interactions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36F909-CBCB-37E2-B350-967ACCC01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952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0ADDB-03B7-8B47-83ED-26306F4AA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Concept Interventions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02C2D-8B48-FBBE-AD0B-056BAE80B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6" name="Google Shape;180;p23">
            <a:extLst>
              <a:ext uri="{FF2B5EF4-FFF2-40B4-BE49-F238E27FC236}">
                <a16:creationId xmlns:a16="http://schemas.microsoft.com/office/drawing/2014/main" id="{EE7EE6FB-9717-8EC8-1C51-32D6F2054996}"/>
              </a:ext>
            </a:extLst>
          </p:cNvPr>
          <p:cNvSpPr txBox="1"/>
          <p:nvPr/>
        </p:nvSpPr>
        <p:spPr>
          <a:xfrm>
            <a:off x="652371" y="1492183"/>
            <a:ext cx="105156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As we intervene on more concepts, CBM’s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test error goes down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7F4B3D-6F1D-6F53-67E0-70D88C6851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240"/>
          <a:stretch/>
        </p:blipFill>
        <p:spPr>
          <a:xfrm>
            <a:off x="2176078" y="2510209"/>
            <a:ext cx="3919921" cy="2994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3D0A71-569A-6D0C-CC4C-BEED86904E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168" r="1"/>
          <a:stretch/>
        </p:blipFill>
        <p:spPr>
          <a:xfrm>
            <a:off x="6200668" y="2510209"/>
            <a:ext cx="3815254" cy="29941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757F18-B6F5-AB0B-2972-D2191FC7598F}"/>
              </a:ext>
            </a:extLst>
          </p:cNvPr>
          <p:cNvSpPr txBox="1"/>
          <p:nvPr/>
        </p:nvSpPr>
        <p:spPr>
          <a:xfrm>
            <a:off x="652371" y="6344993"/>
            <a:ext cx="10625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Koh et al. "Concept bottleneck models." International Conference on Machine Learning. PMLR, 2020.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BB98E2-6801-C33C-914F-EFA595C35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1116" y="5787630"/>
            <a:ext cx="812968" cy="83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127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0ADDB-03B7-8B47-83ED-26306F4AA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Are CBMs all we need?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02C2D-8B48-FBBE-AD0B-056BAE80B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6" name="Google Shape;180;p23">
            <a:extLst>
              <a:ext uri="{FF2B5EF4-FFF2-40B4-BE49-F238E27FC236}">
                <a16:creationId xmlns:a16="http://schemas.microsoft.com/office/drawing/2014/main" id="{EE7EE6FB-9717-8EC8-1C51-32D6F2054996}"/>
              </a:ext>
            </a:extLst>
          </p:cNvPr>
          <p:cNvSpPr txBox="1"/>
          <p:nvPr/>
        </p:nvSpPr>
        <p:spPr>
          <a:xfrm>
            <a:off x="652371" y="1460536"/>
            <a:ext cx="10515600" cy="323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CBMs are great in a lot of ways: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They are simple to understand and provide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high-level explanations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They enable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test-time interventions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that improve their accuracy.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They are very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stable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, expressive and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easy to train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Marcellus SC"/>
              <a:cs typeface="Marcellus SC"/>
              <a:sym typeface="Marcellus SC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arcellus SC"/>
                <a:cs typeface="Marcellus SC"/>
                <a:sym typeface="Marcellus SC"/>
              </a:rPr>
              <a:t>So, are we done?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BAD7E6-D52C-C318-289F-8286D9D81656}"/>
              </a:ext>
            </a:extLst>
          </p:cNvPr>
          <p:cNvSpPr txBox="1"/>
          <p:nvPr/>
        </p:nvSpPr>
        <p:spPr>
          <a:xfrm>
            <a:off x="1955801" y="5282492"/>
            <a:ext cx="279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Short Answer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: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No</a:t>
            </a:r>
          </a:p>
        </p:txBody>
      </p:sp>
      <p:pic>
        <p:nvPicPr>
          <p:cNvPr id="7170" name="Picture 2" descr="The Office No GIFs | Tenor">
            <a:extLst>
              <a:ext uri="{FF2B5EF4-FFF2-40B4-BE49-F238E27FC236}">
                <a16:creationId xmlns:a16="http://schemas.microsoft.com/office/drawing/2014/main" id="{34B34909-8ACB-E843-18C5-1C7D86F26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199" y="4339547"/>
            <a:ext cx="2794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2F04FD-308C-9DB5-3195-227449D0C9B6}"/>
              </a:ext>
            </a:extLst>
          </p:cNvPr>
          <p:cNvSpPr txBox="1"/>
          <p:nvPr/>
        </p:nvSpPr>
        <p:spPr>
          <a:xfrm>
            <a:off x="5528247" y="5282492"/>
            <a:ext cx="279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Long Answer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: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53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E058B-2694-E8A6-0198-3645E9258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09C41-0135-AE50-C0EB-A59FC4EA8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Introducing CBM’s Friends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EFCB62-D73D-6DBF-FFDD-6D0227CF3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8E372B9-E7FB-8C5D-A17E-27CDD162960F}"/>
              </a:ext>
            </a:extLst>
          </p:cNvPr>
          <p:cNvSpPr>
            <a:spLocks noChangeAspect="1"/>
          </p:cNvSpPr>
          <p:nvPr/>
        </p:nvSpPr>
        <p:spPr>
          <a:xfrm>
            <a:off x="5024864" y="1794753"/>
            <a:ext cx="2142272" cy="2142272"/>
          </a:xfrm>
          <a:custGeom>
            <a:avLst/>
            <a:gdLst>
              <a:gd name="connsiteX0" fmla="*/ 0 w 2142272"/>
              <a:gd name="connsiteY0" fmla="*/ 1071136 h 2142272"/>
              <a:gd name="connsiteX1" fmla="*/ 1071136 w 2142272"/>
              <a:gd name="connsiteY1" fmla="*/ 0 h 2142272"/>
              <a:gd name="connsiteX2" fmla="*/ 2142272 w 2142272"/>
              <a:gd name="connsiteY2" fmla="*/ 1071136 h 2142272"/>
              <a:gd name="connsiteX3" fmla="*/ 1071136 w 2142272"/>
              <a:gd name="connsiteY3" fmla="*/ 2142272 h 2142272"/>
              <a:gd name="connsiteX4" fmla="*/ 0 w 2142272"/>
              <a:gd name="connsiteY4" fmla="*/ 1071136 h 2142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2272" h="2142272" fill="none" extrusionOk="0">
                <a:moveTo>
                  <a:pt x="0" y="1071136"/>
                </a:moveTo>
                <a:cubicBezTo>
                  <a:pt x="29101" y="483016"/>
                  <a:pt x="533858" y="-111737"/>
                  <a:pt x="1071136" y="0"/>
                </a:cubicBezTo>
                <a:cubicBezTo>
                  <a:pt x="1576857" y="-13147"/>
                  <a:pt x="2125254" y="495586"/>
                  <a:pt x="2142272" y="1071136"/>
                </a:cubicBezTo>
                <a:cubicBezTo>
                  <a:pt x="2125829" y="1505899"/>
                  <a:pt x="1650751" y="2158889"/>
                  <a:pt x="1071136" y="2142272"/>
                </a:cubicBezTo>
                <a:cubicBezTo>
                  <a:pt x="535094" y="2173360"/>
                  <a:pt x="71651" y="1679936"/>
                  <a:pt x="0" y="1071136"/>
                </a:cubicBezTo>
                <a:close/>
              </a:path>
              <a:path w="2142272" h="2142272" stroke="0" extrusionOk="0">
                <a:moveTo>
                  <a:pt x="0" y="1071136"/>
                </a:moveTo>
                <a:cubicBezTo>
                  <a:pt x="-58016" y="443778"/>
                  <a:pt x="444054" y="13328"/>
                  <a:pt x="1071136" y="0"/>
                </a:cubicBezTo>
                <a:cubicBezTo>
                  <a:pt x="1678187" y="3259"/>
                  <a:pt x="2071644" y="481810"/>
                  <a:pt x="2142272" y="1071136"/>
                </a:cubicBezTo>
                <a:cubicBezTo>
                  <a:pt x="2106390" y="1697749"/>
                  <a:pt x="1650369" y="2210473"/>
                  <a:pt x="1071136" y="2142272"/>
                </a:cubicBezTo>
                <a:cubicBezTo>
                  <a:pt x="396471" y="2096810"/>
                  <a:pt x="119311" y="1719716"/>
                  <a:pt x="0" y="107113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noProof="0"/>
              <a:t>CBMs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72902B6-0683-0839-F116-E3753139E254}"/>
              </a:ext>
            </a:extLst>
          </p:cNvPr>
          <p:cNvSpPr>
            <a:spLocks noChangeAspect="1"/>
          </p:cNvSpPr>
          <p:nvPr/>
        </p:nvSpPr>
        <p:spPr>
          <a:xfrm>
            <a:off x="652370" y="5063247"/>
            <a:ext cx="1518279" cy="1518279"/>
          </a:xfrm>
          <a:custGeom>
            <a:avLst/>
            <a:gdLst>
              <a:gd name="connsiteX0" fmla="*/ 0 w 1518279"/>
              <a:gd name="connsiteY0" fmla="*/ 759140 h 1518279"/>
              <a:gd name="connsiteX1" fmla="*/ 759140 w 1518279"/>
              <a:gd name="connsiteY1" fmla="*/ 0 h 1518279"/>
              <a:gd name="connsiteX2" fmla="*/ 1518280 w 1518279"/>
              <a:gd name="connsiteY2" fmla="*/ 759140 h 1518279"/>
              <a:gd name="connsiteX3" fmla="*/ 759140 w 1518279"/>
              <a:gd name="connsiteY3" fmla="*/ 1518280 h 1518279"/>
              <a:gd name="connsiteX4" fmla="*/ 0 w 1518279"/>
              <a:gd name="connsiteY4" fmla="*/ 759140 h 151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8279" h="1518279" fill="none" extrusionOk="0">
                <a:moveTo>
                  <a:pt x="0" y="759140"/>
                </a:moveTo>
                <a:cubicBezTo>
                  <a:pt x="62557" y="392158"/>
                  <a:pt x="264070" y="-95069"/>
                  <a:pt x="759140" y="0"/>
                </a:cubicBezTo>
                <a:cubicBezTo>
                  <a:pt x="1053383" y="7850"/>
                  <a:pt x="1494499" y="435979"/>
                  <a:pt x="1518280" y="759140"/>
                </a:cubicBezTo>
                <a:cubicBezTo>
                  <a:pt x="1518478" y="1119396"/>
                  <a:pt x="1167133" y="1522136"/>
                  <a:pt x="759140" y="1518280"/>
                </a:cubicBezTo>
                <a:cubicBezTo>
                  <a:pt x="296798" y="1462539"/>
                  <a:pt x="87706" y="1129210"/>
                  <a:pt x="0" y="759140"/>
                </a:cubicBezTo>
                <a:close/>
              </a:path>
              <a:path w="1518279" h="1518279" stroke="0" extrusionOk="0">
                <a:moveTo>
                  <a:pt x="0" y="759140"/>
                </a:moveTo>
                <a:cubicBezTo>
                  <a:pt x="-50679" y="246426"/>
                  <a:pt x="374201" y="-15306"/>
                  <a:pt x="759140" y="0"/>
                </a:cubicBezTo>
                <a:cubicBezTo>
                  <a:pt x="1224940" y="98660"/>
                  <a:pt x="1437861" y="377373"/>
                  <a:pt x="1518280" y="759140"/>
                </a:cubicBezTo>
                <a:cubicBezTo>
                  <a:pt x="1478833" y="1144170"/>
                  <a:pt x="1226229" y="1500504"/>
                  <a:pt x="759140" y="1518280"/>
                </a:cubicBezTo>
                <a:cubicBezTo>
                  <a:pt x="273257" y="1448843"/>
                  <a:pt x="100021" y="1254192"/>
                  <a:pt x="0" y="75914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noProof="0" dirty="0">
                <a:solidFill>
                  <a:sysClr val="windowText" lastClr="000000"/>
                </a:solidFill>
              </a:rPr>
              <a:t>Concept Embedding Models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A3EA314-33C0-1BB2-6077-9A6718A2B6C4}"/>
              </a:ext>
            </a:extLst>
          </p:cNvPr>
          <p:cNvSpPr>
            <a:spLocks noChangeAspect="1"/>
          </p:cNvSpPr>
          <p:nvPr/>
        </p:nvSpPr>
        <p:spPr>
          <a:xfrm>
            <a:off x="2953484" y="5339224"/>
            <a:ext cx="1463964" cy="1463964"/>
          </a:xfrm>
          <a:custGeom>
            <a:avLst/>
            <a:gdLst>
              <a:gd name="connsiteX0" fmla="*/ 0 w 1463964"/>
              <a:gd name="connsiteY0" fmla="*/ 731982 h 1463964"/>
              <a:gd name="connsiteX1" fmla="*/ 731982 w 1463964"/>
              <a:gd name="connsiteY1" fmla="*/ 0 h 1463964"/>
              <a:gd name="connsiteX2" fmla="*/ 1463964 w 1463964"/>
              <a:gd name="connsiteY2" fmla="*/ 731982 h 1463964"/>
              <a:gd name="connsiteX3" fmla="*/ 731982 w 1463964"/>
              <a:gd name="connsiteY3" fmla="*/ 1463964 h 1463964"/>
              <a:gd name="connsiteX4" fmla="*/ 0 w 1463964"/>
              <a:gd name="connsiteY4" fmla="*/ 731982 h 1463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964" h="1463964" fill="none" extrusionOk="0">
                <a:moveTo>
                  <a:pt x="0" y="731982"/>
                </a:moveTo>
                <a:cubicBezTo>
                  <a:pt x="71460" y="259800"/>
                  <a:pt x="364972" y="2458"/>
                  <a:pt x="731982" y="0"/>
                </a:cubicBezTo>
                <a:cubicBezTo>
                  <a:pt x="1167112" y="52762"/>
                  <a:pt x="1361010" y="325508"/>
                  <a:pt x="1463964" y="731982"/>
                </a:cubicBezTo>
                <a:cubicBezTo>
                  <a:pt x="1523629" y="1144896"/>
                  <a:pt x="1105042" y="1449724"/>
                  <a:pt x="731982" y="1463964"/>
                </a:cubicBezTo>
                <a:cubicBezTo>
                  <a:pt x="233835" y="1491980"/>
                  <a:pt x="37605" y="1085266"/>
                  <a:pt x="0" y="731982"/>
                </a:cubicBezTo>
                <a:close/>
              </a:path>
              <a:path w="1463964" h="1463964" stroke="0" extrusionOk="0">
                <a:moveTo>
                  <a:pt x="0" y="731982"/>
                </a:moveTo>
                <a:cubicBezTo>
                  <a:pt x="-8039" y="341825"/>
                  <a:pt x="218973" y="-44906"/>
                  <a:pt x="731982" y="0"/>
                </a:cubicBezTo>
                <a:cubicBezTo>
                  <a:pt x="1156254" y="-2954"/>
                  <a:pt x="1449605" y="353872"/>
                  <a:pt x="1463964" y="731982"/>
                </a:cubicBezTo>
                <a:cubicBezTo>
                  <a:pt x="1351493" y="1173835"/>
                  <a:pt x="1107653" y="1497773"/>
                  <a:pt x="731982" y="1463964"/>
                </a:cubicBezTo>
                <a:cubicBezTo>
                  <a:pt x="351972" y="1448269"/>
                  <a:pt x="-117115" y="1163109"/>
                  <a:pt x="0" y="731982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noProof="0" dirty="0">
                <a:solidFill>
                  <a:sysClr val="windowText" lastClr="000000"/>
                </a:solidFill>
              </a:rPr>
              <a:t>Concept Whitening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8BC140-DDF1-343C-1A61-4CE457CFBC6D}"/>
              </a:ext>
            </a:extLst>
          </p:cNvPr>
          <p:cNvSpPr>
            <a:spLocks noChangeAspect="1"/>
          </p:cNvSpPr>
          <p:nvPr/>
        </p:nvSpPr>
        <p:spPr>
          <a:xfrm>
            <a:off x="9813636" y="5063248"/>
            <a:ext cx="1463964" cy="1463964"/>
          </a:xfrm>
          <a:custGeom>
            <a:avLst/>
            <a:gdLst>
              <a:gd name="connsiteX0" fmla="*/ 0 w 1463964"/>
              <a:gd name="connsiteY0" fmla="*/ 731982 h 1463964"/>
              <a:gd name="connsiteX1" fmla="*/ 731982 w 1463964"/>
              <a:gd name="connsiteY1" fmla="*/ 0 h 1463964"/>
              <a:gd name="connsiteX2" fmla="*/ 1463964 w 1463964"/>
              <a:gd name="connsiteY2" fmla="*/ 731982 h 1463964"/>
              <a:gd name="connsiteX3" fmla="*/ 731982 w 1463964"/>
              <a:gd name="connsiteY3" fmla="*/ 1463964 h 1463964"/>
              <a:gd name="connsiteX4" fmla="*/ 0 w 1463964"/>
              <a:gd name="connsiteY4" fmla="*/ 731982 h 1463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964" h="1463964" fill="none" extrusionOk="0">
                <a:moveTo>
                  <a:pt x="0" y="731982"/>
                </a:moveTo>
                <a:cubicBezTo>
                  <a:pt x="-62191" y="269222"/>
                  <a:pt x="316735" y="-21780"/>
                  <a:pt x="731982" y="0"/>
                </a:cubicBezTo>
                <a:cubicBezTo>
                  <a:pt x="1210712" y="91353"/>
                  <a:pt x="1546504" y="384735"/>
                  <a:pt x="1463964" y="731982"/>
                </a:cubicBezTo>
                <a:cubicBezTo>
                  <a:pt x="1468404" y="1102468"/>
                  <a:pt x="1116917" y="1447896"/>
                  <a:pt x="731982" y="1463964"/>
                </a:cubicBezTo>
                <a:cubicBezTo>
                  <a:pt x="269065" y="1497226"/>
                  <a:pt x="30713" y="1220906"/>
                  <a:pt x="0" y="731982"/>
                </a:cubicBezTo>
                <a:close/>
              </a:path>
              <a:path w="1463964" h="1463964" stroke="0" extrusionOk="0">
                <a:moveTo>
                  <a:pt x="0" y="731982"/>
                </a:moveTo>
                <a:cubicBezTo>
                  <a:pt x="-18670" y="357365"/>
                  <a:pt x="361634" y="-29616"/>
                  <a:pt x="731982" y="0"/>
                </a:cubicBezTo>
                <a:cubicBezTo>
                  <a:pt x="1163823" y="39276"/>
                  <a:pt x="1483320" y="313403"/>
                  <a:pt x="1463964" y="731982"/>
                </a:cubicBezTo>
                <a:cubicBezTo>
                  <a:pt x="1469811" y="1106976"/>
                  <a:pt x="1173242" y="1495727"/>
                  <a:pt x="731982" y="1463964"/>
                </a:cubicBezTo>
                <a:cubicBezTo>
                  <a:pt x="314944" y="1548219"/>
                  <a:pt x="-18658" y="1117906"/>
                  <a:pt x="0" y="73198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809068511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noProof="0" dirty="0">
                <a:solidFill>
                  <a:sysClr val="windowText" lastClr="000000"/>
                </a:solidFill>
              </a:rPr>
              <a:t>Probabilistic CBMs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0FB3777-3163-7E35-1633-102988168DA5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 flipH="1">
            <a:off x="1411510" y="2865889"/>
            <a:ext cx="3613354" cy="2197358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ABF3DFD-31BD-E1A8-A02A-216F4A38C7C4}"/>
              </a:ext>
            </a:extLst>
          </p:cNvPr>
          <p:cNvCxnSpPr>
            <a:cxnSpLocks/>
            <a:stCxn id="20" idx="3"/>
            <a:endCxn id="22" idx="0"/>
          </p:cNvCxnSpPr>
          <p:nvPr/>
        </p:nvCxnSpPr>
        <p:spPr>
          <a:xfrm flipH="1">
            <a:off x="3685466" y="3623297"/>
            <a:ext cx="1653126" cy="1715927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A28F9D0-FCF7-4755-10F6-E61F18906619}"/>
              </a:ext>
            </a:extLst>
          </p:cNvPr>
          <p:cNvCxnSpPr>
            <a:cxnSpLocks/>
            <a:stCxn id="20" idx="6"/>
            <a:endCxn id="23" idx="0"/>
          </p:cNvCxnSpPr>
          <p:nvPr/>
        </p:nvCxnSpPr>
        <p:spPr>
          <a:xfrm>
            <a:off x="7167136" y="2865889"/>
            <a:ext cx="3378482" cy="2197359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AB07330-11B2-E47F-496B-2ADF65D2999C}"/>
              </a:ext>
            </a:extLst>
          </p:cNvPr>
          <p:cNvSpPr txBox="1"/>
          <p:nvPr/>
        </p:nvSpPr>
        <p:spPr>
          <a:xfrm rot="19718185">
            <a:off x="1093259" y="3652327"/>
            <a:ext cx="4247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noProof="0">
                <a:solidFill>
                  <a:schemeClr val="accent6">
                    <a:lumMod val="75000"/>
                  </a:schemeClr>
                </a:solidFill>
              </a:rPr>
              <a:t>Interpretability-accuracy Tradeoff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BF3208-0B6F-2508-4E64-2AA14470A766}"/>
              </a:ext>
            </a:extLst>
          </p:cNvPr>
          <p:cNvSpPr txBox="1"/>
          <p:nvPr/>
        </p:nvSpPr>
        <p:spPr>
          <a:xfrm rot="18928131">
            <a:off x="3371906" y="4117042"/>
            <a:ext cx="2250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noProof="0" dirty="0">
                <a:solidFill>
                  <a:schemeClr val="accent5">
                    <a:lumMod val="75000"/>
                  </a:schemeClr>
                </a:solidFill>
              </a:rPr>
              <a:t>Architectural Constraints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D5C505-4EBA-D830-315A-39D934590158}"/>
              </a:ext>
            </a:extLst>
          </p:cNvPr>
          <p:cNvSpPr txBox="1"/>
          <p:nvPr/>
        </p:nvSpPr>
        <p:spPr>
          <a:xfrm rot="1961384">
            <a:off x="6922102" y="3655076"/>
            <a:ext cx="393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noProof="0" dirty="0">
                <a:solidFill>
                  <a:schemeClr val="accent3">
                    <a:lumMod val="75000"/>
                  </a:schemeClr>
                </a:solidFill>
              </a:rPr>
              <a:t>Ambiguity in concept predictions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CE1CA60-A9A9-6F61-1EC8-205941603F6D}"/>
              </a:ext>
            </a:extLst>
          </p:cNvPr>
          <p:cNvSpPr>
            <a:spLocks noChangeAspect="1"/>
          </p:cNvSpPr>
          <p:nvPr/>
        </p:nvSpPr>
        <p:spPr>
          <a:xfrm>
            <a:off x="7512523" y="5254316"/>
            <a:ext cx="1463964" cy="1463964"/>
          </a:xfrm>
          <a:custGeom>
            <a:avLst/>
            <a:gdLst>
              <a:gd name="connsiteX0" fmla="*/ 0 w 1463964"/>
              <a:gd name="connsiteY0" fmla="*/ 731982 h 1463964"/>
              <a:gd name="connsiteX1" fmla="*/ 731982 w 1463964"/>
              <a:gd name="connsiteY1" fmla="*/ 0 h 1463964"/>
              <a:gd name="connsiteX2" fmla="*/ 1463964 w 1463964"/>
              <a:gd name="connsiteY2" fmla="*/ 731982 h 1463964"/>
              <a:gd name="connsiteX3" fmla="*/ 731982 w 1463964"/>
              <a:gd name="connsiteY3" fmla="*/ 1463964 h 1463964"/>
              <a:gd name="connsiteX4" fmla="*/ 0 w 1463964"/>
              <a:gd name="connsiteY4" fmla="*/ 731982 h 1463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964" h="1463964" fill="none" extrusionOk="0">
                <a:moveTo>
                  <a:pt x="0" y="731982"/>
                </a:moveTo>
                <a:cubicBezTo>
                  <a:pt x="71460" y="259800"/>
                  <a:pt x="364972" y="2458"/>
                  <a:pt x="731982" y="0"/>
                </a:cubicBezTo>
                <a:cubicBezTo>
                  <a:pt x="1167112" y="52762"/>
                  <a:pt x="1361010" y="325508"/>
                  <a:pt x="1463964" y="731982"/>
                </a:cubicBezTo>
                <a:cubicBezTo>
                  <a:pt x="1523629" y="1144896"/>
                  <a:pt x="1105042" y="1449724"/>
                  <a:pt x="731982" y="1463964"/>
                </a:cubicBezTo>
                <a:cubicBezTo>
                  <a:pt x="233835" y="1491980"/>
                  <a:pt x="37605" y="1085266"/>
                  <a:pt x="0" y="731982"/>
                </a:cubicBezTo>
                <a:close/>
              </a:path>
              <a:path w="1463964" h="1463964" stroke="0" extrusionOk="0">
                <a:moveTo>
                  <a:pt x="0" y="731982"/>
                </a:moveTo>
                <a:cubicBezTo>
                  <a:pt x="-8039" y="341825"/>
                  <a:pt x="218973" y="-44906"/>
                  <a:pt x="731982" y="0"/>
                </a:cubicBezTo>
                <a:cubicBezTo>
                  <a:pt x="1156254" y="-2954"/>
                  <a:pt x="1449605" y="353872"/>
                  <a:pt x="1463964" y="731982"/>
                </a:cubicBezTo>
                <a:cubicBezTo>
                  <a:pt x="1351493" y="1173835"/>
                  <a:pt x="1107653" y="1497773"/>
                  <a:pt x="731982" y="1463964"/>
                </a:cubicBezTo>
                <a:cubicBezTo>
                  <a:pt x="351972" y="1448269"/>
                  <a:pt x="-117115" y="1163109"/>
                  <a:pt x="0" y="7319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noProof="0" dirty="0">
                <a:solidFill>
                  <a:sysClr val="windowText" lastClr="000000"/>
                </a:solidFill>
              </a:rPr>
              <a:t>Post-hoc CBMs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A4D4A5-507A-59F6-BB64-887B4E8D8B70}"/>
              </a:ext>
            </a:extLst>
          </p:cNvPr>
          <p:cNvSpPr txBox="1"/>
          <p:nvPr/>
        </p:nvSpPr>
        <p:spPr>
          <a:xfrm rot="2915833">
            <a:off x="6674858" y="4080703"/>
            <a:ext cx="1883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noProof="0" dirty="0">
                <a:solidFill>
                  <a:schemeClr val="accent1">
                    <a:lumMod val="75000"/>
                  </a:schemeClr>
                </a:solidFill>
              </a:rPr>
              <a:t>Training  Constraints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5B67719-82C6-F3AE-AEC7-077BF7720EDA}"/>
              </a:ext>
            </a:extLst>
          </p:cNvPr>
          <p:cNvCxnSpPr>
            <a:cxnSpLocks/>
            <a:stCxn id="20" idx="5"/>
            <a:endCxn id="32" idx="0"/>
          </p:cNvCxnSpPr>
          <p:nvPr/>
        </p:nvCxnSpPr>
        <p:spPr>
          <a:xfrm>
            <a:off x="6853408" y="3623297"/>
            <a:ext cx="1391097" cy="1631019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4889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9EAD8-8676-566C-4487-348DFFEF8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8C6F3-8ED5-A964-08F2-581930649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Speed-dating with CBM’s Friends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225661-4827-0B93-081A-0AF3B288E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740FC9E-7461-9F22-07E3-78F00D17F65B}"/>
              </a:ext>
            </a:extLst>
          </p:cNvPr>
          <p:cNvSpPr>
            <a:spLocks noChangeAspect="1"/>
          </p:cNvSpPr>
          <p:nvPr/>
        </p:nvSpPr>
        <p:spPr>
          <a:xfrm>
            <a:off x="5024864" y="1794753"/>
            <a:ext cx="2142272" cy="2142272"/>
          </a:xfrm>
          <a:custGeom>
            <a:avLst/>
            <a:gdLst>
              <a:gd name="connsiteX0" fmla="*/ 0 w 2142272"/>
              <a:gd name="connsiteY0" fmla="*/ 1071136 h 2142272"/>
              <a:gd name="connsiteX1" fmla="*/ 1071136 w 2142272"/>
              <a:gd name="connsiteY1" fmla="*/ 0 h 2142272"/>
              <a:gd name="connsiteX2" fmla="*/ 2142272 w 2142272"/>
              <a:gd name="connsiteY2" fmla="*/ 1071136 h 2142272"/>
              <a:gd name="connsiteX3" fmla="*/ 1071136 w 2142272"/>
              <a:gd name="connsiteY3" fmla="*/ 2142272 h 2142272"/>
              <a:gd name="connsiteX4" fmla="*/ 0 w 2142272"/>
              <a:gd name="connsiteY4" fmla="*/ 1071136 h 2142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2272" h="2142272" fill="none" extrusionOk="0">
                <a:moveTo>
                  <a:pt x="0" y="1071136"/>
                </a:moveTo>
                <a:cubicBezTo>
                  <a:pt x="29101" y="483016"/>
                  <a:pt x="533858" y="-111737"/>
                  <a:pt x="1071136" y="0"/>
                </a:cubicBezTo>
                <a:cubicBezTo>
                  <a:pt x="1576857" y="-13147"/>
                  <a:pt x="2125254" y="495586"/>
                  <a:pt x="2142272" y="1071136"/>
                </a:cubicBezTo>
                <a:cubicBezTo>
                  <a:pt x="2125829" y="1505899"/>
                  <a:pt x="1650751" y="2158889"/>
                  <a:pt x="1071136" y="2142272"/>
                </a:cubicBezTo>
                <a:cubicBezTo>
                  <a:pt x="535094" y="2173360"/>
                  <a:pt x="71651" y="1679936"/>
                  <a:pt x="0" y="1071136"/>
                </a:cubicBezTo>
                <a:close/>
              </a:path>
              <a:path w="2142272" h="2142272" stroke="0" extrusionOk="0">
                <a:moveTo>
                  <a:pt x="0" y="1071136"/>
                </a:moveTo>
                <a:cubicBezTo>
                  <a:pt x="-58016" y="443778"/>
                  <a:pt x="444054" y="13328"/>
                  <a:pt x="1071136" y="0"/>
                </a:cubicBezTo>
                <a:cubicBezTo>
                  <a:pt x="1678187" y="3259"/>
                  <a:pt x="2071644" y="481810"/>
                  <a:pt x="2142272" y="1071136"/>
                </a:cubicBezTo>
                <a:cubicBezTo>
                  <a:pt x="2106390" y="1697749"/>
                  <a:pt x="1650369" y="2210473"/>
                  <a:pt x="1071136" y="2142272"/>
                </a:cubicBezTo>
                <a:cubicBezTo>
                  <a:pt x="396471" y="2096810"/>
                  <a:pt x="119311" y="1719716"/>
                  <a:pt x="0" y="107113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noProof="0"/>
              <a:t>CBMs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D53C4D5-EFCE-0DD3-DDE3-97AB88678C5B}"/>
              </a:ext>
            </a:extLst>
          </p:cNvPr>
          <p:cNvSpPr>
            <a:spLocks noChangeAspect="1"/>
          </p:cNvSpPr>
          <p:nvPr/>
        </p:nvSpPr>
        <p:spPr>
          <a:xfrm>
            <a:off x="652370" y="5063247"/>
            <a:ext cx="1518279" cy="1518279"/>
          </a:xfrm>
          <a:custGeom>
            <a:avLst/>
            <a:gdLst>
              <a:gd name="connsiteX0" fmla="*/ 0 w 1518279"/>
              <a:gd name="connsiteY0" fmla="*/ 759140 h 1518279"/>
              <a:gd name="connsiteX1" fmla="*/ 759140 w 1518279"/>
              <a:gd name="connsiteY1" fmla="*/ 0 h 1518279"/>
              <a:gd name="connsiteX2" fmla="*/ 1518280 w 1518279"/>
              <a:gd name="connsiteY2" fmla="*/ 759140 h 1518279"/>
              <a:gd name="connsiteX3" fmla="*/ 759140 w 1518279"/>
              <a:gd name="connsiteY3" fmla="*/ 1518280 h 1518279"/>
              <a:gd name="connsiteX4" fmla="*/ 0 w 1518279"/>
              <a:gd name="connsiteY4" fmla="*/ 759140 h 151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8279" h="1518279" fill="none" extrusionOk="0">
                <a:moveTo>
                  <a:pt x="0" y="759140"/>
                </a:moveTo>
                <a:cubicBezTo>
                  <a:pt x="62557" y="392158"/>
                  <a:pt x="264070" y="-95069"/>
                  <a:pt x="759140" y="0"/>
                </a:cubicBezTo>
                <a:cubicBezTo>
                  <a:pt x="1053383" y="7850"/>
                  <a:pt x="1494499" y="435979"/>
                  <a:pt x="1518280" y="759140"/>
                </a:cubicBezTo>
                <a:cubicBezTo>
                  <a:pt x="1518478" y="1119396"/>
                  <a:pt x="1167133" y="1522136"/>
                  <a:pt x="759140" y="1518280"/>
                </a:cubicBezTo>
                <a:cubicBezTo>
                  <a:pt x="296798" y="1462539"/>
                  <a:pt x="87706" y="1129210"/>
                  <a:pt x="0" y="759140"/>
                </a:cubicBezTo>
                <a:close/>
              </a:path>
              <a:path w="1518279" h="1518279" stroke="0" extrusionOk="0">
                <a:moveTo>
                  <a:pt x="0" y="759140"/>
                </a:moveTo>
                <a:cubicBezTo>
                  <a:pt x="-50679" y="246426"/>
                  <a:pt x="374201" y="-15306"/>
                  <a:pt x="759140" y="0"/>
                </a:cubicBezTo>
                <a:cubicBezTo>
                  <a:pt x="1224940" y="98660"/>
                  <a:pt x="1437861" y="377373"/>
                  <a:pt x="1518280" y="759140"/>
                </a:cubicBezTo>
                <a:cubicBezTo>
                  <a:pt x="1478833" y="1144170"/>
                  <a:pt x="1226229" y="1500504"/>
                  <a:pt x="759140" y="1518280"/>
                </a:cubicBezTo>
                <a:cubicBezTo>
                  <a:pt x="273257" y="1448843"/>
                  <a:pt x="100021" y="1254192"/>
                  <a:pt x="0" y="75914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noProof="0" dirty="0">
                <a:solidFill>
                  <a:sysClr val="windowText" lastClr="000000"/>
                </a:solidFill>
              </a:rPr>
              <a:t>Concept Embedding Models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DCCCECB-35BB-E7D1-62C8-0CF5B2F687AE}"/>
              </a:ext>
            </a:extLst>
          </p:cNvPr>
          <p:cNvSpPr>
            <a:spLocks noChangeAspect="1"/>
          </p:cNvSpPr>
          <p:nvPr/>
        </p:nvSpPr>
        <p:spPr>
          <a:xfrm>
            <a:off x="2953484" y="5339224"/>
            <a:ext cx="1463964" cy="1463964"/>
          </a:xfrm>
          <a:custGeom>
            <a:avLst/>
            <a:gdLst>
              <a:gd name="connsiteX0" fmla="*/ 0 w 1463964"/>
              <a:gd name="connsiteY0" fmla="*/ 731982 h 1463964"/>
              <a:gd name="connsiteX1" fmla="*/ 731982 w 1463964"/>
              <a:gd name="connsiteY1" fmla="*/ 0 h 1463964"/>
              <a:gd name="connsiteX2" fmla="*/ 1463964 w 1463964"/>
              <a:gd name="connsiteY2" fmla="*/ 731982 h 1463964"/>
              <a:gd name="connsiteX3" fmla="*/ 731982 w 1463964"/>
              <a:gd name="connsiteY3" fmla="*/ 1463964 h 1463964"/>
              <a:gd name="connsiteX4" fmla="*/ 0 w 1463964"/>
              <a:gd name="connsiteY4" fmla="*/ 731982 h 1463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964" h="1463964" fill="none" extrusionOk="0">
                <a:moveTo>
                  <a:pt x="0" y="731982"/>
                </a:moveTo>
                <a:cubicBezTo>
                  <a:pt x="71460" y="259800"/>
                  <a:pt x="364972" y="2458"/>
                  <a:pt x="731982" y="0"/>
                </a:cubicBezTo>
                <a:cubicBezTo>
                  <a:pt x="1167112" y="52762"/>
                  <a:pt x="1361010" y="325508"/>
                  <a:pt x="1463964" y="731982"/>
                </a:cubicBezTo>
                <a:cubicBezTo>
                  <a:pt x="1523629" y="1144896"/>
                  <a:pt x="1105042" y="1449724"/>
                  <a:pt x="731982" y="1463964"/>
                </a:cubicBezTo>
                <a:cubicBezTo>
                  <a:pt x="233835" y="1491980"/>
                  <a:pt x="37605" y="1085266"/>
                  <a:pt x="0" y="731982"/>
                </a:cubicBezTo>
                <a:close/>
              </a:path>
              <a:path w="1463964" h="1463964" stroke="0" extrusionOk="0">
                <a:moveTo>
                  <a:pt x="0" y="731982"/>
                </a:moveTo>
                <a:cubicBezTo>
                  <a:pt x="-8039" y="341825"/>
                  <a:pt x="218973" y="-44906"/>
                  <a:pt x="731982" y="0"/>
                </a:cubicBezTo>
                <a:cubicBezTo>
                  <a:pt x="1156254" y="-2954"/>
                  <a:pt x="1449605" y="353872"/>
                  <a:pt x="1463964" y="731982"/>
                </a:cubicBezTo>
                <a:cubicBezTo>
                  <a:pt x="1351493" y="1173835"/>
                  <a:pt x="1107653" y="1497773"/>
                  <a:pt x="731982" y="1463964"/>
                </a:cubicBezTo>
                <a:cubicBezTo>
                  <a:pt x="351972" y="1448269"/>
                  <a:pt x="-117115" y="1163109"/>
                  <a:pt x="0" y="731982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solidFill>
              <a:schemeClr val="accent3">
                <a:lumMod val="75000"/>
                <a:alpha val="30000"/>
              </a:schemeClr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noProof="0" dirty="0">
                <a:solidFill>
                  <a:sysClr val="windowText" lastClr="000000">
                    <a:alpha val="30000"/>
                  </a:sysClr>
                </a:solidFill>
              </a:rPr>
              <a:t>Concept Whitening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AA4CFE-ACEE-EBC8-939C-CD0D89322651}"/>
              </a:ext>
            </a:extLst>
          </p:cNvPr>
          <p:cNvSpPr>
            <a:spLocks noChangeAspect="1"/>
          </p:cNvSpPr>
          <p:nvPr/>
        </p:nvSpPr>
        <p:spPr>
          <a:xfrm>
            <a:off x="9813636" y="5063248"/>
            <a:ext cx="1463964" cy="1463964"/>
          </a:xfrm>
          <a:custGeom>
            <a:avLst/>
            <a:gdLst>
              <a:gd name="connsiteX0" fmla="*/ 0 w 1463964"/>
              <a:gd name="connsiteY0" fmla="*/ 731982 h 1463964"/>
              <a:gd name="connsiteX1" fmla="*/ 731982 w 1463964"/>
              <a:gd name="connsiteY1" fmla="*/ 0 h 1463964"/>
              <a:gd name="connsiteX2" fmla="*/ 1463964 w 1463964"/>
              <a:gd name="connsiteY2" fmla="*/ 731982 h 1463964"/>
              <a:gd name="connsiteX3" fmla="*/ 731982 w 1463964"/>
              <a:gd name="connsiteY3" fmla="*/ 1463964 h 1463964"/>
              <a:gd name="connsiteX4" fmla="*/ 0 w 1463964"/>
              <a:gd name="connsiteY4" fmla="*/ 731982 h 1463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964" h="1463964" fill="none" extrusionOk="0">
                <a:moveTo>
                  <a:pt x="0" y="731982"/>
                </a:moveTo>
                <a:cubicBezTo>
                  <a:pt x="-62191" y="269222"/>
                  <a:pt x="316735" y="-21780"/>
                  <a:pt x="731982" y="0"/>
                </a:cubicBezTo>
                <a:cubicBezTo>
                  <a:pt x="1210712" y="91353"/>
                  <a:pt x="1546504" y="384735"/>
                  <a:pt x="1463964" y="731982"/>
                </a:cubicBezTo>
                <a:cubicBezTo>
                  <a:pt x="1468404" y="1102468"/>
                  <a:pt x="1116917" y="1447896"/>
                  <a:pt x="731982" y="1463964"/>
                </a:cubicBezTo>
                <a:cubicBezTo>
                  <a:pt x="269065" y="1497226"/>
                  <a:pt x="30713" y="1220906"/>
                  <a:pt x="0" y="731982"/>
                </a:cubicBezTo>
                <a:close/>
              </a:path>
              <a:path w="1463964" h="1463964" stroke="0" extrusionOk="0">
                <a:moveTo>
                  <a:pt x="0" y="731982"/>
                </a:moveTo>
                <a:cubicBezTo>
                  <a:pt x="-18670" y="357365"/>
                  <a:pt x="361634" y="-29616"/>
                  <a:pt x="731982" y="0"/>
                </a:cubicBezTo>
                <a:cubicBezTo>
                  <a:pt x="1163823" y="39276"/>
                  <a:pt x="1483320" y="313403"/>
                  <a:pt x="1463964" y="731982"/>
                </a:cubicBezTo>
                <a:cubicBezTo>
                  <a:pt x="1469811" y="1106976"/>
                  <a:pt x="1173242" y="1495727"/>
                  <a:pt x="731982" y="1463964"/>
                </a:cubicBezTo>
                <a:cubicBezTo>
                  <a:pt x="314944" y="1548219"/>
                  <a:pt x="-18658" y="1117906"/>
                  <a:pt x="0" y="73198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30000"/>
            </a:schemeClr>
          </a:solidFill>
          <a:ln>
            <a:solidFill>
              <a:schemeClr val="accent3">
                <a:lumMod val="75000"/>
                <a:alpha val="30000"/>
              </a:schemeClr>
            </a:solidFill>
            <a:extLst>
              <a:ext uri="{C807C97D-BFC1-408E-A445-0C87EB9F89A2}">
                <ask:lineSketchStyleProps xmlns:ask="http://schemas.microsoft.com/office/drawing/2018/sketchyshapes" sd="3809068511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noProof="0" dirty="0">
                <a:solidFill>
                  <a:sysClr val="windowText" lastClr="000000">
                    <a:alpha val="30000"/>
                  </a:sysClr>
                </a:solidFill>
              </a:rPr>
              <a:t>Probabilistic CBMs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7BDBDF9-D3F1-086A-6DF4-9BC24C8EC256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 flipH="1">
            <a:off x="1411510" y="2865889"/>
            <a:ext cx="3613354" cy="2197358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478DE71-D447-70F2-7825-C3374DE493E2}"/>
              </a:ext>
            </a:extLst>
          </p:cNvPr>
          <p:cNvCxnSpPr>
            <a:cxnSpLocks/>
            <a:stCxn id="6" idx="3"/>
            <a:endCxn id="13" idx="0"/>
          </p:cNvCxnSpPr>
          <p:nvPr/>
        </p:nvCxnSpPr>
        <p:spPr>
          <a:xfrm flipH="1">
            <a:off x="3685466" y="3623297"/>
            <a:ext cx="1653126" cy="1715927"/>
          </a:xfrm>
          <a:prstGeom prst="straightConnector1">
            <a:avLst/>
          </a:prstGeom>
          <a:ln w="57150">
            <a:solidFill>
              <a:schemeClr val="accent3">
                <a:lumMod val="75000"/>
                <a:alpha val="3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A46164D-3C22-24FD-4D04-EAC545ED9416}"/>
              </a:ext>
            </a:extLst>
          </p:cNvPr>
          <p:cNvCxnSpPr>
            <a:cxnSpLocks/>
            <a:stCxn id="6" idx="6"/>
            <a:endCxn id="14" idx="0"/>
          </p:cNvCxnSpPr>
          <p:nvPr/>
        </p:nvCxnSpPr>
        <p:spPr>
          <a:xfrm>
            <a:off x="7167136" y="2865889"/>
            <a:ext cx="3378482" cy="2197359"/>
          </a:xfrm>
          <a:prstGeom prst="straightConnector1">
            <a:avLst/>
          </a:prstGeom>
          <a:ln w="57150">
            <a:solidFill>
              <a:schemeClr val="accent3">
                <a:lumMod val="75000"/>
                <a:alpha val="3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E8B362C-B73E-3122-C5C8-AA20D048097E}"/>
              </a:ext>
            </a:extLst>
          </p:cNvPr>
          <p:cNvSpPr txBox="1"/>
          <p:nvPr/>
        </p:nvSpPr>
        <p:spPr>
          <a:xfrm rot="19718185">
            <a:off x="1093259" y="3652327"/>
            <a:ext cx="4247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noProof="0">
                <a:solidFill>
                  <a:schemeClr val="accent6">
                    <a:lumMod val="75000"/>
                  </a:schemeClr>
                </a:solidFill>
              </a:rPr>
              <a:t>Interpretability-accuracy Tradeoff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C1F245-2A8D-BFD0-8ADD-3A2789D8BE52}"/>
              </a:ext>
            </a:extLst>
          </p:cNvPr>
          <p:cNvSpPr txBox="1"/>
          <p:nvPr/>
        </p:nvSpPr>
        <p:spPr>
          <a:xfrm rot="18928131">
            <a:off x="3371906" y="4117042"/>
            <a:ext cx="2250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noProof="0" dirty="0">
                <a:solidFill>
                  <a:schemeClr val="accent5">
                    <a:lumMod val="75000"/>
                    <a:alpha val="30000"/>
                  </a:schemeClr>
                </a:solidFill>
              </a:rPr>
              <a:t>Architectural Constraints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D436E8-5F6F-77AA-1848-0861B6788BC5}"/>
              </a:ext>
            </a:extLst>
          </p:cNvPr>
          <p:cNvSpPr txBox="1"/>
          <p:nvPr/>
        </p:nvSpPr>
        <p:spPr>
          <a:xfrm rot="1961384">
            <a:off x="6922102" y="3655076"/>
            <a:ext cx="393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noProof="0" dirty="0">
                <a:solidFill>
                  <a:schemeClr val="accent3">
                    <a:lumMod val="75000"/>
                    <a:alpha val="30000"/>
                  </a:schemeClr>
                </a:solidFill>
              </a:rPr>
              <a:t>Ambiguity in concept predictions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0130A2C-6CCF-3AC1-BE23-C3D353EA047A}"/>
              </a:ext>
            </a:extLst>
          </p:cNvPr>
          <p:cNvSpPr>
            <a:spLocks noChangeAspect="1"/>
          </p:cNvSpPr>
          <p:nvPr/>
        </p:nvSpPr>
        <p:spPr>
          <a:xfrm>
            <a:off x="7512523" y="5254316"/>
            <a:ext cx="1463964" cy="1463964"/>
          </a:xfrm>
          <a:custGeom>
            <a:avLst/>
            <a:gdLst>
              <a:gd name="connsiteX0" fmla="*/ 0 w 1463964"/>
              <a:gd name="connsiteY0" fmla="*/ 731982 h 1463964"/>
              <a:gd name="connsiteX1" fmla="*/ 731982 w 1463964"/>
              <a:gd name="connsiteY1" fmla="*/ 0 h 1463964"/>
              <a:gd name="connsiteX2" fmla="*/ 1463964 w 1463964"/>
              <a:gd name="connsiteY2" fmla="*/ 731982 h 1463964"/>
              <a:gd name="connsiteX3" fmla="*/ 731982 w 1463964"/>
              <a:gd name="connsiteY3" fmla="*/ 1463964 h 1463964"/>
              <a:gd name="connsiteX4" fmla="*/ 0 w 1463964"/>
              <a:gd name="connsiteY4" fmla="*/ 731982 h 1463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964" h="1463964" fill="none" extrusionOk="0">
                <a:moveTo>
                  <a:pt x="0" y="731982"/>
                </a:moveTo>
                <a:cubicBezTo>
                  <a:pt x="71460" y="259800"/>
                  <a:pt x="364972" y="2458"/>
                  <a:pt x="731982" y="0"/>
                </a:cubicBezTo>
                <a:cubicBezTo>
                  <a:pt x="1167112" y="52762"/>
                  <a:pt x="1361010" y="325508"/>
                  <a:pt x="1463964" y="731982"/>
                </a:cubicBezTo>
                <a:cubicBezTo>
                  <a:pt x="1523629" y="1144896"/>
                  <a:pt x="1105042" y="1449724"/>
                  <a:pt x="731982" y="1463964"/>
                </a:cubicBezTo>
                <a:cubicBezTo>
                  <a:pt x="233835" y="1491980"/>
                  <a:pt x="37605" y="1085266"/>
                  <a:pt x="0" y="731982"/>
                </a:cubicBezTo>
                <a:close/>
              </a:path>
              <a:path w="1463964" h="1463964" stroke="0" extrusionOk="0">
                <a:moveTo>
                  <a:pt x="0" y="731982"/>
                </a:moveTo>
                <a:cubicBezTo>
                  <a:pt x="-8039" y="341825"/>
                  <a:pt x="218973" y="-44906"/>
                  <a:pt x="731982" y="0"/>
                </a:cubicBezTo>
                <a:cubicBezTo>
                  <a:pt x="1156254" y="-2954"/>
                  <a:pt x="1449605" y="353872"/>
                  <a:pt x="1463964" y="731982"/>
                </a:cubicBezTo>
                <a:cubicBezTo>
                  <a:pt x="1351493" y="1173835"/>
                  <a:pt x="1107653" y="1497773"/>
                  <a:pt x="731982" y="1463964"/>
                </a:cubicBezTo>
                <a:cubicBezTo>
                  <a:pt x="351972" y="1448269"/>
                  <a:pt x="-117115" y="1163109"/>
                  <a:pt x="0" y="7319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30000"/>
            </a:schemeClr>
          </a:solidFill>
          <a:ln>
            <a:solidFill>
              <a:schemeClr val="accent3">
                <a:lumMod val="75000"/>
                <a:alpha val="30000"/>
              </a:schemeClr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noProof="0" dirty="0">
                <a:solidFill>
                  <a:sysClr val="windowText" lastClr="000000">
                    <a:alpha val="30000"/>
                  </a:sysClr>
                </a:solidFill>
              </a:rPr>
              <a:t>Post-hoc CBMs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5364FD-BFA4-F53B-0DC5-A05DFC2F5853}"/>
              </a:ext>
            </a:extLst>
          </p:cNvPr>
          <p:cNvSpPr txBox="1"/>
          <p:nvPr/>
        </p:nvSpPr>
        <p:spPr>
          <a:xfrm rot="2915833">
            <a:off x="6674858" y="4080703"/>
            <a:ext cx="1883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noProof="0" dirty="0">
                <a:solidFill>
                  <a:schemeClr val="accent1">
                    <a:lumMod val="75000"/>
                    <a:alpha val="30000"/>
                  </a:schemeClr>
                </a:solidFill>
              </a:rPr>
              <a:t>Training  Constraints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E039324-7266-651B-FB8B-03AB0F89C25D}"/>
              </a:ext>
            </a:extLst>
          </p:cNvPr>
          <p:cNvCxnSpPr>
            <a:cxnSpLocks/>
            <a:stCxn id="6" idx="5"/>
            <a:endCxn id="22" idx="0"/>
          </p:cNvCxnSpPr>
          <p:nvPr/>
        </p:nvCxnSpPr>
        <p:spPr>
          <a:xfrm>
            <a:off x="6853408" y="3623297"/>
            <a:ext cx="1391097" cy="1631019"/>
          </a:xfrm>
          <a:prstGeom prst="straightConnector1">
            <a:avLst/>
          </a:prstGeom>
          <a:ln w="57150">
            <a:solidFill>
              <a:schemeClr val="accent3">
                <a:lumMod val="75000"/>
                <a:alpha val="3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274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89D97-E673-2880-9A85-9E6DDA872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89FE4-F271-5F79-9968-B5718B48C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605503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What is this tutorial </a:t>
            </a:r>
            <a:r>
              <a:rPr lang="en-GB" b="1" noProof="0" dirty="0"/>
              <a:t>not</a:t>
            </a:r>
            <a:r>
              <a:rPr lang="en-GB" noProof="0" dirty="0"/>
              <a:t> about?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826F7E-09C1-1E6C-65C8-7F3C05CA5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GB" noProof="0" smtClean="0"/>
              <a:t>8</a:t>
            </a:fld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BF1746-4675-9EC9-61E2-A0E096956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800" noProof="0" dirty="0"/>
              <a:t>We will </a:t>
            </a:r>
            <a:r>
              <a:rPr lang="en-GB" sz="2800" b="1" noProof="0" dirty="0">
                <a:solidFill>
                  <a:srgbClr val="C00000"/>
                </a:solidFill>
              </a:rPr>
              <a:t>not</a:t>
            </a:r>
            <a:r>
              <a:rPr lang="en-GB" sz="2800" noProof="0" dirty="0"/>
              <a:t> have time to dive deep into: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dirty="0">
                <a:solidFill>
                  <a:schemeClr val="tx1">
                    <a:alpha val="20000"/>
                  </a:schemeClr>
                </a:solidFill>
              </a:rPr>
              <a:t>“</a:t>
            </a:r>
            <a:r>
              <a:rPr lang="en-GB" sz="2800" b="1" dirty="0">
                <a:solidFill>
                  <a:srgbClr val="C00000">
                    <a:alpha val="20000"/>
                  </a:srgbClr>
                </a:solidFill>
              </a:rPr>
              <a:t>Traditional</a:t>
            </a:r>
            <a:r>
              <a:rPr lang="en-GB" sz="2800" dirty="0">
                <a:solidFill>
                  <a:schemeClr val="tx1">
                    <a:alpha val="20000"/>
                  </a:schemeClr>
                </a:solidFill>
              </a:rPr>
              <a:t>” </a:t>
            </a:r>
            <a:r>
              <a:rPr lang="en-GB" sz="2800" b="1" dirty="0">
                <a:solidFill>
                  <a:srgbClr val="C00000">
                    <a:alpha val="20000"/>
                  </a:srgbClr>
                </a:solidFill>
              </a:rPr>
              <a:t>explainable AI (XAI)</a:t>
            </a:r>
            <a:r>
              <a:rPr lang="en-GB" sz="2800" dirty="0">
                <a:solidFill>
                  <a:schemeClr val="tx1">
                    <a:alpha val="20000"/>
                  </a:schemeClr>
                </a:solidFill>
              </a:rPr>
              <a:t> methodologies</a:t>
            </a:r>
            <a:endParaRPr lang="en-GB" sz="2800" b="1" noProof="0" dirty="0">
              <a:solidFill>
                <a:srgbClr val="C00000">
                  <a:alpha val="20000"/>
                </a:srgbClr>
              </a:solidFill>
            </a:endParaRP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dirty="0"/>
              <a:t>Deep </a:t>
            </a:r>
            <a:r>
              <a:rPr lang="en-GB" sz="2800" b="1" dirty="0">
                <a:solidFill>
                  <a:srgbClr val="C00000"/>
                </a:solidFill>
              </a:rPr>
              <a:t>p</a:t>
            </a:r>
            <a:r>
              <a:rPr lang="en-GB" sz="2800" b="1" noProof="0" dirty="0" err="1">
                <a:solidFill>
                  <a:srgbClr val="C00000"/>
                </a:solidFill>
              </a:rPr>
              <a:t>hilosophical</a:t>
            </a:r>
            <a:r>
              <a:rPr lang="en-GB" sz="2800" b="1" noProof="0" dirty="0">
                <a:solidFill>
                  <a:srgbClr val="C00000"/>
                </a:solidFill>
              </a:rPr>
              <a:t> aspects</a:t>
            </a:r>
            <a:r>
              <a:rPr lang="en-GB" sz="2800" noProof="0" dirty="0"/>
              <a:t> of explaining models</a:t>
            </a:r>
          </a:p>
          <a:p>
            <a:pPr marL="0" indent="0">
              <a:buNone/>
            </a:pPr>
            <a:endParaRPr lang="en-GB" sz="2800" b="1" noProof="0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070D2F-289E-B91C-4BCC-977A54966A79}"/>
              </a:ext>
            </a:extLst>
          </p:cNvPr>
          <p:cNvSpPr txBox="1"/>
          <p:nvPr/>
        </p:nvSpPr>
        <p:spPr>
          <a:xfrm>
            <a:off x="652371" y="6007315"/>
            <a:ext cx="10788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[1] </a:t>
            </a:r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Lipton, Zachary C. "The mythos of model interpretability: In machine learning, the concept of interpretability is both important and slippery." Queue (2018)</a:t>
            </a:r>
            <a:r>
              <a:rPr lang="en-GB" dirty="0"/>
              <a:t>.</a:t>
            </a:r>
          </a:p>
          <a:p>
            <a:r>
              <a:rPr lang="en-GB" dirty="0"/>
              <a:t>[2] </a:t>
            </a:r>
            <a:r>
              <a:rPr lang="en-GB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Galit Shmueli. "To Explain or to Predict?." Statist. Sci. 25 (3) 289 - 310, August 2010. https://doi.org/10.1214/10-STS330</a:t>
            </a:r>
            <a:endParaRPr lang="en-GB" dirty="0"/>
          </a:p>
          <a:p>
            <a:r>
              <a:rPr lang="en-GB" dirty="0"/>
              <a:t>[3]</a:t>
            </a:r>
            <a:r>
              <a:rPr lang="en-GB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Bromberger, Sylvain. On what we know we don't know: Explanation, theory, linguistics, and how questions shape them. University of Chicago Press, 1992.</a:t>
            </a:r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B2432FE-1B5C-E3D5-5BCB-BA5C168873BF}"/>
              </a:ext>
            </a:extLst>
          </p:cNvPr>
          <p:cNvGrpSpPr>
            <a:grpSpLocks noChangeAspect="1"/>
          </p:cNvGrpSpPr>
          <p:nvPr/>
        </p:nvGrpSpPr>
        <p:grpSpPr>
          <a:xfrm>
            <a:off x="1891871" y="3779248"/>
            <a:ext cx="1894930" cy="1998048"/>
            <a:chOff x="2439248" y="3540024"/>
            <a:chExt cx="2457724" cy="25914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45BAC5B-BBF3-3CEF-2E99-4A6C06D7B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09261" y="3540024"/>
              <a:ext cx="1917700" cy="19558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87499E9-64C3-83B2-9C47-3AAAB366AC67}"/>
                </a:ext>
              </a:extLst>
            </p:cNvPr>
            <p:cNvSpPr txBox="1"/>
            <p:nvPr/>
          </p:nvSpPr>
          <p:spPr>
            <a:xfrm>
              <a:off x="2439248" y="5608272"/>
              <a:ext cx="24577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The Mythos of Interpretability</a:t>
              </a:r>
            </a:p>
            <a:p>
              <a:pPr algn="ctr"/>
              <a:r>
                <a:rPr lang="en-GB" sz="1400" dirty="0"/>
                <a:t>Lipton et al. (2018) [1]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FF8E104-8C76-2957-1444-875AC5500D00}"/>
              </a:ext>
            </a:extLst>
          </p:cNvPr>
          <p:cNvGrpSpPr>
            <a:grpSpLocks noChangeAspect="1"/>
          </p:cNvGrpSpPr>
          <p:nvPr/>
        </p:nvGrpSpPr>
        <p:grpSpPr>
          <a:xfrm>
            <a:off x="5496398" y="3762095"/>
            <a:ext cx="1603250" cy="2015201"/>
            <a:chOff x="7484182" y="3517777"/>
            <a:chExt cx="2079415" cy="261371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95519F-5D08-759B-7DF5-09F68501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65039" y="3517777"/>
              <a:ext cx="1941190" cy="197804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2714D5A-3D30-283C-79FA-834476F640CB}"/>
                </a:ext>
              </a:extLst>
            </p:cNvPr>
            <p:cNvSpPr txBox="1"/>
            <p:nvPr/>
          </p:nvSpPr>
          <p:spPr>
            <a:xfrm>
              <a:off x="7484182" y="5608272"/>
              <a:ext cx="20794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To Explain or to Predict?</a:t>
              </a:r>
            </a:p>
            <a:p>
              <a:pPr algn="ctr"/>
              <a:r>
                <a:rPr lang="en-GB" sz="1400" dirty="0"/>
                <a:t>Galit (2018) [2]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3CD5AF3-44C4-996D-679E-F020B27937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2067" y="1253203"/>
            <a:ext cx="2245464" cy="2245464"/>
          </a:xfrm>
          <a:prstGeom prst="ellipse">
            <a:avLst/>
          </a:prstGeom>
          <a:effectLst>
            <a:softEdge rad="127000"/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1B3D75A-DC8F-7910-22EC-C3DFC559D8F2}"/>
              </a:ext>
            </a:extLst>
          </p:cNvPr>
          <p:cNvGrpSpPr>
            <a:grpSpLocks noChangeAspect="1"/>
          </p:cNvGrpSpPr>
          <p:nvPr/>
        </p:nvGrpSpPr>
        <p:grpSpPr>
          <a:xfrm>
            <a:off x="8616207" y="3758380"/>
            <a:ext cx="1944763" cy="2121177"/>
            <a:chOff x="9511504" y="3790062"/>
            <a:chExt cx="1944763" cy="212117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C34E752-92E4-4AA8-8530-B67C2117B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722653" y="3790062"/>
              <a:ext cx="1522467" cy="152246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1997378-15CC-4286-1045-2204841619F7}"/>
                </a:ext>
              </a:extLst>
            </p:cNvPr>
            <p:cNvSpPr txBox="1"/>
            <p:nvPr/>
          </p:nvSpPr>
          <p:spPr>
            <a:xfrm>
              <a:off x="9511504" y="5388019"/>
              <a:ext cx="1944763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1400" dirty="0"/>
                <a:t>Explanation Theory</a:t>
              </a:r>
            </a:p>
            <a:p>
              <a:pPr algn="ctr"/>
              <a:r>
                <a:rPr lang="en-GB" sz="1400" dirty="0"/>
                <a:t>Bromberger (1992) [3]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30122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8B4A247-6A6C-6594-0431-C2620F663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9317" y="5739729"/>
            <a:ext cx="914400" cy="896702"/>
          </a:xfrm>
          <a:prstGeom prst="rect">
            <a:avLst/>
          </a:prstGeom>
        </p:spPr>
      </p:pic>
      <p:pic>
        <p:nvPicPr>
          <p:cNvPr id="23" name="Google Shape;155;p20">
            <a:extLst>
              <a:ext uri="{FF2B5EF4-FFF2-40B4-BE49-F238E27FC236}">
                <a16:creationId xmlns:a16="http://schemas.microsoft.com/office/drawing/2014/main" id="{18CE8733-08DA-AD77-E47A-D205D3AB9B1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9798" y="3477780"/>
            <a:ext cx="2758969" cy="20310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20ADDB-03B7-8B47-83ED-26306F4AA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Concept Embedding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02C2D-8B48-FBBE-AD0B-056BAE80B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9BE3DA-6B0E-9E5D-0B5E-44DE97628A35}"/>
              </a:ext>
            </a:extLst>
          </p:cNvPr>
          <p:cNvSpPr txBox="1"/>
          <p:nvPr/>
        </p:nvSpPr>
        <p:spPr>
          <a:xfrm>
            <a:off x="604189" y="182536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>
                <a:solidFill>
                  <a:schemeClr val="accent2">
                    <a:lumMod val="75000"/>
                  </a:schemeClr>
                </a:solidFill>
              </a:rPr>
              <a:t>Limitation Being Addressed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E12E70-E008-55DF-B94A-CA3374CD0630}"/>
              </a:ext>
            </a:extLst>
          </p:cNvPr>
          <p:cNvSpPr txBox="1"/>
          <p:nvPr/>
        </p:nvSpPr>
        <p:spPr>
          <a:xfrm>
            <a:off x="604189" y="2802756"/>
            <a:ext cx="10115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noProof="0" dirty="0"/>
              <a:t>Provided concepts need to be “</a:t>
            </a:r>
            <a:r>
              <a:rPr lang="en-GB" sz="2000" b="1" noProof="0" dirty="0">
                <a:solidFill>
                  <a:schemeClr val="accent2">
                    <a:lumMod val="75000"/>
                  </a:schemeClr>
                </a:solidFill>
              </a:rPr>
              <a:t>complete</a:t>
            </a:r>
            <a:r>
              <a:rPr lang="en-GB" sz="2000" noProof="0" dirty="0"/>
              <a:t>” or else we observe a </a:t>
            </a:r>
            <a:r>
              <a:rPr lang="en-GB" sz="2000" b="1" noProof="0" dirty="0">
                <a:solidFill>
                  <a:schemeClr val="accent2">
                    <a:lumMod val="75000"/>
                  </a:schemeClr>
                </a:solidFill>
              </a:rPr>
              <a:t>trade-off</a:t>
            </a:r>
            <a:r>
              <a:rPr lang="en-GB" sz="2000" noProof="0" dirty="0"/>
              <a:t>!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E4353B-6FA6-ED7A-43B9-354AD95E2EA9}"/>
              </a:ext>
            </a:extLst>
          </p:cNvPr>
          <p:cNvCxnSpPr>
            <a:cxnSpLocks/>
          </p:cNvCxnSpPr>
          <p:nvPr/>
        </p:nvCxnSpPr>
        <p:spPr>
          <a:xfrm>
            <a:off x="4969946" y="246061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9E05D21-7F9E-6CD5-1403-AAF2DDBA60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8269" y="3352031"/>
            <a:ext cx="5451757" cy="22825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F72193-3D68-6936-9E1B-D4063EBB3E7A}"/>
              </a:ext>
            </a:extLst>
          </p:cNvPr>
          <p:cNvSpPr txBox="1"/>
          <p:nvPr/>
        </p:nvSpPr>
        <p:spPr>
          <a:xfrm>
            <a:off x="604188" y="6390048"/>
            <a:ext cx="1098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Espinosa Zarlenga, 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Barbiero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al. "Concept embedding models: Beyond the accuracy-explainability trade-off." 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(2022)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47424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D7B94-3733-67CE-F574-7878AFB71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155;p20">
            <a:extLst>
              <a:ext uri="{FF2B5EF4-FFF2-40B4-BE49-F238E27FC236}">
                <a16:creationId xmlns:a16="http://schemas.microsoft.com/office/drawing/2014/main" id="{1BF0BC4B-3F07-AE83-786E-27A0A67A2B7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9798" y="3477780"/>
            <a:ext cx="2758969" cy="20310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EAFEA3-7EE4-A6A2-F6C1-B614039AA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Concept Embedding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BCA1F9-A615-E03C-B6EE-7FA5EB79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C3F9B5-67A7-97CE-8DC3-E6DF1023F7D7}"/>
              </a:ext>
            </a:extLst>
          </p:cNvPr>
          <p:cNvSpPr txBox="1"/>
          <p:nvPr/>
        </p:nvSpPr>
        <p:spPr>
          <a:xfrm>
            <a:off x="604189" y="2802756"/>
            <a:ext cx="10115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noProof="0"/>
              <a:t>Provided concepts need to be “</a:t>
            </a:r>
            <a:r>
              <a:rPr lang="en-GB" sz="2000" b="1" noProof="0">
                <a:solidFill>
                  <a:schemeClr val="accent2">
                    <a:lumMod val="75000"/>
                  </a:schemeClr>
                </a:solidFill>
              </a:rPr>
              <a:t>complete</a:t>
            </a:r>
            <a:r>
              <a:rPr lang="en-GB" sz="2000" noProof="0"/>
              <a:t>” or else we observe a </a:t>
            </a:r>
            <a:r>
              <a:rPr lang="en-GB" sz="2000" b="1" noProof="0">
                <a:solidFill>
                  <a:schemeClr val="accent2">
                    <a:lumMod val="75000"/>
                  </a:schemeClr>
                </a:solidFill>
              </a:rPr>
              <a:t>trade-off</a:t>
            </a:r>
            <a:r>
              <a:rPr lang="en-GB" sz="2000" noProof="0"/>
              <a:t>!</a:t>
            </a: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0F999FE-9667-970C-66B7-348B515D8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269" y="3352031"/>
            <a:ext cx="5451757" cy="22825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CDE873C-0496-2483-C5FC-6FC1FC17ACEA}"/>
              </a:ext>
            </a:extLst>
          </p:cNvPr>
          <p:cNvSpPr txBox="1"/>
          <p:nvPr/>
        </p:nvSpPr>
        <p:spPr>
          <a:xfrm>
            <a:off x="604189" y="5822603"/>
            <a:ext cx="9926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noProof="0" dirty="0">
                <a:solidFill>
                  <a:srgbClr val="C00000"/>
                </a:solidFill>
              </a:rPr>
              <a:t>Why can’t we just add a bypass from the input to the output?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CA3FFD-7EE5-BF8E-CC3C-C77D2A2F3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9317" y="5739729"/>
            <a:ext cx="914400" cy="8967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D11C58-82C7-6889-A4A0-B0887F630D58}"/>
              </a:ext>
            </a:extLst>
          </p:cNvPr>
          <p:cNvSpPr txBox="1"/>
          <p:nvPr/>
        </p:nvSpPr>
        <p:spPr>
          <a:xfrm>
            <a:off x="604188" y="6390048"/>
            <a:ext cx="1098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Espinosa Zarlenga, 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Barbiero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al. "Concept embedding models: Beyond the accuracy-explainability trade-off." 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(2022)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5488C5-CD42-293C-C71C-9D8A956C93FA}"/>
              </a:ext>
            </a:extLst>
          </p:cNvPr>
          <p:cNvSpPr txBox="1"/>
          <p:nvPr/>
        </p:nvSpPr>
        <p:spPr>
          <a:xfrm>
            <a:off x="604189" y="182536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>
                <a:solidFill>
                  <a:schemeClr val="accent2">
                    <a:lumMod val="75000"/>
                  </a:schemeClr>
                </a:solidFill>
              </a:rPr>
              <a:t>Limitation Being Addressed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A1C4CC-61D5-4629-569F-75888EC63C9C}"/>
              </a:ext>
            </a:extLst>
          </p:cNvPr>
          <p:cNvCxnSpPr>
            <a:cxnSpLocks/>
          </p:cNvCxnSpPr>
          <p:nvPr/>
        </p:nvCxnSpPr>
        <p:spPr>
          <a:xfrm>
            <a:off x="4969946" y="246061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0890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F966B-99AF-B18B-F0F1-2AB9F67DB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F31B3-AFFB-29C3-727E-C7565F22F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Concept Embedding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D3D11-C9D1-F6DF-05BA-2B5373BFD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6" name="Google Shape;183;p23">
            <a:extLst>
              <a:ext uri="{FF2B5EF4-FFF2-40B4-BE49-F238E27FC236}">
                <a16:creationId xmlns:a16="http://schemas.microsoft.com/office/drawing/2014/main" id="{E325FE7D-44F8-30DC-24BE-D567EB20A66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9618" y="3409267"/>
            <a:ext cx="5974635" cy="235426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DC26CC-56E3-AC76-8CA1-2A68B075EB22}"/>
              </a:ext>
            </a:extLst>
          </p:cNvPr>
          <p:cNvSpPr txBox="1"/>
          <p:nvPr/>
        </p:nvSpPr>
        <p:spPr>
          <a:xfrm>
            <a:off x="8021698" y="3421187"/>
            <a:ext cx="29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noProof="0">
                <a:solidFill>
                  <a:srgbClr val="C00000"/>
                </a:solidFill>
              </a:rPr>
              <a:t>A “Hybrid” CBM</a:t>
            </a:r>
          </a:p>
        </p:txBody>
      </p:sp>
      <p:pic>
        <p:nvPicPr>
          <p:cNvPr id="9" name="Google Shape;155;p20">
            <a:extLst>
              <a:ext uri="{FF2B5EF4-FFF2-40B4-BE49-F238E27FC236}">
                <a16:creationId xmlns:a16="http://schemas.microsoft.com/office/drawing/2014/main" id="{F0EDD6ED-61DD-A16A-7AC5-8D3C8BDB14F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9798" y="3477780"/>
            <a:ext cx="2758969" cy="203101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8A2A00-150D-CFE3-24CC-B058FBACA334}"/>
              </a:ext>
            </a:extLst>
          </p:cNvPr>
          <p:cNvSpPr txBox="1"/>
          <p:nvPr/>
        </p:nvSpPr>
        <p:spPr>
          <a:xfrm>
            <a:off x="604189" y="2802756"/>
            <a:ext cx="10115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noProof="0" dirty="0"/>
              <a:t>Provided concepts need to be “</a:t>
            </a:r>
            <a:r>
              <a:rPr lang="en-GB" sz="2000" b="1" noProof="0" dirty="0">
                <a:solidFill>
                  <a:schemeClr val="accent2">
                    <a:lumMod val="75000"/>
                  </a:schemeClr>
                </a:solidFill>
              </a:rPr>
              <a:t>complete</a:t>
            </a:r>
            <a:r>
              <a:rPr lang="en-GB" sz="2000" noProof="0" dirty="0"/>
              <a:t>” or else we observe a </a:t>
            </a:r>
            <a:r>
              <a:rPr lang="en-GB" sz="2000" b="1" noProof="0" dirty="0">
                <a:solidFill>
                  <a:schemeClr val="accent2">
                    <a:lumMod val="75000"/>
                  </a:schemeClr>
                </a:solidFill>
              </a:rPr>
              <a:t>trade-off</a:t>
            </a:r>
            <a:r>
              <a:rPr lang="en-GB" sz="2000" noProof="0" dirty="0"/>
              <a:t>!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1E60757-E0BE-47C4-EB36-0C237A3B3973}"/>
              </a:ext>
            </a:extLst>
          </p:cNvPr>
          <p:cNvCxnSpPr>
            <a:cxnSpLocks/>
          </p:cNvCxnSpPr>
          <p:nvPr/>
        </p:nvCxnSpPr>
        <p:spPr>
          <a:xfrm flipH="1">
            <a:off x="8796867" y="3790519"/>
            <a:ext cx="381000" cy="14956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24BB340-3E2B-6607-DD78-A0A42066A7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9317" y="5739729"/>
            <a:ext cx="914400" cy="8967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F6CE6D-E202-5392-ABEA-96024610BF64}"/>
              </a:ext>
            </a:extLst>
          </p:cNvPr>
          <p:cNvSpPr txBox="1"/>
          <p:nvPr/>
        </p:nvSpPr>
        <p:spPr>
          <a:xfrm>
            <a:off x="604188" y="6390048"/>
            <a:ext cx="1098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Espinosa Zarlenga, 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Barbiero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al. "Concept embedding models: Beyond the accuracy-explainability trade-off." 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(2022)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644611-697F-3DDF-A9E2-F749B43BB911}"/>
              </a:ext>
            </a:extLst>
          </p:cNvPr>
          <p:cNvSpPr txBox="1"/>
          <p:nvPr/>
        </p:nvSpPr>
        <p:spPr>
          <a:xfrm>
            <a:off x="604189" y="5822603"/>
            <a:ext cx="9926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noProof="0" dirty="0">
                <a:solidFill>
                  <a:srgbClr val="C00000"/>
                </a:solidFill>
              </a:rPr>
              <a:t>Why can’t we just add a bypass from the input to the output?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547673-830F-CD86-4547-3BBC283C8E06}"/>
              </a:ext>
            </a:extLst>
          </p:cNvPr>
          <p:cNvSpPr txBox="1"/>
          <p:nvPr/>
        </p:nvSpPr>
        <p:spPr>
          <a:xfrm>
            <a:off x="604189" y="182536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>
                <a:solidFill>
                  <a:schemeClr val="accent2">
                    <a:lumMod val="75000"/>
                  </a:schemeClr>
                </a:solidFill>
              </a:rPr>
              <a:t>Limitation Being Addressed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2EF5D22-E31B-138B-ED70-B34955817C12}"/>
              </a:ext>
            </a:extLst>
          </p:cNvPr>
          <p:cNvCxnSpPr>
            <a:cxnSpLocks/>
          </p:cNvCxnSpPr>
          <p:nvPr/>
        </p:nvCxnSpPr>
        <p:spPr>
          <a:xfrm>
            <a:off x="4969946" y="246061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6159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05482-DA52-317C-FD01-A80493294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5549D-9944-55BA-AB49-A813A04E5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Concept Embedding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817C3-D284-33E6-83C5-B78840DE8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3" name="Google Shape;184;p23">
            <a:extLst>
              <a:ext uri="{FF2B5EF4-FFF2-40B4-BE49-F238E27FC236}">
                <a16:creationId xmlns:a16="http://schemas.microsoft.com/office/drawing/2014/main" id="{FB36AA3B-69C4-0003-994F-709ED7154D3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1" b="1268"/>
          <a:stretch/>
        </p:blipFill>
        <p:spPr>
          <a:xfrm>
            <a:off x="1368826" y="3429000"/>
            <a:ext cx="2687180" cy="2655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3;p23">
            <a:extLst>
              <a:ext uri="{FF2B5EF4-FFF2-40B4-BE49-F238E27FC236}">
                <a16:creationId xmlns:a16="http://schemas.microsoft.com/office/drawing/2014/main" id="{A3108327-8DAD-C330-7262-DC64F847BCE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9618" y="3409267"/>
            <a:ext cx="5974635" cy="235426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448894-5C66-E9F0-E355-EF06A93DF485}"/>
              </a:ext>
            </a:extLst>
          </p:cNvPr>
          <p:cNvSpPr txBox="1"/>
          <p:nvPr/>
        </p:nvSpPr>
        <p:spPr>
          <a:xfrm>
            <a:off x="604189" y="2802756"/>
            <a:ext cx="10115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noProof="0"/>
              <a:t>Provided concepts need to be “</a:t>
            </a:r>
            <a:r>
              <a:rPr lang="en-GB" sz="2000" b="1" noProof="0">
                <a:solidFill>
                  <a:schemeClr val="accent2">
                    <a:lumMod val="75000"/>
                  </a:schemeClr>
                </a:solidFill>
              </a:rPr>
              <a:t>complete</a:t>
            </a:r>
            <a:r>
              <a:rPr lang="en-GB" sz="2000" noProof="0"/>
              <a:t>” or else we observe a </a:t>
            </a:r>
            <a:r>
              <a:rPr lang="en-GB" sz="2000" b="1" noProof="0">
                <a:solidFill>
                  <a:schemeClr val="accent2">
                    <a:lumMod val="75000"/>
                  </a:schemeClr>
                </a:solidFill>
              </a:rPr>
              <a:t>trade-off</a:t>
            </a:r>
            <a:r>
              <a:rPr lang="en-GB" sz="2000" noProof="0"/>
              <a:t>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170169-276A-3928-F1BA-7E66317BF6FB}"/>
              </a:ext>
            </a:extLst>
          </p:cNvPr>
          <p:cNvSpPr txBox="1"/>
          <p:nvPr/>
        </p:nvSpPr>
        <p:spPr>
          <a:xfrm>
            <a:off x="8021698" y="3421187"/>
            <a:ext cx="29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noProof="0">
                <a:solidFill>
                  <a:srgbClr val="C00000"/>
                </a:solidFill>
              </a:rPr>
              <a:t>A “Hybrid” CBM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36DD70B-FCBF-2BF9-5B62-9D55D3130388}"/>
              </a:ext>
            </a:extLst>
          </p:cNvPr>
          <p:cNvCxnSpPr>
            <a:cxnSpLocks/>
          </p:cNvCxnSpPr>
          <p:nvPr/>
        </p:nvCxnSpPr>
        <p:spPr>
          <a:xfrm flipH="1">
            <a:off x="8796867" y="3790519"/>
            <a:ext cx="381000" cy="14956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1BFB995-322B-56C8-0F85-8013ECEB8F6F}"/>
              </a:ext>
            </a:extLst>
          </p:cNvPr>
          <p:cNvSpPr txBox="1"/>
          <p:nvPr/>
        </p:nvSpPr>
        <p:spPr>
          <a:xfrm>
            <a:off x="604189" y="5974181"/>
            <a:ext cx="9926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noProof="0" dirty="0">
                <a:solidFill>
                  <a:srgbClr val="C00000"/>
                </a:solidFill>
              </a:rPr>
              <a:t>Interventions do not necessarily work with Hybrid CBMs!</a:t>
            </a:r>
            <a:endParaRPr lang="en-GB" i="1" noProof="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AF0675C-2786-B0C3-1262-1EB70054057C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3655739" y="5193792"/>
            <a:ext cx="1911529" cy="7803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AA44AC2-314E-D79B-A1B8-ECF4E5EA6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9317" y="5739729"/>
            <a:ext cx="914400" cy="8967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40E0AB9-7D9E-55C3-276F-C9710E225A91}"/>
              </a:ext>
            </a:extLst>
          </p:cNvPr>
          <p:cNvSpPr txBox="1"/>
          <p:nvPr/>
        </p:nvSpPr>
        <p:spPr>
          <a:xfrm>
            <a:off x="604188" y="6390048"/>
            <a:ext cx="1098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Espinosa Zarlenga, 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Barbiero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al. "Concept embedding models: Beyond the accuracy-explainability trade-off." 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(2022)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D242D5-5AFF-87A3-CEB6-ACD5969F6DD0}"/>
              </a:ext>
            </a:extLst>
          </p:cNvPr>
          <p:cNvSpPr txBox="1"/>
          <p:nvPr/>
        </p:nvSpPr>
        <p:spPr>
          <a:xfrm>
            <a:off x="604189" y="182536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>
                <a:solidFill>
                  <a:schemeClr val="accent2">
                    <a:lumMod val="75000"/>
                  </a:schemeClr>
                </a:solidFill>
              </a:rPr>
              <a:t>Limitation Being Addressed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5CB249-A71B-99C0-EA49-C577B315A3A2}"/>
              </a:ext>
            </a:extLst>
          </p:cNvPr>
          <p:cNvCxnSpPr>
            <a:cxnSpLocks/>
          </p:cNvCxnSpPr>
          <p:nvPr/>
        </p:nvCxnSpPr>
        <p:spPr>
          <a:xfrm>
            <a:off x="4969946" y="246061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78119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6EE61-4A79-74A7-98A0-B1741D75A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A8A7B-B5C2-56A0-D136-61633A045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Concept Embedding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063D6-C65D-AC73-B7EB-4E71844F1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F3D5C24-5382-72F7-8040-EFC885129458}"/>
              </a:ext>
            </a:extLst>
          </p:cNvPr>
          <p:cNvGrpSpPr/>
          <p:nvPr/>
        </p:nvGrpSpPr>
        <p:grpSpPr>
          <a:xfrm>
            <a:off x="884848" y="2838251"/>
            <a:ext cx="4513972" cy="3266896"/>
            <a:chOff x="1081001" y="2858379"/>
            <a:chExt cx="4513972" cy="326689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02B1F44-9C5C-D549-E39F-48738731D11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81001" y="2858379"/>
              <a:ext cx="4513972" cy="2868857"/>
              <a:chOff x="5311986" y="2460172"/>
              <a:chExt cx="5782846" cy="367529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A4EA365F-5C19-B176-3E3D-AB0D0D10755F}"/>
                  </a:ext>
                </a:extLst>
              </p:cNvPr>
              <p:cNvGrpSpPr/>
              <p:nvPr/>
            </p:nvGrpSpPr>
            <p:grpSpPr>
              <a:xfrm>
                <a:off x="6126809" y="3387422"/>
                <a:ext cx="4055963" cy="2748040"/>
                <a:chOff x="6096000" y="3266711"/>
                <a:chExt cx="4055963" cy="2748040"/>
              </a:xfrm>
            </p:grpSpPr>
            <p:pic>
              <p:nvPicPr>
                <p:cNvPr id="18" name="Google Shape;155;p20">
                  <a:extLst>
                    <a:ext uri="{FF2B5EF4-FFF2-40B4-BE49-F238E27FC236}">
                      <a16:creationId xmlns:a16="http://schemas.microsoft.com/office/drawing/2014/main" id="{153BB49E-0AAE-6914-55F7-0A0397C9F379}"/>
                    </a:ext>
                  </a:extLst>
                </p:cNvPr>
                <p:cNvPicPr preferRelativeResize="0">
                  <a:picLocks noChangeAspect="1"/>
                </p:cNvPicPr>
                <p:nvPr/>
              </p:nvPicPr>
              <p:blipFill rotWithShape="1">
                <a:blip r:embed="rId3">
                  <a:alphaModFix/>
                </a:blip>
                <a:srcRect t="7963"/>
                <a:stretch/>
              </p:blipFill>
              <p:spPr>
                <a:xfrm>
                  <a:off x="6096000" y="3266711"/>
                  <a:ext cx="4055963" cy="274804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80FE61E-65B4-02AE-77D5-02CBA458EF2C}"/>
                    </a:ext>
                  </a:extLst>
                </p:cNvPr>
                <p:cNvSpPr/>
                <p:nvPr/>
              </p:nvSpPr>
              <p:spPr>
                <a:xfrm>
                  <a:off x="6567161" y="3357453"/>
                  <a:ext cx="3442378" cy="21778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noProof="0" dirty="0"/>
                </a:p>
              </p:txBody>
            </p:sp>
          </p:grp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20FBBB57-BE22-F044-F83C-EF5DE40221E6}"/>
                  </a:ext>
                </a:extLst>
              </p:cNvPr>
              <p:cNvSpPr/>
              <p:nvPr/>
            </p:nvSpPr>
            <p:spPr>
              <a:xfrm>
                <a:off x="6628637" y="3473061"/>
                <a:ext cx="3322734" cy="125645"/>
              </a:xfrm>
              <a:custGeom>
                <a:avLst/>
                <a:gdLst>
                  <a:gd name="connsiteX0" fmla="*/ 0 w 3322734"/>
                  <a:gd name="connsiteY0" fmla="*/ 94232 h 125645"/>
                  <a:gd name="connsiteX1" fmla="*/ 218600 w 3322734"/>
                  <a:gd name="connsiteY1" fmla="*/ 31412 h 125645"/>
                  <a:gd name="connsiteX2" fmla="*/ 786963 w 3322734"/>
                  <a:gd name="connsiteY2" fmla="*/ 62822 h 125645"/>
                  <a:gd name="connsiteX3" fmla="*/ 1297032 w 3322734"/>
                  <a:gd name="connsiteY3" fmla="*/ 125645 h 125645"/>
                  <a:gd name="connsiteX4" fmla="*/ 1428192 w 3322734"/>
                  <a:gd name="connsiteY4" fmla="*/ 94232 h 125645"/>
                  <a:gd name="connsiteX5" fmla="*/ 2186009 w 3322734"/>
                  <a:gd name="connsiteY5" fmla="*/ 31412 h 125645"/>
                  <a:gd name="connsiteX6" fmla="*/ 2404609 w 3322734"/>
                  <a:gd name="connsiteY6" fmla="*/ 0 h 125645"/>
                  <a:gd name="connsiteX7" fmla="*/ 2754370 w 3322734"/>
                  <a:gd name="connsiteY7" fmla="*/ 62822 h 125645"/>
                  <a:gd name="connsiteX8" fmla="*/ 3016691 w 3322734"/>
                  <a:gd name="connsiteY8" fmla="*/ 31412 h 125645"/>
                  <a:gd name="connsiteX9" fmla="*/ 3133279 w 3322734"/>
                  <a:gd name="connsiteY9" fmla="*/ 0 h 125645"/>
                  <a:gd name="connsiteX10" fmla="*/ 3279013 w 3322734"/>
                  <a:gd name="connsiteY10" fmla="*/ 31412 h 125645"/>
                  <a:gd name="connsiteX11" fmla="*/ 3322734 w 3322734"/>
                  <a:gd name="connsiteY11" fmla="*/ 31412 h 125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22734" h="125645" extrusionOk="0">
                    <a:moveTo>
                      <a:pt x="0" y="94232"/>
                    </a:moveTo>
                    <a:cubicBezTo>
                      <a:pt x="21564" y="87016"/>
                      <a:pt x="202336" y="36385"/>
                      <a:pt x="218600" y="31412"/>
                    </a:cubicBezTo>
                    <a:cubicBezTo>
                      <a:pt x="453339" y="15084"/>
                      <a:pt x="547775" y="27048"/>
                      <a:pt x="786963" y="62822"/>
                    </a:cubicBezTo>
                    <a:cubicBezTo>
                      <a:pt x="940107" y="90554"/>
                      <a:pt x="1171553" y="130835"/>
                      <a:pt x="1297032" y="125645"/>
                    </a:cubicBezTo>
                    <a:cubicBezTo>
                      <a:pt x="1349802" y="127509"/>
                      <a:pt x="1378424" y="93879"/>
                      <a:pt x="1428192" y="94232"/>
                    </a:cubicBezTo>
                    <a:cubicBezTo>
                      <a:pt x="1581928" y="38582"/>
                      <a:pt x="2010634" y="25639"/>
                      <a:pt x="2186009" y="31412"/>
                    </a:cubicBezTo>
                    <a:cubicBezTo>
                      <a:pt x="2259440" y="28410"/>
                      <a:pt x="2333245" y="15184"/>
                      <a:pt x="2404609" y="0"/>
                    </a:cubicBezTo>
                    <a:cubicBezTo>
                      <a:pt x="2569960" y="1404"/>
                      <a:pt x="2626585" y="24801"/>
                      <a:pt x="2754370" y="62822"/>
                    </a:cubicBezTo>
                    <a:cubicBezTo>
                      <a:pt x="2837197" y="70637"/>
                      <a:pt x="2911106" y="44909"/>
                      <a:pt x="3016691" y="31412"/>
                    </a:cubicBezTo>
                    <a:cubicBezTo>
                      <a:pt x="3057835" y="22449"/>
                      <a:pt x="3100271" y="6612"/>
                      <a:pt x="3133279" y="0"/>
                    </a:cubicBezTo>
                    <a:cubicBezTo>
                      <a:pt x="3189180" y="5957"/>
                      <a:pt x="3230178" y="37067"/>
                      <a:pt x="3279013" y="31412"/>
                    </a:cubicBezTo>
                    <a:cubicBezTo>
                      <a:pt x="3295990" y="33329"/>
                      <a:pt x="3306931" y="31119"/>
                      <a:pt x="3322734" y="31412"/>
                    </a:cubicBezTo>
                  </a:path>
                </a:pathLst>
              </a:custGeom>
              <a:noFill/>
              <a:ln w="1905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691127627">
                      <a:custGeom>
                        <a:avLst/>
                        <a:gdLst>
                          <a:gd name="connsiteX0" fmla="*/ 0 w 2396359"/>
                          <a:gd name="connsiteY0" fmla="*/ 31531 h 42042"/>
                          <a:gd name="connsiteX1" fmla="*/ 157655 w 2396359"/>
                          <a:gd name="connsiteY1" fmla="*/ 10511 h 42042"/>
                          <a:gd name="connsiteX2" fmla="*/ 567559 w 2396359"/>
                          <a:gd name="connsiteY2" fmla="*/ 21021 h 42042"/>
                          <a:gd name="connsiteX3" fmla="*/ 935421 w 2396359"/>
                          <a:gd name="connsiteY3" fmla="*/ 42042 h 42042"/>
                          <a:gd name="connsiteX4" fmla="*/ 1030014 w 2396359"/>
                          <a:gd name="connsiteY4" fmla="*/ 31531 h 42042"/>
                          <a:gd name="connsiteX5" fmla="*/ 1576552 w 2396359"/>
                          <a:gd name="connsiteY5" fmla="*/ 10511 h 42042"/>
                          <a:gd name="connsiteX6" fmla="*/ 1734207 w 2396359"/>
                          <a:gd name="connsiteY6" fmla="*/ 0 h 42042"/>
                          <a:gd name="connsiteX7" fmla="*/ 1986455 w 2396359"/>
                          <a:gd name="connsiteY7" fmla="*/ 21021 h 42042"/>
                          <a:gd name="connsiteX8" fmla="*/ 2175641 w 2396359"/>
                          <a:gd name="connsiteY8" fmla="*/ 10511 h 42042"/>
                          <a:gd name="connsiteX9" fmla="*/ 2259724 w 2396359"/>
                          <a:gd name="connsiteY9" fmla="*/ 0 h 42042"/>
                          <a:gd name="connsiteX10" fmla="*/ 2364828 w 2396359"/>
                          <a:gd name="connsiteY10" fmla="*/ 10511 h 42042"/>
                          <a:gd name="connsiteX11" fmla="*/ 2396359 w 2396359"/>
                          <a:gd name="connsiteY11" fmla="*/ 10511 h 4204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2396359" h="42042">
                            <a:moveTo>
                              <a:pt x="0" y="31531"/>
                            </a:moveTo>
                            <a:cubicBezTo>
                              <a:pt x="18140" y="28940"/>
                              <a:pt x="144074" y="10511"/>
                              <a:pt x="157655" y="10511"/>
                            </a:cubicBezTo>
                            <a:cubicBezTo>
                              <a:pt x="294335" y="10511"/>
                              <a:pt x="430924" y="17518"/>
                              <a:pt x="567559" y="21021"/>
                            </a:cubicBezTo>
                            <a:cubicBezTo>
                              <a:pt x="668065" y="28200"/>
                              <a:pt x="845494" y="42042"/>
                              <a:pt x="935421" y="42042"/>
                            </a:cubicBezTo>
                            <a:cubicBezTo>
                              <a:pt x="967146" y="42042"/>
                              <a:pt x="998355" y="33574"/>
                              <a:pt x="1030014" y="31531"/>
                            </a:cubicBezTo>
                            <a:cubicBezTo>
                              <a:pt x="1160719" y="23098"/>
                              <a:pt x="1464326" y="14252"/>
                              <a:pt x="1576552" y="10511"/>
                            </a:cubicBezTo>
                            <a:cubicBezTo>
                              <a:pt x="1629104" y="7007"/>
                              <a:pt x="1681539" y="0"/>
                              <a:pt x="1734207" y="0"/>
                            </a:cubicBezTo>
                            <a:cubicBezTo>
                              <a:pt x="1853850" y="0"/>
                              <a:pt x="1888601" y="7042"/>
                              <a:pt x="1986455" y="21021"/>
                            </a:cubicBezTo>
                            <a:cubicBezTo>
                              <a:pt x="2049517" y="17518"/>
                              <a:pt x="2112668" y="15355"/>
                              <a:pt x="2175641" y="10511"/>
                            </a:cubicBezTo>
                            <a:cubicBezTo>
                              <a:pt x="2203804" y="8345"/>
                              <a:pt x="2231478" y="0"/>
                              <a:pt x="2259724" y="0"/>
                            </a:cubicBezTo>
                            <a:cubicBezTo>
                              <a:pt x="2294933" y="0"/>
                              <a:pt x="2329722" y="7810"/>
                              <a:pt x="2364828" y="10511"/>
                            </a:cubicBezTo>
                            <a:cubicBezTo>
                              <a:pt x="2375307" y="11317"/>
                              <a:pt x="2385849" y="10511"/>
                              <a:pt x="2396359" y="10511"/>
                            </a:cubicBezTo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8BEAE8-EBD1-1956-3CBD-2A96C58BBD29}"/>
                  </a:ext>
                </a:extLst>
              </p:cNvPr>
              <p:cNvSpPr txBox="1"/>
              <p:nvPr/>
            </p:nvSpPr>
            <p:spPr>
              <a:xfrm>
                <a:off x="5311986" y="2460172"/>
                <a:ext cx="5782846" cy="828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noProof="0" dirty="0"/>
                  <a:t>Similar performance regardless of the number of concepts used during training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A2C53FD-FF88-655C-DA96-858E8DD502D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081001" y="5755943"/>
              <a:ext cx="43217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noProof="0" dirty="0"/>
                <a:t>“</a:t>
              </a:r>
              <a:r>
                <a:rPr lang="en-GB" b="1" i="1" noProof="0" dirty="0">
                  <a:solidFill>
                    <a:srgbClr val="C00000"/>
                  </a:solidFill>
                </a:rPr>
                <a:t>Completeness Agnostic</a:t>
              </a:r>
              <a:r>
                <a:rPr lang="en-GB" noProof="0" dirty="0"/>
                <a:t>”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884B2B6-2408-2773-8F98-1F0CAE8D8EBB}"/>
              </a:ext>
            </a:extLst>
          </p:cNvPr>
          <p:cNvGrpSpPr/>
          <p:nvPr/>
        </p:nvGrpSpPr>
        <p:grpSpPr>
          <a:xfrm>
            <a:off x="6793181" y="2965192"/>
            <a:ext cx="3106234" cy="3075573"/>
            <a:chOff x="6789204" y="2935325"/>
            <a:chExt cx="3106234" cy="307557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BFDFD1F-7F97-3D80-E0B7-72F75F887C7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89204" y="2935325"/>
              <a:ext cx="3106234" cy="2587044"/>
              <a:chOff x="1564681" y="2609164"/>
              <a:chExt cx="3979394" cy="3314259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C7FCC2B-83CE-4F3A-682C-46D7E8869F22}"/>
                  </a:ext>
                </a:extLst>
              </p:cNvPr>
              <p:cNvGrpSpPr/>
              <p:nvPr/>
            </p:nvGrpSpPr>
            <p:grpSpPr>
              <a:xfrm>
                <a:off x="1789071" y="3387422"/>
                <a:ext cx="3151572" cy="2536001"/>
                <a:chOff x="1763159" y="3357452"/>
                <a:chExt cx="3151572" cy="2536001"/>
              </a:xfrm>
            </p:grpSpPr>
            <p:pic>
              <p:nvPicPr>
                <p:cNvPr id="25" name="Google Shape;184;p23">
                  <a:extLst>
                    <a:ext uri="{FF2B5EF4-FFF2-40B4-BE49-F238E27FC236}">
                      <a16:creationId xmlns:a16="http://schemas.microsoft.com/office/drawing/2014/main" id="{053BC64F-C46F-F6C6-0A8D-120283F7F9E5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t="6570" b="13022"/>
                <a:stretch/>
              </p:blipFill>
              <p:spPr>
                <a:xfrm>
                  <a:off x="1763159" y="3357452"/>
                  <a:ext cx="3151572" cy="253600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BB0B6FC-575E-216D-7A14-8ADED325E284}"/>
                    </a:ext>
                  </a:extLst>
                </p:cNvPr>
                <p:cNvSpPr/>
                <p:nvPr/>
              </p:nvSpPr>
              <p:spPr>
                <a:xfrm>
                  <a:off x="2240629" y="3483096"/>
                  <a:ext cx="2575676" cy="20521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noProof="0" dirty="0"/>
                </a:p>
              </p:txBody>
            </p:sp>
          </p:grp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9E765015-AC98-5A50-EE7C-FD32A270767D}"/>
                  </a:ext>
                </a:extLst>
              </p:cNvPr>
              <p:cNvSpPr/>
              <p:nvPr/>
            </p:nvSpPr>
            <p:spPr>
              <a:xfrm>
                <a:off x="2186152" y="3783720"/>
                <a:ext cx="2364827" cy="1765738"/>
              </a:xfrm>
              <a:custGeom>
                <a:avLst/>
                <a:gdLst>
                  <a:gd name="connsiteX0" fmla="*/ 0 w 2364827"/>
                  <a:gd name="connsiteY0" fmla="*/ 1765738 h 1765738"/>
                  <a:gd name="connsiteX1" fmla="*/ 126124 w 2364827"/>
                  <a:gd name="connsiteY1" fmla="*/ 1734207 h 1765738"/>
                  <a:gd name="connsiteX2" fmla="*/ 147145 w 2364827"/>
                  <a:gd name="connsiteY2" fmla="*/ 1702676 h 1765738"/>
                  <a:gd name="connsiteX3" fmla="*/ 168165 w 2364827"/>
                  <a:gd name="connsiteY3" fmla="*/ 1639614 h 1765738"/>
                  <a:gd name="connsiteX4" fmla="*/ 178676 w 2364827"/>
                  <a:gd name="connsiteY4" fmla="*/ 1608083 h 1765738"/>
                  <a:gd name="connsiteX5" fmla="*/ 220717 w 2364827"/>
                  <a:gd name="connsiteY5" fmla="*/ 1545021 h 1765738"/>
                  <a:gd name="connsiteX6" fmla="*/ 252248 w 2364827"/>
                  <a:gd name="connsiteY6" fmla="*/ 1534511 h 1765738"/>
                  <a:gd name="connsiteX7" fmla="*/ 283779 w 2364827"/>
                  <a:gd name="connsiteY7" fmla="*/ 1513490 h 1765738"/>
                  <a:gd name="connsiteX8" fmla="*/ 325820 w 2364827"/>
                  <a:gd name="connsiteY8" fmla="*/ 1450428 h 1765738"/>
                  <a:gd name="connsiteX9" fmla="*/ 346841 w 2364827"/>
                  <a:gd name="connsiteY9" fmla="*/ 1418897 h 1765738"/>
                  <a:gd name="connsiteX10" fmla="*/ 367862 w 2364827"/>
                  <a:gd name="connsiteY10" fmla="*/ 1387366 h 1765738"/>
                  <a:gd name="connsiteX11" fmla="*/ 388882 w 2364827"/>
                  <a:gd name="connsiteY11" fmla="*/ 1355835 h 1765738"/>
                  <a:gd name="connsiteX12" fmla="*/ 451945 w 2364827"/>
                  <a:gd name="connsiteY12" fmla="*/ 1303283 h 1765738"/>
                  <a:gd name="connsiteX13" fmla="*/ 472965 w 2364827"/>
                  <a:gd name="connsiteY13" fmla="*/ 1271752 h 1765738"/>
                  <a:gd name="connsiteX14" fmla="*/ 536027 w 2364827"/>
                  <a:gd name="connsiteY14" fmla="*/ 1229711 h 1765738"/>
                  <a:gd name="connsiteX15" fmla="*/ 599089 w 2364827"/>
                  <a:gd name="connsiteY15" fmla="*/ 1208690 h 1765738"/>
                  <a:gd name="connsiteX16" fmla="*/ 672662 w 2364827"/>
                  <a:gd name="connsiteY16" fmla="*/ 1187669 h 1765738"/>
                  <a:gd name="connsiteX17" fmla="*/ 725214 w 2364827"/>
                  <a:gd name="connsiteY17" fmla="*/ 1124607 h 1765738"/>
                  <a:gd name="connsiteX18" fmla="*/ 788276 w 2364827"/>
                  <a:gd name="connsiteY18" fmla="*/ 1072056 h 1765738"/>
                  <a:gd name="connsiteX19" fmla="*/ 840827 w 2364827"/>
                  <a:gd name="connsiteY19" fmla="*/ 1008993 h 1765738"/>
                  <a:gd name="connsiteX20" fmla="*/ 872358 w 2364827"/>
                  <a:gd name="connsiteY20" fmla="*/ 977462 h 1765738"/>
                  <a:gd name="connsiteX21" fmla="*/ 914400 w 2364827"/>
                  <a:gd name="connsiteY21" fmla="*/ 914400 h 1765738"/>
                  <a:gd name="connsiteX22" fmla="*/ 945931 w 2364827"/>
                  <a:gd name="connsiteY22" fmla="*/ 851338 h 1765738"/>
                  <a:gd name="connsiteX23" fmla="*/ 966951 w 2364827"/>
                  <a:gd name="connsiteY23" fmla="*/ 788276 h 1765738"/>
                  <a:gd name="connsiteX24" fmla="*/ 977462 w 2364827"/>
                  <a:gd name="connsiteY24" fmla="*/ 756745 h 1765738"/>
                  <a:gd name="connsiteX25" fmla="*/ 1008993 w 2364827"/>
                  <a:gd name="connsiteY25" fmla="*/ 693683 h 1765738"/>
                  <a:gd name="connsiteX26" fmla="*/ 1019503 w 2364827"/>
                  <a:gd name="connsiteY26" fmla="*/ 641131 h 1765738"/>
                  <a:gd name="connsiteX27" fmla="*/ 1040524 w 2364827"/>
                  <a:gd name="connsiteY27" fmla="*/ 578069 h 1765738"/>
                  <a:gd name="connsiteX28" fmla="*/ 1061545 w 2364827"/>
                  <a:gd name="connsiteY28" fmla="*/ 493987 h 1765738"/>
                  <a:gd name="connsiteX29" fmla="*/ 1145627 w 2364827"/>
                  <a:gd name="connsiteY29" fmla="*/ 367862 h 1765738"/>
                  <a:gd name="connsiteX30" fmla="*/ 1166648 w 2364827"/>
                  <a:gd name="connsiteY30" fmla="*/ 336331 h 1765738"/>
                  <a:gd name="connsiteX31" fmla="*/ 1229710 w 2364827"/>
                  <a:gd name="connsiteY31" fmla="*/ 294290 h 1765738"/>
                  <a:gd name="connsiteX32" fmla="*/ 1261241 w 2364827"/>
                  <a:gd name="connsiteY32" fmla="*/ 273269 h 1765738"/>
                  <a:gd name="connsiteX33" fmla="*/ 1292772 w 2364827"/>
                  <a:gd name="connsiteY33" fmla="*/ 262759 h 1765738"/>
                  <a:gd name="connsiteX34" fmla="*/ 1324303 w 2364827"/>
                  <a:gd name="connsiteY34" fmla="*/ 241738 h 1765738"/>
                  <a:gd name="connsiteX35" fmla="*/ 1429407 w 2364827"/>
                  <a:gd name="connsiteY35" fmla="*/ 210207 h 1765738"/>
                  <a:gd name="connsiteX36" fmla="*/ 1502979 w 2364827"/>
                  <a:gd name="connsiteY36" fmla="*/ 168166 h 1765738"/>
                  <a:gd name="connsiteX37" fmla="*/ 1597572 w 2364827"/>
                  <a:gd name="connsiteY37" fmla="*/ 136635 h 1765738"/>
                  <a:gd name="connsiteX38" fmla="*/ 1629103 w 2364827"/>
                  <a:gd name="connsiteY38" fmla="*/ 126124 h 1765738"/>
                  <a:gd name="connsiteX39" fmla="*/ 1660634 w 2364827"/>
                  <a:gd name="connsiteY39" fmla="*/ 115614 h 1765738"/>
                  <a:gd name="connsiteX40" fmla="*/ 1755227 w 2364827"/>
                  <a:gd name="connsiteY40" fmla="*/ 126124 h 1765738"/>
                  <a:gd name="connsiteX41" fmla="*/ 1975945 w 2364827"/>
                  <a:gd name="connsiteY41" fmla="*/ 105104 h 1765738"/>
                  <a:gd name="connsiteX42" fmla="*/ 2007476 w 2364827"/>
                  <a:gd name="connsiteY42" fmla="*/ 94593 h 1765738"/>
                  <a:gd name="connsiteX43" fmla="*/ 2091558 w 2364827"/>
                  <a:gd name="connsiteY43" fmla="*/ 73573 h 1765738"/>
                  <a:gd name="connsiteX44" fmla="*/ 2186151 w 2364827"/>
                  <a:gd name="connsiteY44" fmla="*/ 42042 h 1765738"/>
                  <a:gd name="connsiteX45" fmla="*/ 2217682 w 2364827"/>
                  <a:gd name="connsiteY45" fmla="*/ 31531 h 1765738"/>
                  <a:gd name="connsiteX46" fmla="*/ 2301765 w 2364827"/>
                  <a:gd name="connsiteY46" fmla="*/ 21021 h 1765738"/>
                  <a:gd name="connsiteX47" fmla="*/ 2364827 w 2364827"/>
                  <a:gd name="connsiteY47" fmla="*/ 0 h 176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364827" h="1765738" extrusionOk="0">
                    <a:moveTo>
                      <a:pt x="0" y="1765738"/>
                    </a:moveTo>
                    <a:cubicBezTo>
                      <a:pt x="53640" y="1766420"/>
                      <a:pt x="86900" y="1778041"/>
                      <a:pt x="126124" y="1734207"/>
                    </a:cubicBezTo>
                    <a:cubicBezTo>
                      <a:pt x="135111" y="1725885"/>
                      <a:pt x="138542" y="1710950"/>
                      <a:pt x="147145" y="1702676"/>
                    </a:cubicBezTo>
                    <a:cubicBezTo>
                      <a:pt x="155993" y="1671012"/>
                      <a:pt x="164703" y="1666794"/>
                      <a:pt x="168165" y="1639614"/>
                    </a:cubicBezTo>
                    <a:cubicBezTo>
                      <a:pt x="170267" y="1630482"/>
                      <a:pt x="178351" y="1617681"/>
                      <a:pt x="178676" y="1608083"/>
                    </a:cubicBezTo>
                    <a:cubicBezTo>
                      <a:pt x="189905" y="1575592"/>
                      <a:pt x="188821" y="1567985"/>
                      <a:pt x="220717" y="1545021"/>
                    </a:cubicBezTo>
                    <a:cubicBezTo>
                      <a:pt x="229168" y="1537298"/>
                      <a:pt x="241761" y="1540583"/>
                      <a:pt x="252248" y="1534511"/>
                    </a:cubicBezTo>
                    <a:cubicBezTo>
                      <a:pt x="264526" y="1528062"/>
                      <a:pt x="274131" y="1520528"/>
                      <a:pt x="283779" y="1513490"/>
                    </a:cubicBezTo>
                    <a:cubicBezTo>
                      <a:pt x="301818" y="1493618"/>
                      <a:pt x="317149" y="1470446"/>
                      <a:pt x="325820" y="1450428"/>
                    </a:cubicBezTo>
                    <a:cubicBezTo>
                      <a:pt x="331107" y="1436944"/>
                      <a:pt x="345635" y="1428055"/>
                      <a:pt x="346841" y="1418897"/>
                    </a:cubicBezTo>
                    <a:cubicBezTo>
                      <a:pt x="350019" y="1406179"/>
                      <a:pt x="361793" y="1398559"/>
                      <a:pt x="367862" y="1387366"/>
                    </a:cubicBezTo>
                    <a:cubicBezTo>
                      <a:pt x="372063" y="1376570"/>
                      <a:pt x="378563" y="1361259"/>
                      <a:pt x="388882" y="1355835"/>
                    </a:cubicBezTo>
                    <a:cubicBezTo>
                      <a:pt x="421416" y="1334669"/>
                      <a:pt x="427563" y="1334750"/>
                      <a:pt x="451945" y="1303283"/>
                    </a:cubicBezTo>
                    <a:cubicBezTo>
                      <a:pt x="459201" y="1293402"/>
                      <a:pt x="463140" y="1281451"/>
                      <a:pt x="472965" y="1271752"/>
                    </a:cubicBezTo>
                    <a:cubicBezTo>
                      <a:pt x="491806" y="1255721"/>
                      <a:pt x="511187" y="1238078"/>
                      <a:pt x="536027" y="1229711"/>
                    </a:cubicBezTo>
                    <a:cubicBezTo>
                      <a:pt x="561546" y="1218528"/>
                      <a:pt x="577617" y="1213402"/>
                      <a:pt x="599089" y="1208690"/>
                    </a:cubicBezTo>
                    <a:cubicBezTo>
                      <a:pt x="646422" y="1190579"/>
                      <a:pt x="628763" y="1198578"/>
                      <a:pt x="672662" y="1187669"/>
                    </a:cubicBezTo>
                    <a:cubicBezTo>
                      <a:pt x="768954" y="1118428"/>
                      <a:pt x="669024" y="1222311"/>
                      <a:pt x="725214" y="1124607"/>
                    </a:cubicBezTo>
                    <a:cubicBezTo>
                      <a:pt x="773133" y="1082384"/>
                      <a:pt x="740614" y="1108059"/>
                      <a:pt x="788276" y="1072056"/>
                    </a:cubicBezTo>
                    <a:cubicBezTo>
                      <a:pt x="839823" y="1029887"/>
                      <a:pt x="805202" y="1052480"/>
                      <a:pt x="840827" y="1008993"/>
                    </a:cubicBezTo>
                    <a:cubicBezTo>
                      <a:pt x="849801" y="996856"/>
                      <a:pt x="865015" y="990422"/>
                      <a:pt x="872358" y="977462"/>
                    </a:cubicBezTo>
                    <a:cubicBezTo>
                      <a:pt x="887869" y="957520"/>
                      <a:pt x="914400" y="914401"/>
                      <a:pt x="914400" y="914400"/>
                    </a:cubicBezTo>
                    <a:cubicBezTo>
                      <a:pt x="942608" y="808176"/>
                      <a:pt x="914335" y="984916"/>
                      <a:pt x="945931" y="851338"/>
                    </a:cubicBezTo>
                    <a:cubicBezTo>
                      <a:pt x="958928" y="835518"/>
                      <a:pt x="957503" y="808746"/>
                      <a:pt x="966951" y="788276"/>
                    </a:cubicBezTo>
                    <a:cubicBezTo>
                      <a:pt x="971533" y="777310"/>
                      <a:pt x="971335" y="764552"/>
                      <a:pt x="977462" y="756745"/>
                    </a:cubicBezTo>
                    <a:cubicBezTo>
                      <a:pt x="997486" y="725732"/>
                      <a:pt x="999681" y="729154"/>
                      <a:pt x="1008993" y="693683"/>
                    </a:cubicBezTo>
                    <a:cubicBezTo>
                      <a:pt x="1013838" y="676138"/>
                      <a:pt x="1014517" y="661438"/>
                      <a:pt x="1019503" y="641131"/>
                    </a:cubicBezTo>
                    <a:cubicBezTo>
                      <a:pt x="1022826" y="616630"/>
                      <a:pt x="1029431" y="598447"/>
                      <a:pt x="1040524" y="578069"/>
                    </a:cubicBezTo>
                    <a:cubicBezTo>
                      <a:pt x="1045409" y="543926"/>
                      <a:pt x="1047951" y="514558"/>
                      <a:pt x="1061545" y="493987"/>
                    </a:cubicBezTo>
                    <a:cubicBezTo>
                      <a:pt x="1080601" y="448011"/>
                      <a:pt x="1107606" y="426454"/>
                      <a:pt x="1145627" y="367862"/>
                    </a:cubicBezTo>
                    <a:cubicBezTo>
                      <a:pt x="1150433" y="360041"/>
                      <a:pt x="1154532" y="346512"/>
                      <a:pt x="1166648" y="336331"/>
                    </a:cubicBezTo>
                    <a:cubicBezTo>
                      <a:pt x="1196469" y="314813"/>
                      <a:pt x="1208297" y="312060"/>
                      <a:pt x="1229710" y="294290"/>
                    </a:cubicBezTo>
                    <a:cubicBezTo>
                      <a:pt x="1239101" y="287102"/>
                      <a:pt x="1251803" y="279981"/>
                      <a:pt x="1261241" y="273269"/>
                    </a:cubicBezTo>
                    <a:cubicBezTo>
                      <a:pt x="1270820" y="266995"/>
                      <a:pt x="1281825" y="266927"/>
                      <a:pt x="1292772" y="262759"/>
                    </a:cubicBezTo>
                    <a:cubicBezTo>
                      <a:pt x="1303878" y="254638"/>
                      <a:pt x="1311852" y="246532"/>
                      <a:pt x="1324303" y="241738"/>
                    </a:cubicBezTo>
                    <a:cubicBezTo>
                      <a:pt x="1365993" y="225639"/>
                      <a:pt x="1391543" y="238574"/>
                      <a:pt x="1429407" y="210207"/>
                    </a:cubicBezTo>
                    <a:cubicBezTo>
                      <a:pt x="1456955" y="191896"/>
                      <a:pt x="1471701" y="181716"/>
                      <a:pt x="1502979" y="168166"/>
                    </a:cubicBezTo>
                    <a:cubicBezTo>
                      <a:pt x="1503724" y="164138"/>
                      <a:pt x="1585064" y="143341"/>
                      <a:pt x="1597572" y="136635"/>
                    </a:cubicBezTo>
                    <a:cubicBezTo>
                      <a:pt x="1611174" y="128463"/>
                      <a:pt x="1622776" y="130980"/>
                      <a:pt x="1629103" y="126124"/>
                    </a:cubicBezTo>
                    <a:cubicBezTo>
                      <a:pt x="1639374" y="120888"/>
                      <a:pt x="1646160" y="123855"/>
                      <a:pt x="1660634" y="115614"/>
                    </a:cubicBezTo>
                    <a:cubicBezTo>
                      <a:pt x="1687005" y="118042"/>
                      <a:pt x="1719162" y="132429"/>
                      <a:pt x="1755227" y="126124"/>
                    </a:cubicBezTo>
                    <a:cubicBezTo>
                      <a:pt x="1866422" y="123220"/>
                      <a:pt x="1888615" y="119161"/>
                      <a:pt x="1975945" y="105104"/>
                    </a:cubicBezTo>
                    <a:cubicBezTo>
                      <a:pt x="1985596" y="103449"/>
                      <a:pt x="1998807" y="97865"/>
                      <a:pt x="2007476" y="94593"/>
                    </a:cubicBezTo>
                    <a:cubicBezTo>
                      <a:pt x="2033552" y="87131"/>
                      <a:pt x="2068596" y="87121"/>
                      <a:pt x="2091558" y="73573"/>
                    </a:cubicBezTo>
                    <a:cubicBezTo>
                      <a:pt x="2113211" y="54310"/>
                      <a:pt x="2166974" y="56855"/>
                      <a:pt x="2186151" y="42042"/>
                    </a:cubicBezTo>
                    <a:cubicBezTo>
                      <a:pt x="2199728" y="39732"/>
                      <a:pt x="2208437" y="33355"/>
                      <a:pt x="2217682" y="31531"/>
                    </a:cubicBezTo>
                    <a:cubicBezTo>
                      <a:pt x="2237811" y="28123"/>
                      <a:pt x="2267309" y="25600"/>
                      <a:pt x="2301765" y="21021"/>
                    </a:cubicBezTo>
                    <a:cubicBezTo>
                      <a:pt x="2316924" y="10653"/>
                      <a:pt x="2341236" y="16152"/>
                      <a:pt x="2364827" y="0"/>
                    </a:cubicBezTo>
                  </a:path>
                </a:pathLst>
              </a:custGeom>
              <a:noFill/>
              <a:ln w="1905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1645314886">
                      <a:custGeom>
                        <a:avLst/>
                        <a:gdLst>
                          <a:gd name="connsiteX0" fmla="*/ 0 w 2364827"/>
                          <a:gd name="connsiteY0" fmla="*/ 1765738 h 1765738"/>
                          <a:gd name="connsiteX1" fmla="*/ 126124 w 2364827"/>
                          <a:gd name="connsiteY1" fmla="*/ 1734207 h 1765738"/>
                          <a:gd name="connsiteX2" fmla="*/ 147145 w 2364827"/>
                          <a:gd name="connsiteY2" fmla="*/ 1702676 h 1765738"/>
                          <a:gd name="connsiteX3" fmla="*/ 168165 w 2364827"/>
                          <a:gd name="connsiteY3" fmla="*/ 1639614 h 1765738"/>
                          <a:gd name="connsiteX4" fmla="*/ 178676 w 2364827"/>
                          <a:gd name="connsiteY4" fmla="*/ 1608083 h 1765738"/>
                          <a:gd name="connsiteX5" fmla="*/ 220717 w 2364827"/>
                          <a:gd name="connsiteY5" fmla="*/ 1545021 h 1765738"/>
                          <a:gd name="connsiteX6" fmla="*/ 252248 w 2364827"/>
                          <a:gd name="connsiteY6" fmla="*/ 1534511 h 1765738"/>
                          <a:gd name="connsiteX7" fmla="*/ 283779 w 2364827"/>
                          <a:gd name="connsiteY7" fmla="*/ 1513490 h 1765738"/>
                          <a:gd name="connsiteX8" fmla="*/ 325820 w 2364827"/>
                          <a:gd name="connsiteY8" fmla="*/ 1450428 h 1765738"/>
                          <a:gd name="connsiteX9" fmla="*/ 346841 w 2364827"/>
                          <a:gd name="connsiteY9" fmla="*/ 1418897 h 1765738"/>
                          <a:gd name="connsiteX10" fmla="*/ 367862 w 2364827"/>
                          <a:gd name="connsiteY10" fmla="*/ 1387366 h 1765738"/>
                          <a:gd name="connsiteX11" fmla="*/ 388882 w 2364827"/>
                          <a:gd name="connsiteY11" fmla="*/ 1355835 h 1765738"/>
                          <a:gd name="connsiteX12" fmla="*/ 451945 w 2364827"/>
                          <a:gd name="connsiteY12" fmla="*/ 1303283 h 1765738"/>
                          <a:gd name="connsiteX13" fmla="*/ 472965 w 2364827"/>
                          <a:gd name="connsiteY13" fmla="*/ 1271752 h 1765738"/>
                          <a:gd name="connsiteX14" fmla="*/ 536027 w 2364827"/>
                          <a:gd name="connsiteY14" fmla="*/ 1229711 h 1765738"/>
                          <a:gd name="connsiteX15" fmla="*/ 599089 w 2364827"/>
                          <a:gd name="connsiteY15" fmla="*/ 1208690 h 1765738"/>
                          <a:gd name="connsiteX16" fmla="*/ 672662 w 2364827"/>
                          <a:gd name="connsiteY16" fmla="*/ 1187669 h 1765738"/>
                          <a:gd name="connsiteX17" fmla="*/ 725214 w 2364827"/>
                          <a:gd name="connsiteY17" fmla="*/ 1124607 h 1765738"/>
                          <a:gd name="connsiteX18" fmla="*/ 788276 w 2364827"/>
                          <a:gd name="connsiteY18" fmla="*/ 1072056 h 1765738"/>
                          <a:gd name="connsiteX19" fmla="*/ 840827 w 2364827"/>
                          <a:gd name="connsiteY19" fmla="*/ 1008993 h 1765738"/>
                          <a:gd name="connsiteX20" fmla="*/ 872358 w 2364827"/>
                          <a:gd name="connsiteY20" fmla="*/ 977462 h 1765738"/>
                          <a:gd name="connsiteX21" fmla="*/ 914400 w 2364827"/>
                          <a:gd name="connsiteY21" fmla="*/ 914400 h 1765738"/>
                          <a:gd name="connsiteX22" fmla="*/ 945931 w 2364827"/>
                          <a:gd name="connsiteY22" fmla="*/ 851338 h 1765738"/>
                          <a:gd name="connsiteX23" fmla="*/ 966951 w 2364827"/>
                          <a:gd name="connsiteY23" fmla="*/ 788276 h 1765738"/>
                          <a:gd name="connsiteX24" fmla="*/ 977462 w 2364827"/>
                          <a:gd name="connsiteY24" fmla="*/ 756745 h 1765738"/>
                          <a:gd name="connsiteX25" fmla="*/ 1008993 w 2364827"/>
                          <a:gd name="connsiteY25" fmla="*/ 693683 h 1765738"/>
                          <a:gd name="connsiteX26" fmla="*/ 1019503 w 2364827"/>
                          <a:gd name="connsiteY26" fmla="*/ 641131 h 1765738"/>
                          <a:gd name="connsiteX27" fmla="*/ 1040524 w 2364827"/>
                          <a:gd name="connsiteY27" fmla="*/ 578069 h 1765738"/>
                          <a:gd name="connsiteX28" fmla="*/ 1061545 w 2364827"/>
                          <a:gd name="connsiteY28" fmla="*/ 493987 h 1765738"/>
                          <a:gd name="connsiteX29" fmla="*/ 1145627 w 2364827"/>
                          <a:gd name="connsiteY29" fmla="*/ 367862 h 1765738"/>
                          <a:gd name="connsiteX30" fmla="*/ 1166648 w 2364827"/>
                          <a:gd name="connsiteY30" fmla="*/ 336331 h 1765738"/>
                          <a:gd name="connsiteX31" fmla="*/ 1229710 w 2364827"/>
                          <a:gd name="connsiteY31" fmla="*/ 294290 h 1765738"/>
                          <a:gd name="connsiteX32" fmla="*/ 1261241 w 2364827"/>
                          <a:gd name="connsiteY32" fmla="*/ 273269 h 1765738"/>
                          <a:gd name="connsiteX33" fmla="*/ 1292772 w 2364827"/>
                          <a:gd name="connsiteY33" fmla="*/ 262759 h 1765738"/>
                          <a:gd name="connsiteX34" fmla="*/ 1324303 w 2364827"/>
                          <a:gd name="connsiteY34" fmla="*/ 241738 h 1765738"/>
                          <a:gd name="connsiteX35" fmla="*/ 1429407 w 2364827"/>
                          <a:gd name="connsiteY35" fmla="*/ 210207 h 1765738"/>
                          <a:gd name="connsiteX36" fmla="*/ 1502979 w 2364827"/>
                          <a:gd name="connsiteY36" fmla="*/ 168166 h 1765738"/>
                          <a:gd name="connsiteX37" fmla="*/ 1597572 w 2364827"/>
                          <a:gd name="connsiteY37" fmla="*/ 136635 h 1765738"/>
                          <a:gd name="connsiteX38" fmla="*/ 1629103 w 2364827"/>
                          <a:gd name="connsiteY38" fmla="*/ 126124 h 1765738"/>
                          <a:gd name="connsiteX39" fmla="*/ 1660634 w 2364827"/>
                          <a:gd name="connsiteY39" fmla="*/ 115614 h 1765738"/>
                          <a:gd name="connsiteX40" fmla="*/ 1755227 w 2364827"/>
                          <a:gd name="connsiteY40" fmla="*/ 126124 h 1765738"/>
                          <a:gd name="connsiteX41" fmla="*/ 1975945 w 2364827"/>
                          <a:gd name="connsiteY41" fmla="*/ 105104 h 1765738"/>
                          <a:gd name="connsiteX42" fmla="*/ 2007476 w 2364827"/>
                          <a:gd name="connsiteY42" fmla="*/ 94593 h 1765738"/>
                          <a:gd name="connsiteX43" fmla="*/ 2091558 w 2364827"/>
                          <a:gd name="connsiteY43" fmla="*/ 73573 h 1765738"/>
                          <a:gd name="connsiteX44" fmla="*/ 2186151 w 2364827"/>
                          <a:gd name="connsiteY44" fmla="*/ 42042 h 1765738"/>
                          <a:gd name="connsiteX45" fmla="*/ 2217682 w 2364827"/>
                          <a:gd name="connsiteY45" fmla="*/ 31531 h 1765738"/>
                          <a:gd name="connsiteX46" fmla="*/ 2301765 w 2364827"/>
                          <a:gd name="connsiteY46" fmla="*/ 21021 h 1765738"/>
                          <a:gd name="connsiteX47" fmla="*/ 2364827 w 2364827"/>
                          <a:gd name="connsiteY47" fmla="*/ 0 h 17657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</a:cxnLst>
                        <a:rect l="l" t="t" r="r" b="b"/>
                        <a:pathLst>
                          <a:path w="2364827" h="1765738">
                            <a:moveTo>
                              <a:pt x="0" y="1765738"/>
                            </a:moveTo>
                            <a:cubicBezTo>
                              <a:pt x="52593" y="1759895"/>
                              <a:pt x="89918" y="1770413"/>
                              <a:pt x="126124" y="1734207"/>
                            </a:cubicBezTo>
                            <a:cubicBezTo>
                              <a:pt x="135056" y="1725275"/>
                              <a:pt x="140138" y="1713186"/>
                              <a:pt x="147145" y="1702676"/>
                            </a:cubicBezTo>
                            <a:lnTo>
                              <a:pt x="168165" y="1639614"/>
                            </a:lnTo>
                            <a:lnTo>
                              <a:pt x="178676" y="1608083"/>
                            </a:lnTo>
                            <a:cubicBezTo>
                              <a:pt x="189695" y="1575025"/>
                              <a:pt x="186975" y="1567516"/>
                              <a:pt x="220717" y="1545021"/>
                            </a:cubicBezTo>
                            <a:cubicBezTo>
                              <a:pt x="229935" y="1538876"/>
                              <a:pt x="241738" y="1538014"/>
                              <a:pt x="252248" y="1534511"/>
                            </a:cubicBezTo>
                            <a:cubicBezTo>
                              <a:pt x="262758" y="1527504"/>
                              <a:pt x="275461" y="1522997"/>
                              <a:pt x="283779" y="1513490"/>
                            </a:cubicBezTo>
                            <a:cubicBezTo>
                              <a:pt x="300415" y="1494477"/>
                              <a:pt x="311806" y="1471449"/>
                              <a:pt x="325820" y="1450428"/>
                            </a:cubicBezTo>
                            <a:lnTo>
                              <a:pt x="346841" y="1418897"/>
                            </a:lnTo>
                            <a:lnTo>
                              <a:pt x="367862" y="1387366"/>
                            </a:lnTo>
                            <a:cubicBezTo>
                              <a:pt x="374869" y="1376856"/>
                              <a:pt x="378372" y="1362842"/>
                              <a:pt x="388882" y="1355835"/>
                            </a:cubicBezTo>
                            <a:cubicBezTo>
                              <a:pt x="419886" y="1335166"/>
                              <a:pt x="426656" y="1333630"/>
                              <a:pt x="451945" y="1303283"/>
                            </a:cubicBezTo>
                            <a:cubicBezTo>
                              <a:pt x="460032" y="1293579"/>
                              <a:pt x="463459" y="1280070"/>
                              <a:pt x="472965" y="1271752"/>
                            </a:cubicBezTo>
                            <a:cubicBezTo>
                              <a:pt x="491978" y="1255116"/>
                              <a:pt x="512060" y="1237700"/>
                              <a:pt x="536027" y="1229711"/>
                            </a:cubicBezTo>
                            <a:cubicBezTo>
                              <a:pt x="557048" y="1222704"/>
                              <a:pt x="577593" y="1214064"/>
                              <a:pt x="599089" y="1208690"/>
                            </a:cubicBezTo>
                            <a:cubicBezTo>
                              <a:pt x="651879" y="1195493"/>
                              <a:pt x="627427" y="1202748"/>
                              <a:pt x="672662" y="1187669"/>
                            </a:cubicBezTo>
                            <a:cubicBezTo>
                              <a:pt x="764780" y="1095551"/>
                              <a:pt x="652050" y="1212404"/>
                              <a:pt x="725214" y="1124607"/>
                            </a:cubicBezTo>
                            <a:cubicBezTo>
                              <a:pt x="767091" y="1074355"/>
                              <a:pt x="743176" y="1109640"/>
                              <a:pt x="788276" y="1072056"/>
                            </a:cubicBezTo>
                            <a:cubicBezTo>
                              <a:pt x="838522" y="1030184"/>
                              <a:pt x="803248" y="1054088"/>
                              <a:pt x="840827" y="1008993"/>
                            </a:cubicBezTo>
                            <a:cubicBezTo>
                              <a:pt x="850343" y="997574"/>
                              <a:pt x="863232" y="989195"/>
                              <a:pt x="872358" y="977462"/>
                            </a:cubicBezTo>
                            <a:cubicBezTo>
                              <a:pt x="887869" y="957520"/>
                              <a:pt x="914400" y="914400"/>
                              <a:pt x="914400" y="914400"/>
                            </a:cubicBezTo>
                            <a:cubicBezTo>
                              <a:pt x="952730" y="799407"/>
                              <a:pt x="891599" y="973585"/>
                              <a:pt x="945931" y="851338"/>
                            </a:cubicBezTo>
                            <a:cubicBezTo>
                              <a:pt x="954930" y="831090"/>
                              <a:pt x="959944" y="809297"/>
                              <a:pt x="966951" y="788276"/>
                            </a:cubicBezTo>
                            <a:cubicBezTo>
                              <a:pt x="970454" y="777766"/>
                              <a:pt x="971317" y="765963"/>
                              <a:pt x="977462" y="756745"/>
                            </a:cubicBezTo>
                            <a:cubicBezTo>
                              <a:pt x="998011" y="725921"/>
                              <a:pt x="1000291" y="728492"/>
                              <a:pt x="1008993" y="693683"/>
                            </a:cubicBezTo>
                            <a:cubicBezTo>
                              <a:pt x="1013326" y="676352"/>
                              <a:pt x="1014803" y="658366"/>
                              <a:pt x="1019503" y="641131"/>
                            </a:cubicBezTo>
                            <a:cubicBezTo>
                              <a:pt x="1025333" y="619754"/>
                              <a:pt x="1035150" y="599565"/>
                              <a:pt x="1040524" y="578069"/>
                            </a:cubicBezTo>
                            <a:cubicBezTo>
                              <a:pt x="1047531" y="550042"/>
                              <a:pt x="1045520" y="518025"/>
                              <a:pt x="1061545" y="493987"/>
                            </a:cubicBezTo>
                            <a:lnTo>
                              <a:pt x="1145627" y="367862"/>
                            </a:lnTo>
                            <a:cubicBezTo>
                              <a:pt x="1152634" y="357352"/>
                              <a:pt x="1156138" y="343338"/>
                              <a:pt x="1166648" y="336331"/>
                            </a:cubicBezTo>
                            <a:lnTo>
                              <a:pt x="1229710" y="294290"/>
                            </a:lnTo>
                            <a:cubicBezTo>
                              <a:pt x="1240220" y="287283"/>
                              <a:pt x="1249257" y="277263"/>
                              <a:pt x="1261241" y="273269"/>
                            </a:cubicBezTo>
                            <a:lnTo>
                              <a:pt x="1292772" y="262759"/>
                            </a:lnTo>
                            <a:cubicBezTo>
                              <a:pt x="1303282" y="255752"/>
                              <a:pt x="1312692" y="246714"/>
                              <a:pt x="1324303" y="241738"/>
                            </a:cubicBezTo>
                            <a:cubicBezTo>
                              <a:pt x="1365437" y="224109"/>
                              <a:pt x="1387007" y="238472"/>
                              <a:pt x="1429407" y="210207"/>
                            </a:cubicBezTo>
                            <a:cubicBezTo>
                              <a:pt x="1457846" y="191248"/>
                              <a:pt x="1469645" y="181500"/>
                              <a:pt x="1502979" y="168166"/>
                            </a:cubicBezTo>
                            <a:cubicBezTo>
                              <a:pt x="1503004" y="168156"/>
                              <a:pt x="1581794" y="141895"/>
                              <a:pt x="1597572" y="136635"/>
                            </a:cubicBezTo>
                            <a:lnTo>
                              <a:pt x="1629103" y="126124"/>
                            </a:lnTo>
                            <a:lnTo>
                              <a:pt x="1660634" y="115614"/>
                            </a:lnTo>
                            <a:cubicBezTo>
                              <a:pt x="1692165" y="119117"/>
                              <a:pt x="1723502" y="126124"/>
                              <a:pt x="1755227" y="126124"/>
                            </a:cubicBezTo>
                            <a:cubicBezTo>
                              <a:pt x="1862577" y="126124"/>
                              <a:pt x="1889889" y="119446"/>
                              <a:pt x="1975945" y="105104"/>
                            </a:cubicBezTo>
                            <a:cubicBezTo>
                              <a:pt x="1986455" y="101600"/>
                              <a:pt x="1996787" y="97508"/>
                              <a:pt x="2007476" y="94593"/>
                            </a:cubicBezTo>
                            <a:cubicBezTo>
                              <a:pt x="2035348" y="86992"/>
                              <a:pt x="2064151" y="82709"/>
                              <a:pt x="2091558" y="73573"/>
                            </a:cubicBezTo>
                            <a:lnTo>
                              <a:pt x="2186151" y="42042"/>
                            </a:lnTo>
                            <a:cubicBezTo>
                              <a:pt x="2196661" y="38538"/>
                              <a:pt x="2206689" y="32905"/>
                              <a:pt x="2217682" y="31531"/>
                            </a:cubicBezTo>
                            <a:lnTo>
                              <a:pt x="2301765" y="21021"/>
                            </a:lnTo>
                            <a:lnTo>
                              <a:pt x="2364827" y="0"/>
                            </a:lnTo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BA97AF0-63D8-6646-BA2A-D581A17E1E0B}"/>
                  </a:ext>
                </a:extLst>
              </p:cNvPr>
              <p:cNvSpPr txBox="1"/>
              <p:nvPr/>
            </p:nvSpPr>
            <p:spPr>
              <a:xfrm>
                <a:off x="1564681" y="2609164"/>
                <a:ext cx="3979394" cy="828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noProof="0" dirty="0"/>
                  <a:t>Better performance as we intervene in more concepts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6E2ECAD-7626-4171-FEFB-B4E1E2EBC89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789204" y="5641566"/>
              <a:ext cx="3106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noProof="0" dirty="0"/>
                <a:t>“</a:t>
              </a:r>
              <a:r>
                <a:rPr lang="en-GB" b="1" i="1" noProof="0" dirty="0">
                  <a:solidFill>
                    <a:srgbClr val="C00000"/>
                  </a:solidFill>
                </a:rPr>
                <a:t>Intervenable</a:t>
              </a:r>
              <a:r>
                <a:rPr lang="en-GB" noProof="0" dirty="0"/>
                <a:t>”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05FB0BC2-8F62-4817-B171-756CE3992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9317" y="5739729"/>
            <a:ext cx="914400" cy="8967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0F02A1E-16AA-5031-FE63-DAE82116207E}"/>
              </a:ext>
            </a:extLst>
          </p:cNvPr>
          <p:cNvSpPr txBox="1"/>
          <p:nvPr/>
        </p:nvSpPr>
        <p:spPr>
          <a:xfrm>
            <a:off x="604188" y="6390048"/>
            <a:ext cx="1098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Espinosa Zarlenga, 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Barbiero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al. "Concept embedding models: Beyond the accuracy-explainability trade-off." 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(2022)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923162-9FB8-3736-0E76-EAB87ACDE961}"/>
              </a:ext>
            </a:extLst>
          </p:cNvPr>
          <p:cNvSpPr txBox="1"/>
          <p:nvPr/>
        </p:nvSpPr>
        <p:spPr>
          <a:xfrm>
            <a:off x="604189" y="182536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What we want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ADCEEE9-29CD-4EFF-3D81-6EDE48C23364}"/>
              </a:ext>
            </a:extLst>
          </p:cNvPr>
          <p:cNvCxnSpPr>
            <a:cxnSpLocks/>
          </p:cNvCxnSpPr>
          <p:nvPr/>
        </p:nvCxnSpPr>
        <p:spPr>
          <a:xfrm>
            <a:off x="4969946" y="246061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87618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2305D-B281-24E1-0614-A15A57735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869E68E-469F-880E-198E-EFD1E002BEFF}"/>
              </a:ext>
            </a:extLst>
          </p:cNvPr>
          <p:cNvSpPr txBox="1"/>
          <p:nvPr/>
        </p:nvSpPr>
        <p:spPr>
          <a:xfrm>
            <a:off x="604189" y="2802756"/>
            <a:ext cx="101155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noProof="0" dirty="0"/>
              <a:t>We can achieve </a:t>
            </a:r>
            <a:r>
              <a:rPr lang="en-GB" sz="2000" b="1" noProof="0" dirty="0">
                <a:solidFill>
                  <a:srgbClr val="C00000"/>
                </a:solidFill>
              </a:rPr>
              <a:t>completeness agnosticism </a:t>
            </a:r>
            <a:r>
              <a:rPr lang="en-GB" sz="2000" noProof="0" dirty="0"/>
              <a:t>by extending the </a:t>
            </a:r>
            <a:r>
              <a:rPr lang="en-GB" sz="2000" b="1" noProof="0" dirty="0">
                <a:solidFill>
                  <a:srgbClr val="C00000"/>
                </a:solidFill>
              </a:rPr>
              <a:t>concept representations to higher-dimensions</a:t>
            </a:r>
          </a:p>
          <a:p>
            <a:endParaRPr lang="en-GB" sz="20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A11464-B31F-74F3-1C10-CD4A716E9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Concept Embedding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09E6D-2722-8647-5EE9-7AA3FD6B6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C9443B-0CB7-19C0-79EC-918F80AE6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243" y="3543990"/>
            <a:ext cx="6634449" cy="27684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8434F8-095F-26FF-572C-1D9F8F6A9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9317" y="5739729"/>
            <a:ext cx="914400" cy="8967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EFFC0AE-AE23-C949-5267-2165A854F3FD}"/>
              </a:ext>
            </a:extLst>
          </p:cNvPr>
          <p:cNvSpPr txBox="1"/>
          <p:nvPr/>
        </p:nvSpPr>
        <p:spPr>
          <a:xfrm>
            <a:off x="604188" y="6390048"/>
            <a:ext cx="1098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Espinosa Zarlenga, 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Barbiero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al. "Concept embedding models: Beyond the accuracy-explainability trade-off." 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(2022)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7405DB-EE09-56CF-27E1-1814E6526C62}"/>
              </a:ext>
            </a:extLst>
          </p:cNvPr>
          <p:cNvSpPr txBox="1"/>
          <p:nvPr/>
        </p:nvSpPr>
        <p:spPr>
          <a:xfrm>
            <a:off x="604189" y="182536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9208E83-EB5A-54E7-F939-46C61E8793BC}"/>
              </a:ext>
            </a:extLst>
          </p:cNvPr>
          <p:cNvCxnSpPr>
            <a:cxnSpLocks/>
          </p:cNvCxnSpPr>
          <p:nvPr/>
        </p:nvCxnSpPr>
        <p:spPr>
          <a:xfrm>
            <a:off x="4969946" y="246061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7162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38972-62A5-CB64-BFF7-D11F8889F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7C309B10-6300-D4BC-D852-3D4B2A8F7528}"/>
              </a:ext>
            </a:extLst>
          </p:cNvPr>
          <p:cNvSpPr txBox="1"/>
          <p:nvPr/>
        </p:nvSpPr>
        <p:spPr>
          <a:xfrm>
            <a:off x="604189" y="2802756"/>
            <a:ext cx="101155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noProof="0" dirty="0"/>
              <a:t>We can achieve </a:t>
            </a:r>
            <a:r>
              <a:rPr lang="en-GB" sz="2000" b="1" noProof="0" dirty="0">
                <a:solidFill>
                  <a:srgbClr val="C00000"/>
                </a:solidFill>
              </a:rPr>
              <a:t>completeness agnosticism </a:t>
            </a:r>
            <a:r>
              <a:rPr lang="en-GB" sz="2000" noProof="0" dirty="0"/>
              <a:t>by extending the </a:t>
            </a:r>
            <a:r>
              <a:rPr lang="en-GB" sz="2000" b="1" noProof="0" dirty="0">
                <a:solidFill>
                  <a:srgbClr val="C00000"/>
                </a:solidFill>
              </a:rPr>
              <a:t>concept representations to higher-dimensions</a:t>
            </a:r>
          </a:p>
          <a:p>
            <a:endParaRPr lang="en-GB" sz="20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7C552-6E19-BEA4-60E1-E2D682E45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Concept Embedding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34C8A-2255-BC23-3543-A1BF829AA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4763E5-C8F3-E0AA-E5B4-6ABB0C97C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649" y="3488421"/>
            <a:ext cx="7236698" cy="28441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5FB83A-19DE-6D07-52AF-0D822CF58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9317" y="5739729"/>
            <a:ext cx="914400" cy="8967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D2EB023-CB6C-8A90-4E51-04500319757C}"/>
              </a:ext>
            </a:extLst>
          </p:cNvPr>
          <p:cNvSpPr txBox="1"/>
          <p:nvPr/>
        </p:nvSpPr>
        <p:spPr>
          <a:xfrm>
            <a:off x="604188" y="6390048"/>
            <a:ext cx="1098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Espinosa Zarlenga, 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Barbiero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al. "Concept embedding models: Beyond the accuracy-explainability trade-off." 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(2022)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E6490B-11CC-8D6A-AD37-65A89F44B244}"/>
              </a:ext>
            </a:extLst>
          </p:cNvPr>
          <p:cNvSpPr txBox="1"/>
          <p:nvPr/>
        </p:nvSpPr>
        <p:spPr>
          <a:xfrm>
            <a:off x="604189" y="182536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B32921-37B2-767D-5599-1DED81680021}"/>
              </a:ext>
            </a:extLst>
          </p:cNvPr>
          <p:cNvCxnSpPr>
            <a:cxnSpLocks/>
          </p:cNvCxnSpPr>
          <p:nvPr/>
        </p:nvCxnSpPr>
        <p:spPr>
          <a:xfrm>
            <a:off x="4969946" y="246061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48864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F8276-4EB6-3E98-3DD7-7058B6726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37CBA63-5472-0A47-34A5-32081F3370B6}"/>
                  </a:ext>
                </a:extLst>
              </p:cNvPr>
              <p:cNvSpPr txBox="1"/>
              <p:nvPr/>
            </p:nvSpPr>
            <p:spPr>
              <a:xfrm>
                <a:off x="604189" y="2802756"/>
                <a:ext cx="10115519" cy="7140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noProof="0" dirty="0">
                    <a:ea typeface="Marcellus SC"/>
                    <a:cs typeface="Marcellus SC"/>
                    <a:sym typeface="Marcellus SC"/>
                  </a:rPr>
                  <a:t>We can achieve </a:t>
                </a:r>
                <a:r>
                  <a:rPr lang="en-GB" sz="2000" b="1" noProof="0" dirty="0">
                    <a:solidFill>
                      <a:srgbClr val="C00000"/>
                    </a:solidFill>
                    <a:ea typeface="Marcellus SC"/>
                    <a:cs typeface="Marcellus SC"/>
                    <a:sym typeface="Marcellus SC"/>
                  </a:rPr>
                  <a:t>intervenability</a:t>
                </a:r>
                <a:r>
                  <a:rPr lang="en-GB" sz="2000" noProof="0" dirty="0">
                    <a:ea typeface="Marcellus SC"/>
                    <a:cs typeface="Marcellus SC"/>
                    <a:sym typeface="Marcellus SC"/>
                  </a:rPr>
                  <a:t> by decomposing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noProof="0" smtClean="0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sz="2000" i="1" noProof="0" smtClean="0"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</m:ctrlPr>
                          </m:accPr>
                          <m:e>
                            <m:r>
                              <a:rPr lang="en-GB" sz="2000" i="1" noProof="0" smtClean="0"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  <m:t>𝒄</m:t>
                            </m:r>
                          </m:e>
                        </m:acc>
                      </m:e>
                      <m:sub>
                        <m:r>
                          <a:rPr lang="en-GB" sz="2000" i="1" noProof="0" smtClean="0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𝒊</m:t>
                        </m:r>
                      </m:sub>
                    </m:sSub>
                    <m:r>
                      <a:rPr lang="en-GB" sz="2000" i="1" noProof="0" smtClean="0">
                        <a:latin typeface="Cambria Math" panose="02040503050406030204" pitchFamily="18" charset="0"/>
                        <a:ea typeface="Marcellus SC"/>
                        <a:cs typeface="Marcellus SC"/>
                        <a:sym typeface="Marcellus SC"/>
                      </a:rPr>
                      <m:t> </m:t>
                    </m:r>
                  </m:oMath>
                </a14:m>
                <a:r>
                  <a:rPr lang="en-GB" sz="2000" noProof="0" dirty="0">
                    <a:ea typeface="Marcellus SC"/>
                    <a:cs typeface="Marcellus SC"/>
                    <a:sym typeface="Marcellus SC"/>
                  </a:rPr>
                  <a:t>as the </a:t>
                </a:r>
                <a:r>
                  <a:rPr lang="en-GB" sz="2000" b="1" noProof="0" dirty="0">
                    <a:solidFill>
                      <a:srgbClr val="C00000"/>
                    </a:solidFill>
                    <a:ea typeface="Marcellus SC"/>
                    <a:cs typeface="Marcellus SC"/>
                    <a:sym typeface="Marcellus SC"/>
                  </a:rPr>
                  <a:t>mixture</a:t>
                </a:r>
                <a:r>
                  <a:rPr lang="en-GB" sz="2000" noProof="0" dirty="0">
                    <a:ea typeface="Marcellus SC"/>
                    <a:cs typeface="Marcellus SC"/>
                    <a:sym typeface="Marcellus SC"/>
                  </a:rPr>
                  <a:t> between two representations </a:t>
                </a:r>
                <a14:m>
                  <m:oMath xmlns:m="http://schemas.openxmlformats.org/officeDocument/2006/math">
                    <m:r>
                      <a:rPr lang="en-GB" sz="2000" i="1" noProof="0" smtClean="0">
                        <a:latin typeface="Cambria Math" panose="02040503050406030204" pitchFamily="18" charset="0"/>
                        <a:ea typeface="Marcellus SC"/>
                        <a:cs typeface="Marcellus SC"/>
                        <a:sym typeface="Marcellus SC"/>
                      </a:rPr>
                      <m:t>{</m:t>
                    </m:r>
                    <m:sSubSup>
                      <m:sSubSupPr>
                        <m:ctrlPr>
                          <a:rPr lang="en-GB" sz="20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GB" sz="20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</m:ctrlPr>
                          </m:accPr>
                          <m:e>
                            <m:r>
                              <a:rPr lang="en-GB" sz="20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  <m:t>𝒄</m:t>
                            </m:r>
                          </m:e>
                        </m:acc>
                      </m:e>
                      <m:sub>
                        <m:r>
                          <a:rPr lang="en-GB" sz="20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𝒊</m:t>
                        </m:r>
                      </m:sub>
                      <m:sup>
                        <m:r>
                          <a:rPr lang="en-GB" sz="20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+</m:t>
                        </m:r>
                      </m:sup>
                    </m:sSubSup>
                    <m:r>
                      <a:rPr lang="en-GB" sz="2000" i="1" noProof="0" smtClean="0">
                        <a:latin typeface="Cambria Math" panose="02040503050406030204" pitchFamily="18" charset="0"/>
                        <a:ea typeface="Marcellus SC"/>
                        <a:cs typeface="Marcellus SC"/>
                        <a:sym typeface="Marcellus SC"/>
                      </a:rPr>
                      <m:t>, </m:t>
                    </m:r>
                    <m:sSubSup>
                      <m:sSubSupPr>
                        <m:ctrlPr>
                          <a:rPr lang="en-GB" sz="200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GB" sz="2000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</m:ctrlPr>
                          </m:accPr>
                          <m:e>
                            <m:r>
                              <a:rPr lang="en-GB" sz="2000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  <m:t>𝒄</m:t>
                            </m:r>
                          </m:e>
                        </m:acc>
                      </m:e>
                      <m:sub>
                        <m:r>
                          <a:rPr lang="en-GB" sz="200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𝒊</m:t>
                        </m:r>
                      </m:sub>
                      <m:sup>
                        <m:r>
                          <a:rPr lang="en-GB" sz="200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−</m:t>
                        </m:r>
                      </m:sup>
                    </m:sSubSup>
                    <m:r>
                      <a:rPr lang="en-GB" sz="2000" i="1" noProof="0" smtClean="0">
                        <a:latin typeface="Cambria Math" panose="02040503050406030204" pitchFamily="18" charset="0"/>
                        <a:ea typeface="Marcellus SC"/>
                        <a:cs typeface="Marcellus SC"/>
                        <a:sym typeface="Marcellus SC"/>
                      </a:rPr>
                      <m:t>}</m:t>
                    </m:r>
                  </m:oMath>
                </a14:m>
                <a:r>
                  <a:rPr lang="en-GB" sz="2000" noProof="0" dirty="0">
                    <a:ea typeface="Marcellus SC"/>
                    <a:cs typeface="Marcellus SC"/>
                    <a:sym typeface="Marcellus SC"/>
                  </a:rPr>
                  <a:t>: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37CBA63-5472-0A47-34A5-32081F3370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89" y="2802756"/>
                <a:ext cx="10115519" cy="714042"/>
              </a:xfrm>
              <a:prstGeom prst="rect">
                <a:avLst/>
              </a:prstGeom>
              <a:blipFill>
                <a:blip r:embed="rId3"/>
                <a:stretch>
                  <a:fillRect l="-603" t="-5128" r="-784" b="-14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0237304C-DF02-526D-43E2-084535EDA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Concept Embedding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089456-5CBA-1D2B-6073-E401A1B59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C2FB13-3310-A794-72CC-08AE90B86AB9}"/>
                  </a:ext>
                </a:extLst>
              </p:cNvPr>
              <p:cNvSpPr txBox="1"/>
              <p:nvPr/>
            </p:nvSpPr>
            <p:spPr>
              <a:xfrm rot="982770">
                <a:off x="8784965" y="4412597"/>
                <a:ext cx="4277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GB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</m:acc>
                        </m:e>
                        <m:sub>
                          <m:r>
                            <a:rPr lang="en-GB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GB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GB" b="1" noProof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C2FB13-3310-A794-72CC-08AE90B86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982770">
                <a:off x="8784965" y="4412597"/>
                <a:ext cx="427746" cy="307777"/>
              </a:xfrm>
              <a:prstGeom prst="rect">
                <a:avLst/>
              </a:prstGeom>
              <a:blipFill>
                <a:blip r:embed="rId4"/>
                <a:stretch>
                  <a:fillRect t="-2857" r="-2439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740CA414-9A69-681F-3396-526A63E295E3}"/>
              </a:ext>
            </a:extLst>
          </p:cNvPr>
          <p:cNvGrpSpPr>
            <a:grpSpLocks noChangeAspect="1"/>
          </p:cNvGrpSpPr>
          <p:nvPr/>
        </p:nvGrpSpPr>
        <p:grpSpPr>
          <a:xfrm>
            <a:off x="6501448" y="3765500"/>
            <a:ext cx="3657408" cy="1754129"/>
            <a:chOff x="3750071" y="2503608"/>
            <a:chExt cx="4708635" cy="225830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EAE968-2D66-5495-B0F6-AE40AD0C4052}"/>
                </a:ext>
              </a:extLst>
            </p:cNvPr>
            <p:cNvGrpSpPr/>
            <p:nvPr/>
          </p:nvGrpSpPr>
          <p:grpSpPr>
            <a:xfrm>
              <a:off x="3989606" y="2657507"/>
              <a:ext cx="1045591" cy="1135304"/>
              <a:chOff x="3403147" y="4018668"/>
              <a:chExt cx="1045591" cy="1135304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A4ABA77-FB5D-8780-ED67-95332D14AB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41950" y="4522517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DF51DAC-EBB1-C8FA-FFB0-625F8E709D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05316" y="4726035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D4E3FCD-A893-07C2-6FEA-9FB674BFAF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99453" y="4522517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5666A0E-BF37-1D33-122C-26F3D48FE1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62820" y="4803954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AC13C6A-86D0-F91E-13F8-FC32D52558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20324" y="4735374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A698656-69F7-5D43-1185-5DDAF6163A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12104" y="4262030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CF0295E-7249-0EC3-800B-143D83520C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94503" y="4290765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6CAE73AD-8A9C-44A7-E173-8E5066ED4D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04711" y="4230572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00BA927-352E-D9BD-7816-6F4A7F5CC9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6848" y="4998132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9141B56-3E29-8B18-EC95-7FE8C6F048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52007" y="5016812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B33135C-158B-5302-4CD3-8E9C527DC6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03147" y="4948230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39964C0-7922-22EF-D0A2-4039B36732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47812" y="4481311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E3902738-1185-AA81-772D-2B012BBFD2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1234" y="4252155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F334C904-C753-0E3C-EF53-AA037D704A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05618" y="4764754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076A1C83-309E-46B0-8A84-073C5F5AB6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47054" y="4087248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E3B0B895-1453-94DA-1503-D971F39DBE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88640" y="4018668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BA3B5E7-7FB0-3E32-8ECD-2921943ED89B}"/>
                </a:ext>
              </a:extLst>
            </p:cNvPr>
            <p:cNvGrpSpPr/>
            <p:nvPr/>
          </p:nvGrpSpPr>
          <p:grpSpPr>
            <a:xfrm>
              <a:off x="6721879" y="3079208"/>
              <a:ext cx="1301966" cy="1609390"/>
              <a:chOff x="6664874" y="3825069"/>
              <a:chExt cx="1301966" cy="160939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03D17DA-914C-D84C-7FDA-42870323C7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30206" y="4613353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8882834-C5CF-9595-C3FE-8F24E00702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60878" y="4876749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53239335-93BF-E71E-169C-0D60B47FA4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58710" y="4619903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2FD385C-BD62-4E75-82E8-E3312D6E9F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23942" y="4101958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7A295D1-3BA9-F75E-617D-242ADD9349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61187" y="5114197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42ECEC2-9933-09C7-E079-794377241F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47897" y="4536072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BB8C5FC-3B10-6099-AB84-B5F53259CF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60576" y="3825069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58F3F83-92E6-0E6B-7E0D-1763E15D27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84026" y="4328082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905E937-DD36-6587-B93F-73D1877CC6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59492" y="5297299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AB62802-B37D-D5AF-E6E5-C7581FFBAE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29957" y="4958357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91CEB65B-478D-5418-ECBE-9CCD9119E2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88199" y="5143074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8BB3D77-D4D4-0CD9-CE87-2368593068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33191" y="4544773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F8BDA4D-C2D1-A4CC-50B9-3B43B93DB4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1834" y="4862139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1E963D1-AC4B-7C80-88EC-85742A6062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64874" y="4862139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379DF39-DC3C-BE8D-ECAC-370805A1B1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90180" y="3982914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397FA3BA-7AE1-B83D-F665-8A837F564E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47897" y="4116054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A73F1ED-2A22-61F1-EE43-D04494B9017B}"/>
                </a:ext>
              </a:extLst>
            </p:cNvPr>
            <p:cNvSpPr/>
            <p:nvPr/>
          </p:nvSpPr>
          <p:spPr>
            <a:xfrm>
              <a:off x="3750071" y="2503608"/>
              <a:ext cx="4708635" cy="225830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499F175-6A91-2BF2-7B7E-BFEB185DFECD}"/>
              </a:ext>
            </a:extLst>
          </p:cNvPr>
          <p:cNvGrpSpPr/>
          <p:nvPr/>
        </p:nvGrpSpPr>
        <p:grpSpPr>
          <a:xfrm>
            <a:off x="1499646" y="4720892"/>
            <a:ext cx="3657408" cy="766809"/>
            <a:chOff x="896071" y="3475055"/>
            <a:chExt cx="2906349" cy="766809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DED67E2-618C-0B98-539D-83C141294E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9776" y="3526502"/>
              <a:ext cx="202135" cy="202913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3C0CA17-F272-A99B-A15D-C0ABF52A0971}"/>
                </a:ext>
              </a:extLst>
            </p:cNvPr>
            <p:cNvSpPr txBox="1"/>
            <p:nvPr/>
          </p:nvSpPr>
          <p:spPr>
            <a:xfrm>
              <a:off x="1172071" y="3475055"/>
              <a:ext cx="25747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noProof="0" dirty="0">
                  <a:latin typeface="Grandview Display" panose="020B0502040204020203" pitchFamily="34" charset="0"/>
                </a:rPr>
                <a:t>“Positive” concept embeddings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946DDB0-85DD-2C44-42A9-0502F83E2E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6071" y="3985534"/>
              <a:ext cx="202136" cy="20291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>
                <a:solidFill>
                  <a:srgbClr val="FF0000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6DBBBE1-2743-1F90-5DD6-C6439358EC99}"/>
                </a:ext>
              </a:extLst>
            </p:cNvPr>
            <p:cNvSpPr txBox="1"/>
            <p:nvPr/>
          </p:nvSpPr>
          <p:spPr>
            <a:xfrm>
              <a:off x="1168366" y="3934087"/>
              <a:ext cx="2634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noProof="0" dirty="0">
                  <a:latin typeface="Grandview Display" panose="020B0502040204020203" pitchFamily="34" charset="0"/>
                </a:rPr>
                <a:t>“Negative” concept embeddings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22B04C9-C1F2-A6FD-F8F0-4649EBCD70CE}"/>
                  </a:ext>
                </a:extLst>
              </p:cNvPr>
              <p:cNvSpPr txBox="1"/>
              <p:nvPr/>
            </p:nvSpPr>
            <p:spPr>
              <a:xfrm rot="666265">
                <a:off x="7481438" y="4035511"/>
                <a:ext cx="427746" cy="3120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1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GB" b="1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1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</m:acc>
                        </m:e>
                        <m:sub>
                          <m:r>
                            <a:rPr lang="en-GB" b="1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GB" b="1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GB" b="1" noProof="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22B04C9-C1F2-A6FD-F8F0-4649EBCD7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66265">
                <a:off x="7481438" y="4035511"/>
                <a:ext cx="427746" cy="312073"/>
              </a:xfrm>
              <a:prstGeom prst="rect">
                <a:avLst/>
              </a:prstGeom>
              <a:blipFill>
                <a:blip r:embed="rId5"/>
                <a:stretch>
                  <a:fillRect t="-3077" r="-2500" b="-1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Oval 52">
            <a:extLst>
              <a:ext uri="{FF2B5EF4-FFF2-40B4-BE49-F238E27FC236}">
                <a16:creationId xmlns:a16="http://schemas.microsoft.com/office/drawing/2014/main" id="{E0D5AA0C-CD07-BD2C-1A64-94CB63E7C0F9}"/>
              </a:ext>
            </a:extLst>
          </p:cNvPr>
          <p:cNvSpPr>
            <a:spLocks noChangeAspect="1"/>
          </p:cNvSpPr>
          <p:nvPr/>
        </p:nvSpPr>
        <p:spPr>
          <a:xfrm>
            <a:off x="7530487" y="4335199"/>
            <a:ext cx="106130" cy="10653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74245E7-1834-C771-BB1B-0758106083C5}"/>
              </a:ext>
            </a:extLst>
          </p:cNvPr>
          <p:cNvCxnSpPr>
            <a:cxnSpLocks/>
          </p:cNvCxnSpPr>
          <p:nvPr/>
        </p:nvCxnSpPr>
        <p:spPr>
          <a:xfrm>
            <a:off x="7652880" y="4420020"/>
            <a:ext cx="1171074" cy="38645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AABCA06E-B630-2B9D-2C41-B7BF5E369001}"/>
              </a:ext>
            </a:extLst>
          </p:cNvPr>
          <p:cNvSpPr>
            <a:spLocks noChangeAspect="1"/>
          </p:cNvSpPr>
          <p:nvPr/>
        </p:nvSpPr>
        <p:spPr>
          <a:xfrm>
            <a:off x="7950466" y="4480935"/>
            <a:ext cx="106130" cy="10653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6" name="Right Brace 55">
            <a:extLst>
              <a:ext uri="{FF2B5EF4-FFF2-40B4-BE49-F238E27FC236}">
                <a16:creationId xmlns:a16="http://schemas.microsoft.com/office/drawing/2014/main" id="{3E0B71A0-FF99-3699-03CC-2903F840D144}"/>
              </a:ext>
            </a:extLst>
          </p:cNvPr>
          <p:cNvSpPr/>
          <p:nvPr/>
        </p:nvSpPr>
        <p:spPr>
          <a:xfrm rot="17337073">
            <a:off x="8410801" y="4194722"/>
            <a:ext cx="135578" cy="791143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>
              <a:ln>
                <a:solidFill>
                  <a:srgbClr val="0070C0"/>
                </a:solidFill>
              </a:ln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894AA41-B953-B365-1316-2AFD76140DF7}"/>
                  </a:ext>
                </a:extLst>
              </p:cNvPr>
              <p:cNvSpPr txBox="1"/>
              <p:nvPr/>
            </p:nvSpPr>
            <p:spPr>
              <a:xfrm rot="1116432">
                <a:off x="8383194" y="4300285"/>
                <a:ext cx="359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1200" b="0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1200" b="0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GB" sz="1200" b="0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1200" noProof="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894AA41-B953-B365-1316-2AFD76140D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116432">
                <a:off x="8383194" y="4300285"/>
                <a:ext cx="359970" cy="276999"/>
              </a:xfrm>
              <a:prstGeom prst="rect">
                <a:avLst/>
              </a:prstGeom>
              <a:blipFill>
                <a:blip r:embed="rId6"/>
                <a:stretch>
                  <a:fillRect r="-4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ight Brace 57">
            <a:extLst>
              <a:ext uri="{FF2B5EF4-FFF2-40B4-BE49-F238E27FC236}">
                <a16:creationId xmlns:a16="http://schemas.microsoft.com/office/drawing/2014/main" id="{5C1E9EEB-7DE2-FB66-A19C-52215E0B75E3}"/>
              </a:ext>
            </a:extLst>
          </p:cNvPr>
          <p:cNvSpPr/>
          <p:nvPr/>
        </p:nvSpPr>
        <p:spPr>
          <a:xfrm rot="6573684">
            <a:off x="7686760" y="4394583"/>
            <a:ext cx="135578" cy="418179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>
              <a:ln>
                <a:solidFill>
                  <a:srgbClr val="0070C0"/>
                </a:solidFill>
              </a:ln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684AE0C-D66D-EB90-C42A-DF123AB809EA}"/>
                  </a:ext>
                </a:extLst>
              </p:cNvPr>
              <p:cNvSpPr txBox="1"/>
              <p:nvPr/>
            </p:nvSpPr>
            <p:spPr>
              <a:xfrm rot="1116432">
                <a:off x="7323070" y="4608738"/>
                <a:ext cx="77001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100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100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(1 − </m:t>
                          </m:r>
                          <m:acc>
                            <m:accPr>
                              <m:chr m:val="̂"/>
                              <m:ctrlPr>
                                <a:rPr lang="en-GB" sz="1100" b="0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1100" b="0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GB" sz="1100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1100" b="0" i="1" noProof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100" noProof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684AE0C-D66D-EB90-C42A-DF123AB80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116432">
                <a:off x="7323070" y="4608738"/>
                <a:ext cx="770018" cy="2616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70EEB3B-5022-19AF-69CE-6F9F4086A342}"/>
                  </a:ext>
                </a:extLst>
              </p:cNvPr>
              <p:cNvSpPr txBox="1"/>
              <p:nvPr/>
            </p:nvSpPr>
            <p:spPr>
              <a:xfrm rot="888093">
                <a:off x="7895730" y="4159841"/>
                <a:ext cx="3812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noProof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b="1" i="1" noProof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1" i="1" noProof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</m:acc>
                        </m:e>
                        <m:sub>
                          <m:r>
                            <a:rPr lang="en-GB" b="1" i="1" noProof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GB" b="1" noProof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70EEB3B-5022-19AF-69CE-6F9F4086A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888093">
                <a:off x="7895730" y="4159841"/>
                <a:ext cx="381258" cy="307777"/>
              </a:xfrm>
              <a:prstGeom prst="rect">
                <a:avLst/>
              </a:prstGeom>
              <a:blipFill>
                <a:blip r:embed="rId8"/>
                <a:stretch>
                  <a:fillRect t="-4545" r="-266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Google Shape;153;p20">
                <a:extLst>
                  <a:ext uri="{FF2B5EF4-FFF2-40B4-BE49-F238E27FC236}">
                    <a16:creationId xmlns:a16="http://schemas.microsoft.com/office/drawing/2014/main" id="{CC7A2047-7049-6427-450C-873510273A36}"/>
                  </a:ext>
                </a:extLst>
              </p:cNvPr>
              <p:cNvSpPr txBox="1"/>
              <p:nvPr/>
            </p:nvSpPr>
            <p:spPr>
              <a:xfrm>
                <a:off x="975678" y="3705575"/>
                <a:ext cx="4566730" cy="62411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1" i="1" noProof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2800" b="1" i="1" noProof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accPr>
                            <m:e>
                              <m:r>
                                <a:rPr lang="en-GB" sz="2800" b="1" i="1" noProof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𝒄</m:t>
                              </m:r>
                            </m:e>
                          </m:acc>
                        </m:e>
                        <m:sub>
                          <m:r>
                            <a:rPr lang="en-GB" sz="2800" b="1" i="1" noProof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𝒊</m:t>
                          </m:r>
                        </m:sub>
                      </m:sSub>
                      <m:r>
                        <a:rPr lang="en-GB" sz="2800" b="0" i="1" noProof="0" smtClean="0">
                          <a:latin typeface="Cambria Math" panose="02040503050406030204" pitchFamily="18" charset="0"/>
                          <a:ea typeface="Marcellus SC"/>
                          <a:cs typeface="Marcellus SC"/>
                          <a:sym typeface="Marcellus SC"/>
                        </a:rPr>
                        <m:t> ≔</m:t>
                      </m:r>
                      <m:sSub>
                        <m:sSubPr>
                          <m:ctrlPr>
                            <a:rPr lang="en-GB" sz="2800" b="0" i="1" noProof="0" smtClean="0"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2800" b="0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accPr>
                            <m:e>
                              <m:r>
                                <a:rPr lang="en-GB" sz="2800" b="0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GB" sz="2800" b="0" i="1" noProof="0" smtClean="0"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𝑖</m:t>
                          </m:r>
                        </m:sub>
                      </m:sSub>
                      <m:r>
                        <a:rPr lang="en-GB" sz="2800" b="0" i="1" noProof="0" smtClean="0">
                          <a:latin typeface="Cambria Math" panose="02040503050406030204" pitchFamily="18" charset="0"/>
                          <a:ea typeface="Marcellus SC"/>
                          <a:cs typeface="Marcellus SC"/>
                          <a:sym typeface="Marcellus SC"/>
                        </a:rPr>
                        <m:t> </m:t>
                      </m:r>
                      <m:sSubSup>
                        <m:sSubSupPr>
                          <m:ctrlPr>
                            <a:rPr lang="en-GB" sz="2800" b="1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GB" sz="2800" b="1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accPr>
                            <m:e>
                              <m:r>
                                <a:rPr lang="en-GB" sz="2800" b="1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𝒄</m:t>
                              </m:r>
                            </m:e>
                          </m:acc>
                        </m:e>
                        <m:sub>
                          <m:r>
                            <a:rPr lang="en-GB" sz="2800" b="1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𝒊</m:t>
                          </m:r>
                        </m:sub>
                        <m:sup>
                          <m:r>
                            <a:rPr lang="en-GB" sz="2800" b="1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+</m:t>
                          </m:r>
                        </m:sup>
                      </m:sSubSup>
                      <m:r>
                        <a:rPr lang="en-GB" sz="2800" b="1" i="1" noProof="0" smtClean="0">
                          <a:latin typeface="Cambria Math" panose="02040503050406030204" pitchFamily="18" charset="0"/>
                          <a:ea typeface="Marcellus SC"/>
                          <a:cs typeface="Marcellus SC"/>
                          <a:sym typeface="Marcellus SC"/>
                        </a:rPr>
                        <m:t>+</m:t>
                      </m:r>
                      <m:d>
                        <m:dPr>
                          <m:ctrlPr>
                            <a:rPr lang="en-GB" sz="28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dPr>
                        <m:e>
                          <m:r>
                            <a:rPr lang="en-GB" sz="28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1 −</m:t>
                          </m:r>
                          <m:sSub>
                            <m:sSubPr>
                              <m:ctrlPr>
                                <a:rPr lang="en-GB" sz="2800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GB" sz="2800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</m:ctrlPr>
                                </m:accPr>
                                <m:e>
                                  <m:r>
                                    <a:rPr lang="en-GB" sz="2800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GB" sz="2800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GB" sz="2800" i="1" noProof="0" smtClean="0">
                          <a:latin typeface="Cambria Math" panose="02040503050406030204" pitchFamily="18" charset="0"/>
                          <a:ea typeface="Marcellus SC"/>
                          <a:cs typeface="Marcellus SC"/>
                          <a:sym typeface="Marcellus SC"/>
                        </a:rPr>
                        <m:t> </m:t>
                      </m:r>
                      <m:sSubSup>
                        <m:sSubSupPr>
                          <m:ctrlPr>
                            <a:rPr lang="en-GB" sz="2800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GB" sz="2800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accPr>
                            <m:e>
                              <m:r>
                                <a:rPr lang="en-GB" sz="2800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𝒄</m:t>
                              </m:r>
                            </m:e>
                          </m:acc>
                        </m:e>
                        <m:sub>
                          <m:r>
                            <a:rPr lang="en-GB" sz="2800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𝒊</m:t>
                          </m:r>
                        </m:sub>
                        <m:sup>
                          <m:r>
                            <a:rPr lang="en-GB" sz="2800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GB" sz="2800" b="1" noProof="0" dirty="0">
                  <a:latin typeface="Marcellus SC"/>
                  <a:ea typeface="Marcellus SC"/>
                  <a:cs typeface="Marcellus SC"/>
                  <a:sym typeface="Marcellus SC"/>
                </a:endParaRPr>
              </a:p>
            </p:txBody>
          </p:sp>
        </mc:Choice>
        <mc:Fallback xmlns="">
          <p:sp>
            <p:nvSpPr>
              <p:cNvPr id="61" name="Google Shape;153;p20">
                <a:extLst>
                  <a:ext uri="{FF2B5EF4-FFF2-40B4-BE49-F238E27FC236}">
                    <a16:creationId xmlns:a16="http://schemas.microsoft.com/office/drawing/2014/main" id="{CC7A2047-7049-6427-450C-873510273A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678" y="3705575"/>
                <a:ext cx="4566730" cy="62411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ED87C19D-83F1-A002-FE1B-F9313B6726D1}"/>
                  </a:ext>
                </a:extLst>
              </p:cNvPr>
              <p:cNvSpPr txBox="1"/>
              <p:nvPr/>
            </p:nvSpPr>
            <p:spPr>
              <a:xfrm>
                <a:off x="6501447" y="3260286"/>
                <a:ext cx="36574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 b="0" noProof="0" dirty="0">
                    <a:latin typeface="Grandview Display" panose="020B0502040204020203" pitchFamily="34" charset="0"/>
                  </a:rPr>
                  <a:t>Concept Embedding Space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8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b="0" i="1" noProof="0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sz="1800" b="0" i="1" noProof="0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endParaRPr lang="en-GB" sz="1800" noProof="0" dirty="0">
                  <a:latin typeface="Grandview Display" panose="020B0502040204020203" pitchFamily="34" charset="0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ED87C19D-83F1-A002-FE1B-F9313B672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447" y="3260286"/>
                <a:ext cx="3657408" cy="369332"/>
              </a:xfrm>
              <a:prstGeom prst="rect">
                <a:avLst/>
              </a:prstGeom>
              <a:blipFill>
                <a:blip r:embed="rId10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>
            <a:extLst>
              <a:ext uri="{FF2B5EF4-FFF2-40B4-BE49-F238E27FC236}">
                <a16:creationId xmlns:a16="http://schemas.microsoft.com/office/drawing/2014/main" id="{6DB412ED-BC97-DFAF-32EC-1B9690986C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49317" y="5739729"/>
            <a:ext cx="914400" cy="896702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07B2DB0-AD88-7F80-9CAD-4D9522F3901C}"/>
              </a:ext>
            </a:extLst>
          </p:cNvPr>
          <p:cNvSpPr txBox="1"/>
          <p:nvPr/>
        </p:nvSpPr>
        <p:spPr>
          <a:xfrm>
            <a:off x="604188" y="6390048"/>
            <a:ext cx="1098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Espinosa Zarlenga, 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Barbiero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al. "Concept embedding models: Beyond the accuracy-explainability trade-off." 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(2022)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38A1F5C-7D14-F681-5BD7-0392BBD83508}"/>
              </a:ext>
            </a:extLst>
          </p:cNvPr>
          <p:cNvSpPr txBox="1"/>
          <p:nvPr/>
        </p:nvSpPr>
        <p:spPr>
          <a:xfrm>
            <a:off x="604189" y="182536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1C72073-64C8-5189-2B1C-FEA17E2D82FE}"/>
              </a:ext>
            </a:extLst>
          </p:cNvPr>
          <p:cNvCxnSpPr>
            <a:cxnSpLocks/>
          </p:cNvCxnSpPr>
          <p:nvPr/>
        </p:nvCxnSpPr>
        <p:spPr>
          <a:xfrm>
            <a:off x="4969946" y="246061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892811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06810-5531-60D5-1DD9-B3983F812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BD5F858-00AD-468C-5781-A8798C63AA5F}"/>
                  </a:ext>
                </a:extLst>
              </p:cNvPr>
              <p:cNvSpPr txBox="1"/>
              <p:nvPr/>
            </p:nvSpPr>
            <p:spPr>
              <a:xfrm>
                <a:off x="604189" y="2802756"/>
                <a:ext cx="10115519" cy="7140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noProof="0" dirty="0">
                    <a:ea typeface="Marcellus SC"/>
                    <a:cs typeface="Marcellus SC"/>
                    <a:sym typeface="Marcellus SC"/>
                  </a:rPr>
                  <a:t>We can achieve </a:t>
                </a:r>
                <a:r>
                  <a:rPr lang="en-GB" sz="2000" b="1" noProof="0" dirty="0">
                    <a:solidFill>
                      <a:srgbClr val="C00000"/>
                    </a:solidFill>
                    <a:ea typeface="Marcellus SC"/>
                    <a:cs typeface="Marcellus SC"/>
                    <a:sym typeface="Marcellus SC"/>
                  </a:rPr>
                  <a:t>intervenability</a:t>
                </a:r>
                <a:r>
                  <a:rPr lang="en-GB" sz="2000" noProof="0" dirty="0">
                    <a:ea typeface="Marcellus SC"/>
                    <a:cs typeface="Marcellus SC"/>
                    <a:sym typeface="Marcellus SC"/>
                  </a:rPr>
                  <a:t> by decomposing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noProof="0" smtClean="0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sz="2000" i="1" noProof="0" smtClean="0"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</m:ctrlPr>
                          </m:accPr>
                          <m:e>
                            <m:r>
                              <a:rPr lang="en-GB" sz="2000" i="1" noProof="0" smtClean="0"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  <m:t>𝒄</m:t>
                            </m:r>
                          </m:e>
                        </m:acc>
                      </m:e>
                      <m:sub>
                        <m:r>
                          <a:rPr lang="en-GB" sz="2000" i="1" noProof="0" smtClean="0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𝒊</m:t>
                        </m:r>
                      </m:sub>
                    </m:sSub>
                    <m:r>
                      <a:rPr lang="en-GB" sz="2000" i="1" noProof="0" smtClean="0">
                        <a:latin typeface="Cambria Math" panose="02040503050406030204" pitchFamily="18" charset="0"/>
                        <a:ea typeface="Marcellus SC"/>
                        <a:cs typeface="Marcellus SC"/>
                        <a:sym typeface="Marcellus SC"/>
                      </a:rPr>
                      <m:t> </m:t>
                    </m:r>
                  </m:oMath>
                </a14:m>
                <a:r>
                  <a:rPr lang="en-GB" sz="2000" noProof="0" dirty="0">
                    <a:ea typeface="Marcellus SC"/>
                    <a:cs typeface="Marcellus SC"/>
                    <a:sym typeface="Marcellus SC"/>
                  </a:rPr>
                  <a:t>as the </a:t>
                </a:r>
                <a:r>
                  <a:rPr lang="en-GB" sz="2000" b="1" noProof="0" dirty="0">
                    <a:solidFill>
                      <a:srgbClr val="C00000"/>
                    </a:solidFill>
                    <a:ea typeface="Marcellus SC"/>
                    <a:cs typeface="Marcellus SC"/>
                    <a:sym typeface="Marcellus SC"/>
                  </a:rPr>
                  <a:t>mixture</a:t>
                </a:r>
                <a:r>
                  <a:rPr lang="en-GB" sz="2000" noProof="0" dirty="0">
                    <a:ea typeface="Marcellus SC"/>
                    <a:cs typeface="Marcellus SC"/>
                    <a:sym typeface="Marcellus SC"/>
                  </a:rPr>
                  <a:t> between two representations </a:t>
                </a:r>
                <a14:m>
                  <m:oMath xmlns:m="http://schemas.openxmlformats.org/officeDocument/2006/math">
                    <m:r>
                      <a:rPr lang="en-GB" sz="2000" i="1" noProof="0" smtClean="0">
                        <a:latin typeface="Cambria Math" panose="02040503050406030204" pitchFamily="18" charset="0"/>
                        <a:ea typeface="Marcellus SC"/>
                        <a:cs typeface="Marcellus SC"/>
                        <a:sym typeface="Marcellus SC"/>
                      </a:rPr>
                      <m:t>{</m:t>
                    </m:r>
                    <m:sSubSup>
                      <m:sSubSupPr>
                        <m:ctrlPr>
                          <a:rPr lang="en-GB" sz="20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GB" sz="20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</m:ctrlPr>
                          </m:accPr>
                          <m:e>
                            <m:r>
                              <a:rPr lang="en-GB" sz="20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  <m:t>𝒄</m:t>
                            </m:r>
                          </m:e>
                        </m:acc>
                      </m:e>
                      <m:sub>
                        <m:r>
                          <a:rPr lang="en-GB" sz="20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𝒊</m:t>
                        </m:r>
                      </m:sub>
                      <m:sup>
                        <m:r>
                          <a:rPr lang="en-GB" sz="20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+</m:t>
                        </m:r>
                      </m:sup>
                    </m:sSubSup>
                    <m:r>
                      <a:rPr lang="en-GB" sz="2000" i="1" noProof="0" smtClean="0">
                        <a:latin typeface="Cambria Math" panose="02040503050406030204" pitchFamily="18" charset="0"/>
                        <a:ea typeface="Marcellus SC"/>
                        <a:cs typeface="Marcellus SC"/>
                        <a:sym typeface="Marcellus SC"/>
                      </a:rPr>
                      <m:t>, </m:t>
                    </m:r>
                    <m:sSubSup>
                      <m:sSubSupPr>
                        <m:ctrlPr>
                          <a:rPr lang="en-GB" sz="200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GB" sz="2000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</m:ctrlPr>
                          </m:accPr>
                          <m:e>
                            <m:r>
                              <a:rPr lang="en-GB" sz="2000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  <m:t>𝒄</m:t>
                            </m:r>
                          </m:e>
                        </m:acc>
                      </m:e>
                      <m:sub>
                        <m:r>
                          <a:rPr lang="en-GB" sz="200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𝒊</m:t>
                        </m:r>
                      </m:sub>
                      <m:sup>
                        <m:r>
                          <a:rPr lang="en-GB" sz="200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−</m:t>
                        </m:r>
                      </m:sup>
                    </m:sSubSup>
                    <m:r>
                      <a:rPr lang="en-GB" sz="2000" i="1" noProof="0" smtClean="0">
                        <a:latin typeface="Cambria Math" panose="02040503050406030204" pitchFamily="18" charset="0"/>
                        <a:ea typeface="Marcellus SC"/>
                        <a:cs typeface="Marcellus SC"/>
                        <a:sym typeface="Marcellus SC"/>
                      </a:rPr>
                      <m:t>}</m:t>
                    </m:r>
                  </m:oMath>
                </a14:m>
                <a:r>
                  <a:rPr lang="en-GB" sz="2000" noProof="0" dirty="0">
                    <a:ea typeface="Marcellus SC"/>
                    <a:cs typeface="Marcellus SC"/>
                    <a:sym typeface="Marcellus SC"/>
                  </a:rPr>
                  <a:t>: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BD5F858-00AD-468C-5781-A8798C63A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89" y="2802756"/>
                <a:ext cx="10115519" cy="714042"/>
              </a:xfrm>
              <a:prstGeom prst="rect">
                <a:avLst/>
              </a:prstGeom>
              <a:blipFill>
                <a:blip r:embed="rId3"/>
                <a:stretch>
                  <a:fillRect l="-603" t="-5128" r="-784" b="-14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3B21D53-038B-2A0B-6CFF-F401FF5C2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Concept Embedding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5D5DCB-AF77-BC54-8D6B-15CE17F0E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E909FC-1E70-447F-C854-97C16999C569}"/>
                  </a:ext>
                </a:extLst>
              </p:cNvPr>
              <p:cNvSpPr txBox="1"/>
              <p:nvPr/>
            </p:nvSpPr>
            <p:spPr>
              <a:xfrm rot="982770">
                <a:off x="8784965" y="4412597"/>
                <a:ext cx="4277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GB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</m:acc>
                        </m:e>
                        <m:sub>
                          <m:r>
                            <a:rPr lang="en-GB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GB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GB" b="1" noProof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E909FC-1E70-447F-C854-97C16999C5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982770">
                <a:off x="8784965" y="4412597"/>
                <a:ext cx="427746" cy="307777"/>
              </a:xfrm>
              <a:prstGeom prst="rect">
                <a:avLst/>
              </a:prstGeom>
              <a:blipFill>
                <a:blip r:embed="rId4"/>
                <a:stretch>
                  <a:fillRect t="-2857" r="-2439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E1D5B5D6-12DC-491A-EE43-8A780C5FD8BB}"/>
              </a:ext>
            </a:extLst>
          </p:cNvPr>
          <p:cNvGrpSpPr>
            <a:grpSpLocks noChangeAspect="1"/>
          </p:cNvGrpSpPr>
          <p:nvPr/>
        </p:nvGrpSpPr>
        <p:grpSpPr>
          <a:xfrm>
            <a:off x="6501448" y="3765500"/>
            <a:ext cx="3657408" cy="1754129"/>
            <a:chOff x="3750071" y="2503608"/>
            <a:chExt cx="4708635" cy="225830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6D99E13-8E90-0544-1183-99B7807BF7F6}"/>
                </a:ext>
              </a:extLst>
            </p:cNvPr>
            <p:cNvGrpSpPr/>
            <p:nvPr/>
          </p:nvGrpSpPr>
          <p:grpSpPr>
            <a:xfrm>
              <a:off x="3989606" y="2657507"/>
              <a:ext cx="1045591" cy="1135304"/>
              <a:chOff x="3403147" y="4018668"/>
              <a:chExt cx="1045591" cy="1135304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B983221-EDDF-E812-3A0A-30072A84E9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41950" y="4522517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0225FB27-BC99-CAE5-F0A1-33C2B83C77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05316" y="4726035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50088E6-4A29-FBD3-97E6-F794CE2381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99453" y="4522517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BAF2D3ED-352D-0F22-F941-23EFD9B126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62820" y="4803954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241A0E09-0832-357B-DEC6-615BD0062B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20324" y="4735374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7EE3463-6D51-BEBB-3E09-66466029E1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12104" y="4262030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D597F0E-CDAE-9089-D0E5-32B1CE267F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94503" y="4290765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A7772859-DB01-4329-5AAD-B774DF01E3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04711" y="4230572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4146C4A0-D65A-7A9F-82F5-307B8B81AC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6848" y="4998132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880710F-7D6E-C185-AC3B-5C2A36AE1F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52007" y="5016812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45C5B20D-24F0-4BAD-7972-F96CEBBC7C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03147" y="4948230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B18ED23-7E70-99FA-0CBE-C21DE732E7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47812" y="4481311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8DDF178-804E-38DB-CBB5-E6C23D43B8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1234" y="4252155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351B283A-42E0-75B6-9F42-78665337E2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05618" y="4764754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41B04A0A-E398-65AF-920F-EEA874F335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47054" y="4087248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B37C49D0-ED4E-B01D-3534-DD500ADC1B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88640" y="4018668"/>
                <a:ext cx="136634" cy="13716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FC80959-552B-AE77-2848-1B1ABBA3CA6D}"/>
                </a:ext>
              </a:extLst>
            </p:cNvPr>
            <p:cNvGrpSpPr/>
            <p:nvPr/>
          </p:nvGrpSpPr>
          <p:grpSpPr>
            <a:xfrm>
              <a:off x="6721879" y="3079208"/>
              <a:ext cx="1301966" cy="1609390"/>
              <a:chOff x="6664874" y="3825069"/>
              <a:chExt cx="1301966" cy="160939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A69B3744-ED18-8544-B70D-119C202B53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30206" y="4613353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2A4718ED-20F5-3874-E3B2-443E93FFD1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60878" y="4876749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53B32FE-1A8B-A60E-6C97-77A97A358D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58710" y="4619903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DBE34F8-4A6E-2B2D-A07E-D25D8C8E5A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23942" y="4101958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A710760-B537-1E84-6510-ACA309B935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61187" y="5114197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FCF68DD-8CD3-D2AE-9117-547B36B2C3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47897" y="4536072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D0917C3-4B27-CF6C-CE87-456725C335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60576" y="3825069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2953E42-A470-A7AC-6085-A7646E9182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84026" y="4328082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491E73C-0F50-9EDA-F173-A165A7A69D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59492" y="5297299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0E7893F-5640-1645-56E3-BCBEB9C17F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29957" y="4958357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7E87BE6-E217-D395-0E0D-567829EC73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88199" y="5143074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034D330-917B-DE7B-413E-17448744CB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33191" y="4544773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086296A-3E1E-F6A4-4D61-EDE683BF0C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1834" y="4862139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6FBC0265-6F82-303F-CC1D-64BD9E23DD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64874" y="4862139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7C52C53-604B-F8FC-C4DF-ABA7923658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90180" y="3982914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1B4413F-F4D9-7816-1DC2-B214F8F5E8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47897" y="4116054"/>
                <a:ext cx="136634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36829D7-3CA0-FE39-0AD1-AA91B476D01E}"/>
                </a:ext>
              </a:extLst>
            </p:cNvPr>
            <p:cNvSpPr/>
            <p:nvPr/>
          </p:nvSpPr>
          <p:spPr>
            <a:xfrm>
              <a:off x="3750071" y="2503608"/>
              <a:ext cx="4708635" cy="225830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6C2DBFB-6499-D591-6C8E-53A2B5CCF143}"/>
              </a:ext>
            </a:extLst>
          </p:cNvPr>
          <p:cNvGrpSpPr/>
          <p:nvPr/>
        </p:nvGrpSpPr>
        <p:grpSpPr>
          <a:xfrm>
            <a:off x="1499646" y="4720892"/>
            <a:ext cx="3657408" cy="766809"/>
            <a:chOff x="896071" y="3475055"/>
            <a:chExt cx="2906349" cy="766809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B1E283A-3AE0-055B-FBE0-10E858C4A4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9776" y="3526502"/>
              <a:ext cx="202135" cy="202913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7A1E5D9-CA79-1218-143B-1194BA2455A4}"/>
                </a:ext>
              </a:extLst>
            </p:cNvPr>
            <p:cNvSpPr txBox="1"/>
            <p:nvPr/>
          </p:nvSpPr>
          <p:spPr>
            <a:xfrm>
              <a:off x="1172071" y="3475055"/>
              <a:ext cx="25747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noProof="0" dirty="0">
                  <a:latin typeface="Grandview Display" panose="020B0502040204020203" pitchFamily="34" charset="0"/>
                </a:rPr>
                <a:t>“Positive” concept embeddings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D741619-E8D8-78C3-140D-BA540836DE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6071" y="3985534"/>
              <a:ext cx="202136" cy="20291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>
                <a:solidFill>
                  <a:srgbClr val="FF0000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D9DFCFC-DA36-8C8B-796D-6712C9FC834C}"/>
                </a:ext>
              </a:extLst>
            </p:cNvPr>
            <p:cNvSpPr txBox="1"/>
            <p:nvPr/>
          </p:nvSpPr>
          <p:spPr>
            <a:xfrm>
              <a:off x="1168366" y="3934087"/>
              <a:ext cx="2634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noProof="0" dirty="0">
                  <a:latin typeface="Grandview Display" panose="020B0502040204020203" pitchFamily="34" charset="0"/>
                </a:rPr>
                <a:t>“Negative” concept embeddings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490445B-9E88-76C8-2DB1-0D3C18D29C79}"/>
                  </a:ext>
                </a:extLst>
              </p:cNvPr>
              <p:cNvSpPr txBox="1"/>
              <p:nvPr/>
            </p:nvSpPr>
            <p:spPr>
              <a:xfrm rot="666265">
                <a:off x="7481438" y="4035511"/>
                <a:ext cx="427746" cy="3120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1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GB" b="1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1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</m:acc>
                        </m:e>
                        <m:sub>
                          <m:r>
                            <a:rPr lang="en-GB" b="1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GB" b="1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GB" b="1" noProof="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490445B-9E88-76C8-2DB1-0D3C18D29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66265">
                <a:off x="7481438" y="4035511"/>
                <a:ext cx="427746" cy="312073"/>
              </a:xfrm>
              <a:prstGeom prst="rect">
                <a:avLst/>
              </a:prstGeom>
              <a:blipFill>
                <a:blip r:embed="rId5"/>
                <a:stretch>
                  <a:fillRect t="-3077" r="-2500" b="-1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Oval 52">
            <a:extLst>
              <a:ext uri="{FF2B5EF4-FFF2-40B4-BE49-F238E27FC236}">
                <a16:creationId xmlns:a16="http://schemas.microsoft.com/office/drawing/2014/main" id="{52071FC0-097C-35B2-DB99-48A23ED4AA2E}"/>
              </a:ext>
            </a:extLst>
          </p:cNvPr>
          <p:cNvSpPr>
            <a:spLocks noChangeAspect="1"/>
          </p:cNvSpPr>
          <p:nvPr/>
        </p:nvSpPr>
        <p:spPr>
          <a:xfrm>
            <a:off x="7530487" y="4335199"/>
            <a:ext cx="106130" cy="10653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B690003-345C-F7FB-FBA1-42DA96D343C1}"/>
              </a:ext>
            </a:extLst>
          </p:cNvPr>
          <p:cNvCxnSpPr>
            <a:cxnSpLocks/>
          </p:cNvCxnSpPr>
          <p:nvPr/>
        </p:nvCxnSpPr>
        <p:spPr>
          <a:xfrm>
            <a:off x="7652880" y="4420020"/>
            <a:ext cx="1171074" cy="38645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7DE447D8-DE1F-EB3A-94DE-1278D723CE9A}"/>
              </a:ext>
            </a:extLst>
          </p:cNvPr>
          <p:cNvSpPr>
            <a:spLocks noChangeAspect="1"/>
          </p:cNvSpPr>
          <p:nvPr/>
        </p:nvSpPr>
        <p:spPr>
          <a:xfrm>
            <a:off x="7950466" y="4480935"/>
            <a:ext cx="106130" cy="10653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6" name="Right Brace 55">
            <a:extLst>
              <a:ext uri="{FF2B5EF4-FFF2-40B4-BE49-F238E27FC236}">
                <a16:creationId xmlns:a16="http://schemas.microsoft.com/office/drawing/2014/main" id="{81F4DE42-995E-2FDF-6673-525371A0465F}"/>
              </a:ext>
            </a:extLst>
          </p:cNvPr>
          <p:cNvSpPr/>
          <p:nvPr/>
        </p:nvSpPr>
        <p:spPr>
          <a:xfrm rot="17337073">
            <a:off x="8410801" y="4194722"/>
            <a:ext cx="135578" cy="791143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>
              <a:ln>
                <a:solidFill>
                  <a:srgbClr val="0070C0"/>
                </a:solidFill>
              </a:ln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EA910D5-45A8-31C9-DFFB-52732A800760}"/>
                  </a:ext>
                </a:extLst>
              </p:cNvPr>
              <p:cNvSpPr txBox="1"/>
              <p:nvPr/>
            </p:nvSpPr>
            <p:spPr>
              <a:xfrm rot="1116432">
                <a:off x="8383194" y="4300285"/>
                <a:ext cx="359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1200" b="0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1200" b="0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GB" sz="1200" b="0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1200" noProof="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EA910D5-45A8-31C9-DFFB-52732A800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116432">
                <a:off x="8383194" y="4300285"/>
                <a:ext cx="359970" cy="276999"/>
              </a:xfrm>
              <a:prstGeom prst="rect">
                <a:avLst/>
              </a:prstGeom>
              <a:blipFill>
                <a:blip r:embed="rId6"/>
                <a:stretch>
                  <a:fillRect r="-4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ight Brace 57">
            <a:extLst>
              <a:ext uri="{FF2B5EF4-FFF2-40B4-BE49-F238E27FC236}">
                <a16:creationId xmlns:a16="http://schemas.microsoft.com/office/drawing/2014/main" id="{CFFEB680-EE04-0A6D-B421-16F614716146}"/>
              </a:ext>
            </a:extLst>
          </p:cNvPr>
          <p:cNvSpPr/>
          <p:nvPr/>
        </p:nvSpPr>
        <p:spPr>
          <a:xfrm rot="6573684">
            <a:off x="7686760" y="4394583"/>
            <a:ext cx="135578" cy="418179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>
              <a:ln>
                <a:solidFill>
                  <a:srgbClr val="0070C0"/>
                </a:solidFill>
              </a:ln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22505EF-F2B5-2324-F652-6FAAE511B378}"/>
                  </a:ext>
                </a:extLst>
              </p:cNvPr>
              <p:cNvSpPr txBox="1"/>
              <p:nvPr/>
            </p:nvSpPr>
            <p:spPr>
              <a:xfrm rot="1116432">
                <a:off x="7323070" y="4608738"/>
                <a:ext cx="77001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100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100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(1 − </m:t>
                          </m:r>
                          <m:acc>
                            <m:accPr>
                              <m:chr m:val="̂"/>
                              <m:ctrlPr>
                                <a:rPr lang="en-GB" sz="1100" b="0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1100" b="0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GB" sz="1100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1100" b="0" i="1" noProof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100" noProof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22505EF-F2B5-2324-F652-6FAAE511B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116432">
                <a:off x="7323070" y="4608738"/>
                <a:ext cx="770018" cy="2616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4907A9B-7A48-D54A-1674-D7492C6EBC01}"/>
                  </a:ext>
                </a:extLst>
              </p:cNvPr>
              <p:cNvSpPr txBox="1"/>
              <p:nvPr/>
            </p:nvSpPr>
            <p:spPr>
              <a:xfrm rot="888093">
                <a:off x="7895730" y="4159841"/>
                <a:ext cx="3812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noProof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b="1" i="1" noProof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1" i="1" noProof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</m:acc>
                        </m:e>
                        <m:sub>
                          <m:r>
                            <a:rPr lang="en-GB" b="1" i="1" noProof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GB" b="1" noProof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4907A9B-7A48-D54A-1674-D7492C6EB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888093">
                <a:off x="7895730" y="4159841"/>
                <a:ext cx="381258" cy="307777"/>
              </a:xfrm>
              <a:prstGeom prst="rect">
                <a:avLst/>
              </a:prstGeom>
              <a:blipFill>
                <a:blip r:embed="rId8"/>
                <a:stretch>
                  <a:fillRect t="-4545" r="-266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Google Shape;153;p20">
                <a:extLst>
                  <a:ext uri="{FF2B5EF4-FFF2-40B4-BE49-F238E27FC236}">
                    <a16:creationId xmlns:a16="http://schemas.microsoft.com/office/drawing/2014/main" id="{B003C5AD-791C-A691-9973-83E2AA6E1627}"/>
                  </a:ext>
                </a:extLst>
              </p:cNvPr>
              <p:cNvSpPr txBox="1"/>
              <p:nvPr/>
            </p:nvSpPr>
            <p:spPr>
              <a:xfrm>
                <a:off x="975678" y="3705575"/>
                <a:ext cx="4566730" cy="62411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1" i="1" noProof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2800" b="1" i="1" noProof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accPr>
                            <m:e>
                              <m:r>
                                <a:rPr lang="en-GB" sz="2800" b="1" i="1" noProof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𝒄</m:t>
                              </m:r>
                            </m:e>
                          </m:acc>
                        </m:e>
                        <m:sub>
                          <m:r>
                            <a:rPr lang="en-GB" sz="2800" b="1" i="1" noProof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𝒊</m:t>
                          </m:r>
                        </m:sub>
                      </m:sSub>
                      <m:r>
                        <a:rPr lang="en-GB" sz="2800" b="0" i="1" noProof="0" smtClean="0">
                          <a:latin typeface="Cambria Math" panose="02040503050406030204" pitchFamily="18" charset="0"/>
                          <a:ea typeface="Marcellus SC"/>
                          <a:cs typeface="Marcellus SC"/>
                          <a:sym typeface="Marcellus SC"/>
                        </a:rPr>
                        <m:t> ≔</m:t>
                      </m:r>
                      <m:sSub>
                        <m:sSubPr>
                          <m:ctrlPr>
                            <a:rPr lang="en-GB" sz="2800" b="0" i="1" noProof="0" smtClean="0"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2800" b="0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accPr>
                            <m:e>
                              <m:r>
                                <a:rPr lang="en-GB" sz="2800" b="0" i="1" noProof="0" smtClean="0"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GB" sz="2800" b="0" i="1" noProof="0" smtClean="0"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𝑖</m:t>
                          </m:r>
                        </m:sub>
                      </m:sSub>
                      <m:r>
                        <a:rPr lang="en-GB" sz="2800" b="0" i="1" noProof="0" smtClean="0">
                          <a:latin typeface="Cambria Math" panose="02040503050406030204" pitchFamily="18" charset="0"/>
                          <a:ea typeface="Marcellus SC"/>
                          <a:cs typeface="Marcellus SC"/>
                          <a:sym typeface="Marcellus SC"/>
                        </a:rPr>
                        <m:t> </m:t>
                      </m:r>
                      <m:sSubSup>
                        <m:sSubSupPr>
                          <m:ctrlPr>
                            <a:rPr lang="en-GB" sz="2800" b="1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GB" sz="2800" b="1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accPr>
                            <m:e>
                              <m:r>
                                <a:rPr lang="en-GB" sz="2800" b="1" i="1" noProof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𝒄</m:t>
                              </m:r>
                            </m:e>
                          </m:acc>
                        </m:e>
                        <m:sub>
                          <m:r>
                            <a:rPr lang="en-GB" sz="2800" b="1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𝒊</m:t>
                          </m:r>
                        </m:sub>
                        <m:sup>
                          <m:r>
                            <a:rPr lang="en-GB" sz="2800" b="1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+</m:t>
                          </m:r>
                        </m:sup>
                      </m:sSubSup>
                      <m:r>
                        <a:rPr lang="en-GB" sz="2800" b="1" i="1" noProof="0" smtClean="0">
                          <a:latin typeface="Cambria Math" panose="02040503050406030204" pitchFamily="18" charset="0"/>
                          <a:ea typeface="Marcellus SC"/>
                          <a:cs typeface="Marcellus SC"/>
                          <a:sym typeface="Marcellus SC"/>
                        </a:rPr>
                        <m:t>+</m:t>
                      </m:r>
                      <m:d>
                        <m:dPr>
                          <m:ctrlPr>
                            <a:rPr lang="en-GB" sz="28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dPr>
                        <m:e>
                          <m:r>
                            <a:rPr lang="en-GB" sz="28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1 −</m:t>
                          </m:r>
                          <m:sSub>
                            <m:sSubPr>
                              <m:ctrlPr>
                                <a:rPr lang="en-GB" sz="2800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GB" sz="2800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</m:ctrlPr>
                                </m:accPr>
                                <m:e>
                                  <m:r>
                                    <a:rPr lang="en-GB" sz="2800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GB" sz="2800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GB" sz="2800" i="1" noProof="0" smtClean="0">
                          <a:latin typeface="Cambria Math" panose="02040503050406030204" pitchFamily="18" charset="0"/>
                          <a:ea typeface="Marcellus SC"/>
                          <a:cs typeface="Marcellus SC"/>
                          <a:sym typeface="Marcellus SC"/>
                        </a:rPr>
                        <m:t> </m:t>
                      </m:r>
                      <m:sSubSup>
                        <m:sSubSupPr>
                          <m:ctrlPr>
                            <a:rPr lang="en-GB" sz="2800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GB" sz="2800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accPr>
                            <m:e>
                              <m:r>
                                <a:rPr lang="en-GB" sz="2800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𝒄</m:t>
                              </m:r>
                            </m:e>
                          </m:acc>
                        </m:e>
                        <m:sub>
                          <m:r>
                            <a:rPr lang="en-GB" sz="2800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𝒊</m:t>
                          </m:r>
                        </m:sub>
                        <m:sup>
                          <m:r>
                            <a:rPr lang="en-GB" sz="2800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GB" sz="2800" b="1" noProof="0" dirty="0">
                  <a:latin typeface="Marcellus SC"/>
                  <a:ea typeface="Marcellus SC"/>
                  <a:cs typeface="Marcellus SC"/>
                  <a:sym typeface="Marcellus SC"/>
                </a:endParaRPr>
              </a:p>
            </p:txBody>
          </p:sp>
        </mc:Choice>
        <mc:Fallback xmlns="">
          <p:sp>
            <p:nvSpPr>
              <p:cNvPr id="61" name="Google Shape;153;p20">
                <a:extLst>
                  <a:ext uri="{FF2B5EF4-FFF2-40B4-BE49-F238E27FC236}">
                    <a16:creationId xmlns:a16="http://schemas.microsoft.com/office/drawing/2014/main" id="{B003C5AD-791C-A691-9973-83E2AA6E16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678" y="3705575"/>
                <a:ext cx="4566730" cy="62411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CA62D50-1CF9-3891-72A3-781F8C89CE2C}"/>
                  </a:ext>
                </a:extLst>
              </p:cNvPr>
              <p:cNvSpPr txBox="1"/>
              <p:nvPr/>
            </p:nvSpPr>
            <p:spPr>
              <a:xfrm>
                <a:off x="6501447" y="3260286"/>
                <a:ext cx="36574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 b="0" noProof="0" dirty="0">
                    <a:latin typeface="Grandview Display" panose="020B0502040204020203" pitchFamily="34" charset="0"/>
                  </a:rPr>
                  <a:t>Concept Embedding Space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8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b="0" i="1" noProof="0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sz="1800" b="0" i="1" noProof="0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endParaRPr lang="en-GB" sz="1800" noProof="0" dirty="0">
                  <a:latin typeface="Grandview Display" panose="020B0502040204020203" pitchFamily="34" charset="0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CA62D50-1CF9-3891-72A3-781F8C89C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447" y="3260286"/>
                <a:ext cx="3657408" cy="369332"/>
              </a:xfrm>
              <a:prstGeom prst="rect">
                <a:avLst/>
              </a:prstGeom>
              <a:blipFill>
                <a:blip r:embed="rId10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7CC421-B97C-1A81-E494-AC965A349306}"/>
                  </a:ext>
                </a:extLst>
              </p:cNvPr>
              <p:cNvSpPr txBox="1"/>
              <p:nvPr/>
            </p:nvSpPr>
            <p:spPr>
              <a:xfrm>
                <a:off x="604188" y="5690404"/>
                <a:ext cx="9506484" cy="651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Determining a concept’s activation 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</m:ctrlPr>
                          </m:accPr>
                          <m:e>
                            <m:r>
                              <a:rPr lang="en-GB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  <m:t>𝒄</m:t>
                            </m:r>
                          </m:e>
                        </m:acc>
                      </m:e>
                      <m:sub>
                        <m:r>
                          <a:rPr lang="en-GB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GB" dirty="0"/>
                  <a:t> then comes down to determining whether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</m:ctrlPr>
                          </m:accPr>
                          <m:e>
                            <m:r>
                              <a:rPr lang="en-GB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  <m:t>𝒄</m:t>
                            </m:r>
                          </m:e>
                        </m:acc>
                      </m:e>
                      <m:sub>
                        <m:r>
                          <a:rPr lang="en-GB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𝒊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Marcellus SC"/>
                        <a:cs typeface="Marcellus SC"/>
                        <a:sym typeface="Marcellus SC"/>
                      </a:rPr>
                      <m:t> </m:t>
                    </m:r>
                  </m:oMath>
                </a14:m>
                <a:r>
                  <a:rPr lang="en-GB" dirty="0"/>
                  <a:t>comes from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Marcellus SC"/>
                        <a:cs typeface="Marcellus SC"/>
                        <a:sym typeface="Marcellus SC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GB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Marcellus SC"/>
                                    <a:cs typeface="Marcellus SC"/>
                                    <a:sym typeface="Marcellus SC"/>
                                  </a:rPr>
                                </m:ctrlPr>
                              </m:accPr>
                              <m:e>
                                <m:r>
                                  <a:rPr lang="en-GB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Marcellus SC"/>
                                    <a:cs typeface="Marcellus SC"/>
                                    <a:sym typeface="Marcellus SC"/>
                                  </a:rPr>
                                  <m:t>𝒄</m:t>
                                </m:r>
                              </m:e>
                            </m:acc>
                          </m:e>
                          <m:sub>
                            <m:r>
                              <a:rPr lang="en-GB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  <m:t>𝒊</m:t>
                            </m:r>
                          </m:sub>
                          <m:sup>
                            <m:r>
                              <a:rPr lang="en-GB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  <m:t>+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|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/>
                  <a:t> 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Marcellus SC"/>
                        <a:cs typeface="Marcellus SC"/>
                        <a:sym typeface="Marcellus SC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GB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Marcellus SC"/>
                                    <a:cs typeface="Marcellus SC"/>
                                    <a:sym typeface="Marcellus SC"/>
                                  </a:rPr>
                                </m:ctrlPr>
                              </m:accPr>
                              <m:e>
                                <m:r>
                                  <a:rPr lang="en-GB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Marcellus SC"/>
                                    <a:cs typeface="Marcellus SC"/>
                                    <a:sym typeface="Marcellus SC"/>
                                  </a:rPr>
                                  <m:t>𝒄</m:t>
                                </m:r>
                              </m:e>
                            </m:acc>
                          </m:e>
                          <m:sub>
                            <m: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  <m:t>𝒊</m:t>
                            </m:r>
                          </m:sub>
                          <m:sup>
                            <m:r>
                              <a:rPr lang="en-GB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Marcellus SC"/>
                                <a:cs typeface="Marcellus SC"/>
                                <a:sym typeface="Marcellus SC"/>
                              </a:rPr>
                              <m:t>−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|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Marcellus SC"/>
                            <a:cs typeface="Marcellus SC"/>
                            <a:sym typeface="Marcellus SC"/>
                          </a:rPr>
                          <m:t>𝑥</m:t>
                        </m:r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7CC421-B97C-1A81-E494-AC965A3493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88" y="5690404"/>
                <a:ext cx="9506484" cy="651781"/>
              </a:xfrm>
              <a:prstGeom prst="rect">
                <a:avLst/>
              </a:prstGeom>
              <a:blipFill>
                <a:blip r:embed="rId11"/>
                <a:stretch>
                  <a:fillRect l="-513" t="-4673" b="-14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>
            <a:extLst>
              <a:ext uri="{FF2B5EF4-FFF2-40B4-BE49-F238E27FC236}">
                <a16:creationId xmlns:a16="http://schemas.microsoft.com/office/drawing/2014/main" id="{C135758C-AE15-9089-3906-3307EB07D9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49317" y="5739729"/>
            <a:ext cx="914400" cy="896702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1F61BCA7-9C2A-7A95-6FEB-1C974F7AD656}"/>
              </a:ext>
            </a:extLst>
          </p:cNvPr>
          <p:cNvSpPr txBox="1"/>
          <p:nvPr/>
        </p:nvSpPr>
        <p:spPr>
          <a:xfrm>
            <a:off x="604188" y="6390048"/>
            <a:ext cx="1098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Espinosa Zarlenga, 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Barbiero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al. "Concept embedding models: Beyond the accuracy-explainability trade-off." 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(2022)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2600156-E68C-028E-D676-D70437F0CD3E}"/>
              </a:ext>
            </a:extLst>
          </p:cNvPr>
          <p:cNvSpPr txBox="1"/>
          <p:nvPr/>
        </p:nvSpPr>
        <p:spPr>
          <a:xfrm>
            <a:off x="604189" y="182536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A2E5848-AE2B-4120-ADC0-11F3915BC010}"/>
              </a:ext>
            </a:extLst>
          </p:cNvPr>
          <p:cNvCxnSpPr>
            <a:cxnSpLocks/>
          </p:cNvCxnSpPr>
          <p:nvPr/>
        </p:nvCxnSpPr>
        <p:spPr>
          <a:xfrm>
            <a:off x="4969946" y="246061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13518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188DE-C45C-C8E3-EFEB-C2392378B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E79CFB3C-A781-90A9-0384-8B23FA315CAA}"/>
              </a:ext>
            </a:extLst>
          </p:cNvPr>
          <p:cNvSpPr txBox="1"/>
          <p:nvPr/>
        </p:nvSpPr>
        <p:spPr>
          <a:xfrm>
            <a:off x="604189" y="2802756"/>
            <a:ext cx="10115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000" dirty="0">
                <a:ea typeface="Marcellus SC"/>
                <a:cs typeface="Marcellus SC"/>
                <a:sym typeface="Marcellus SC"/>
              </a:rPr>
              <a:t>You can then </a:t>
            </a:r>
            <a:r>
              <a:rPr lang="en-GB" sz="2000" b="1" dirty="0">
                <a:solidFill>
                  <a:srgbClr val="C00000"/>
                </a:solidFill>
                <a:ea typeface="Marcellus SC"/>
                <a:cs typeface="Marcellus SC"/>
                <a:sym typeface="Marcellus SC"/>
              </a:rPr>
              <a:t>intervene on a concept </a:t>
            </a:r>
            <a:r>
              <a:rPr lang="en-GB" sz="2000" dirty="0">
                <a:ea typeface="Marcellus SC"/>
                <a:cs typeface="Marcellus SC"/>
                <a:sym typeface="Marcellus SC"/>
              </a:rPr>
              <a:t>by fixing its representation to the embedding corresponding to the ground-truth concept label: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206D16-8099-55EC-A722-6C768CBE1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Concept Embedding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B2CF0-0B22-9D6D-AFED-5F9C4E2BD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Google Shape;153;p20">
                <a:extLst>
                  <a:ext uri="{FF2B5EF4-FFF2-40B4-BE49-F238E27FC236}">
                    <a16:creationId xmlns:a16="http://schemas.microsoft.com/office/drawing/2014/main" id="{9C787672-3283-013B-DB89-51758E9259CA}"/>
                  </a:ext>
                </a:extLst>
              </p:cNvPr>
              <p:cNvSpPr txBox="1"/>
              <p:nvPr/>
            </p:nvSpPr>
            <p:spPr>
              <a:xfrm>
                <a:off x="3438108" y="3733686"/>
                <a:ext cx="5172720" cy="13037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1" i="1" noProof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2800" b="1" i="1" noProof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</m:ctrlPr>
                            </m:accPr>
                            <m:e>
                              <m:r>
                                <a:rPr lang="en-GB" sz="2800" b="1" i="1" noProof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𝒄</m:t>
                              </m:r>
                            </m:e>
                          </m:acc>
                        </m:e>
                        <m:sub>
                          <m:r>
                            <a:rPr lang="en-GB" sz="2800" b="1" i="1" noProof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Marcellus SC"/>
                              <a:cs typeface="Marcellus SC"/>
                              <a:sym typeface="Marcellus SC"/>
                            </a:rPr>
                            <m:t>𝒊</m:t>
                          </m:r>
                        </m:sub>
                      </m:sSub>
                      <m:r>
                        <a:rPr lang="en-GB" sz="2800" b="0" i="1" noProof="0" smtClean="0">
                          <a:latin typeface="Cambria Math" panose="02040503050406030204" pitchFamily="18" charset="0"/>
                          <a:ea typeface="Marcellus SC"/>
                          <a:cs typeface="Marcellus SC"/>
                          <a:sym typeface="Marcellus SC"/>
                        </a:rPr>
                        <m:t> ≔</m:t>
                      </m:r>
                      <m:d>
                        <m:dPr>
                          <m:begChr m:val="{"/>
                          <m:endChr m:val=""/>
                          <m:ctrlPr>
                            <a:rPr lang="en-GB" sz="2800" b="0" i="1" noProof="0" smtClean="0">
                              <a:latin typeface="Cambria Math" panose="02040503050406030204" pitchFamily="18" charset="0"/>
                              <a:sym typeface="Marcellus SC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sz="2800" b="0" i="1" noProof="0" smtClean="0">
                                  <a:latin typeface="Cambria Math" panose="02040503050406030204" pitchFamily="18" charset="0"/>
                                  <a:sym typeface="Marcellus SC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en-GB" sz="28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GB" sz="28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Marcellus SC"/>
                                          <a:cs typeface="Marcellus SC"/>
                                          <a:sym typeface="Marcellus SC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sz="28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Marcellus SC"/>
                                          <a:cs typeface="Marcellus SC"/>
                                          <a:sym typeface="Marcellus SC"/>
                                        </a:rPr>
                                        <m:t>𝒄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GB" sz="28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lang="en-GB" sz="28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  <m:t>+</m:t>
                                  </m:r>
                                </m:sup>
                              </m:sSubSup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Marcellus SC"/>
                                  <a:cs typeface="Marcellus SC"/>
                                  <a:sym typeface="Marcellus SC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b="0" i="0" noProof="0" smtClean="0">
                                  <a:latin typeface="Cambria Math" panose="02040503050406030204" pitchFamily="18" charset="0"/>
                                  <a:sym typeface="Marcellus SC"/>
                                </a:rPr>
                                <m:t>if</m:t>
                              </m:r>
                              <m:r>
                                <a:rPr lang="en-US" sz="2800" b="0" i="1" noProof="0" smtClean="0">
                                  <a:latin typeface="Cambria Math" panose="02040503050406030204" pitchFamily="18" charset="0"/>
                                  <a:sym typeface="Marcellus SC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800" b="0" i="1" noProof="0" smtClean="0">
                                      <a:latin typeface="Cambria Math" panose="02040503050406030204" pitchFamily="18" charset="0"/>
                                      <a:sym typeface="Marcellus SC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noProof="0" smtClean="0">
                                      <a:latin typeface="Cambria Math" panose="02040503050406030204" pitchFamily="18" charset="0"/>
                                      <a:sym typeface="Marcellus SC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800" b="0" i="1" noProof="0" smtClean="0">
                                      <a:latin typeface="Cambria Math" panose="02040503050406030204" pitchFamily="18" charset="0"/>
                                      <a:sym typeface="Marcellus SC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b="0" i="1" noProof="0" smtClean="0">
                                  <a:latin typeface="Cambria Math" panose="02040503050406030204" pitchFamily="18" charset="0"/>
                                  <a:sym typeface="Marcellus SC"/>
                                </a:rPr>
                                <m:t>=1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GB" sz="2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GB" sz="28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Marcellus SC"/>
                                          <a:cs typeface="Marcellus SC"/>
                                          <a:sym typeface="Marcellus SC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sz="28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Marcellus SC"/>
                                          <a:cs typeface="Marcellus SC"/>
                                          <a:sym typeface="Marcellus SC"/>
                                        </a:rPr>
                                        <m:t>𝒄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GB" sz="2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lang="en-GB" sz="2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Marcellus SC"/>
                                      <a:cs typeface="Marcellus SC"/>
                                      <a:sym typeface="Marcellus SC"/>
                                    </a:rPr>
                                    <m:t>−</m:t>
                                  </m:r>
                                </m:sup>
                              </m:sSubSup>
                              <m:r>
                                <a:rPr lang="en-US" sz="2800" b="0" i="1" noProof="0" smtClean="0">
                                  <a:latin typeface="Cambria Math" panose="02040503050406030204" pitchFamily="18" charset="0"/>
                                  <a:sym typeface="Marcellus SC"/>
                                </a:rPr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2800" b="0" i="0" noProof="0" smtClean="0">
                                  <a:latin typeface="Cambria Math" panose="02040503050406030204" pitchFamily="18" charset="0"/>
                                  <a:sym typeface="Marcellus SC"/>
                                </a:rPr>
                                <m:t>otherwise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sz="2800" b="1" noProof="0" dirty="0">
                  <a:latin typeface="Marcellus SC"/>
                  <a:ea typeface="Marcellus SC"/>
                  <a:cs typeface="Marcellus SC"/>
                  <a:sym typeface="Marcellus SC"/>
                </a:endParaRPr>
              </a:p>
            </p:txBody>
          </p:sp>
        </mc:Choice>
        <mc:Fallback xmlns="">
          <p:sp>
            <p:nvSpPr>
              <p:cNvPr id="63" name="Google Shape;153;p20">
                <a:extLst>
                  <a:ext uri="{FF2B5EF4-FFF2-40B4-BE49-F238E27FC236}">
                    <a16:creationId xmlns:a16="http://schemas.microsoft.com/office/drawing/2014/main" id="{9C787672-3283-013B-DB89-51758E925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108" y="3733686"/>
                <a:ext cx="5172720" cy="13037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id="{60E6DE70-02A8-5C37-F995-9024E82CDF0A}"/>
              </a:ext>
            </a:extLst>
          </p:cNvPr>
          <p:cNvSpPr txBox="1"/>
          <p:nvPr/>
        </p:nvSpPr>
        <p:spPr>
          <a:xfrm>
            <a:off x="604189" y="5308571"/>
            <a:ext cx="10840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We can randomly do these </a:t>
            </a:r>
            <a:r>
              <a:rPr lang="en-GB" sz="2000" b="1" dirty="0">
                <a:solidFill>
                  <a:srgbClr val="C00000"/>
                </a:solidFill>
              </a:rPr>
              <a:t>interventions at training time </a:t>
            </a:r>
            <a:r>
              <a:rPr lang="en-GB" sz="2000" dirty="0"/>
              <a:t>to learn more useful representations!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D77B750E-74BF-8721-0520-CD25CD7B6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9317" y="5739729"/>
            <a:ext cx="914400" cy="896702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F0531CA6-3EA0-B417-5B0C-060DA0467A6D}"/>
              </a:ext>
            </a:extLst>
          </p:cNvPr>
          <p:cNvSpPr txBox="1"/>
          <p:nvPr/>
        </p:nvSpPr>
        <p:spPr>
          <a:xfrm>
            <a:off x="604188" y="6390048"/>
            <a:ext cx="1098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Espinosa Zarlenga, 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Barbiero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al. "Concept embedding models: Beyond the accuracy-explainability trade-off." 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(2022)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0F2C4A5-31A9-92AA-F206-9B88F45233C8}"/>
              </a:ext>
            </a:extLst>
          </p:cNvPr>
          <p:cNvSpPr txBox="1"/>
          <p:nvPr/>
        </p:nvSpPr>
        <p:spPr>
          <a:xfrm>
            <a:off x="604189" y="182536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4FEA6C1-2EDD-DFBE-83EB-F012A3957579}"/>
              </a:ext>
            </a:extLst>
          </p:cNvPr>
          <p:cNvCxnSpPr>
            <a:cxnSpLocks/>
          </p:cNvCxnSpPr>
          <p:nvPr/>
        </p:nvCxnSpPr>
        <p:spPr>
          <a:xfrm>
            <a:off x="4969946" y="246061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20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28D07-7763-A3CA-9C7A-EB94EC29E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F527E-80BE-40A7-5FD7-F2DF9C7A3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605503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What is this tutorial </a:t>
            </a:r>
            <a:r>
              <a:rPr lang="en-GB" b="1" noProof="0" dirty="0"/>
              <a:t>not</a:t>
            </a:r>
            <a:r>
              <a:rPr lang="en-GB" noProof="0" dirty="0"/>
              <a:t> about?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BA31AF-675E-BF78-1DF8-74FD78CE3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GB" noProof="0" smtClean="0"/>
              <a:t>9</a:t>
            </a:fld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E9BF54-7183-169A-565D-15602C336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1512916"/>
            <a:ext cx="10620855" cy="477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800" noProof="0" dirty="0"/>
              <a:t>We will </a:t>
            </a:r>
            <a:r>
              <a:rPr lang="en-GB" sz="2800" b="1" noProof="0" dirty="0">
                <a:solidFill>
                  <a:srgbClr val="C00000"/>
                </a:solidFill>
              </a:rPr>
              <a:t>not</a:t>
            </a:r>
            <a:r>
              <a:rPr lang="en-GB" sz="2800" noProof="0" dirty="0"/>
              <a:t> have time to dive deep into: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dirty="0">
                <a:solidFill>
                  <a:schemeClr val="tx1">
                    <a:alpha val="20000"/>
                  </a:schemeClr>
                </a:solidFill>
              </a:rPr>
              <a:t>“</a:t>
            </a:r>
            <a:r>
              <a:rPr lang="en-GB" sz="2800" b="1" dirty="0">
                <a:solidFill>
                  <a:srgbClr val="C00000">
                    <a:alpha val="20000"/>
                  </a:srgbClr>
                </a:solidFill>
              </a:rPr>
              <a:t>Traditional</a:t>
            </a:r>
            <a:r>
              <a:rPr lang="en-GB" sz="2800" dirty="0">
                <a:solidFill>
                  <a:schemeClr val="tx1">
                    <a:alpha val="20000"/>
                  </a:schemeClr>
                </a:solidFill>
              </a:rPr>
              <a:t>” </a:t>
            </a:r>
            <a:r>
              <a:rPr lang="en-GB" sz="2800" b="1" dirty="0">
                <a:solidFill>
                  <a:srgbClr val="C00000">
                    <a:alpha val="20000"/>
                  </a:srgbClr>
                </a:solidFill>
              </a:rPr>
              <a:t>explainable AI (XAI)</a:t>
            </a:r>
            <a:r>
              <a:rPr lang="en-GB" sz="2800" dirty="0">
                <a:solidFill>
                  <a:schemeClr val="tx1">
                    <a:alpha val="20000"/>
                  </a:schemeClr>
                </a:solidFill>
              </a:rPr>
              <a:t> methodologies</a:t>
            </a:r>
            <a:endParaRPr lang="en-GB" sz="2800" b="1" noProof="0" dirty="0">
              <a:solidFill>
                <a:srgbClr val="C00000">
                  <a:alpha val="20000"/>
                </a:srgbClr>
              </a:solidFill>
            </a:endParaRP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dirty="0">
                <a:solidFill>
                  <a:schemeClr val="tx1">
                    <a:alpha val="20000"/>
                  </a:schemeClr>
                </a:solidFill>
              </a:rPr>
              <a:t>Deep </a:t>
            </a:r>
            <a:r>
              <a:rPr lang="en-GB" sz="2800" b="1" dirty="0">
                <a:solidFill>
                  <a:srgbClr val="C00000">
                    <a:alpha val="20000"/>
                  </a:srgbClr>
                </a:solidFill>
              </a:rPr>
              <a:t>p</a:t>
            </a:r>
            <a:r>
              <a:rPr lang="en-GB" sz="2800" b="1" noProof="0" dirty="0" err="1">
                <a:solidFill>
                  <a:srgbClr val="C00000">
                    <a:alpha val="20000"/>
                  </a:srgbClr>
                </a:solidFill>
              </a:rPr>
              <a:t>hilosophical</a:t>
            </a:r>
            <a:r>
              <a:rPr lang="en-GB" sz="2800" b="1" noProof="0" dirty="0">
                <a:solidFill>
                  <a:srgbClr val="C00000">
                    <a:alpha val="20000"/>
                  </a:srgbClr>
                </a:solidFill>
              </a:rPr>
              <a:t> aspects</a:t>
            </a:r>
            <a:r>
              <a:rPr lang="en-GB" sz="2800" noProof="0" dirty="0">
                <a:solidFill>
                  <a:schemeClr val="tx1">
                    <a:alpha val="20000"/>
                  </a:schemeClr>
                </a:solidFill>
              </a:rPr>
              <a:t> of explaining models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GB" sz="2800" noProof="0" dirty="0"/>
              <a:t>Connections with </a:t>
            </a:r>
            <a:r>
              <a:rPr lang="en-GB" sz="2800" b="1" noProof="0" dirty="0">
                <a:solidFill>
                  <a:srgbClr val="C00000"/>
                </a:solidFill>
              </a:rPr>
              <a:t>Mechanistic Interpretability</a:t>
            </a:r>
          </a:p>
          <a:p>
            <a:pPr marL="514350" indent="-514350">
              <a:buFont typeface="+mj-lt"/>
              <a:buAutoNum type="arabicPeriod"/>
            </a:pPr>
            <a:endParaRPr lang="en-GB" sz="2800" b="1" noProof="0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2829B-82F9-9216-B15B-DFCF135A25BF}"/>
              </a:ext>
            </a:extLst>
          </p:cNvPr>
          <p:cNvSpPr txBox="1"/>
          <p:nvPr/>
        </p:nvSpPr>
        <p:spPr>
          <a:xfrm>
            <a:off x="701998" y="6365044"/>
            <a:ext cx="10788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sz="1000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Olah, Chris, et al. "Zoom in: An introduction to circuits." Distill 5.3 (2020): e00024-001.</a:t>
            </a:r>
            <a:endParaRPr lang="en-GB" sz="1000" noProof="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341B5A-A381-709C-C2EB-170174F9580E}"/>
              </a:ext>
            </a:extLst>
          </p:cNvPr>
          <p:cNvGrpSpPr/>
          <p:nvPr/>
        </p:nvGrpSpPr>
        <p:grpSpPr>
          <a:xfrm>
            <a:off x="3831039" y="4035260"/>
            <a:ext cx="4529918" cy="2329784"/>
            <a:chOff x="3873921" y="3911327"/>
            <a:chExt cx="4529918" cy="232978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FD0ED70-2650-3372-D5DB-36C14A99466A}"/>
                </a:ext>
              </a:extLst>
            </p:cNvPr>
            <p:cNvGrpSpPr/>
            <p:nvPr/>
          </p:nvGrpSpPr>
          <p:grpSpPr>
            <a:xfrm>
              <a:off x="3959683" y="3911327"/>
              <a:ext cx="4444156" cy="2206673"/>
              <a:chOff x="3777447" y="4064747"/>
              <a:chExt cx="4444156" cy="2206673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240CEFF-7B40-95B9-B81A-461C8DF16B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72358" y="4064747"/>
                <a:ext cx="4049245" cy="2206673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98E405E-88EA-3D1A-CB6D-80C36A6C1EFB}"/>
                  </a:ext>
                </a:extLst>
              </p:cNvPr>
              <p:cNvSpPr txBox="1"/>
              <p:nvPr/>
            </p:nvSpPr>
            <p:spPr>
              <a:xfrm rot="16200000">
                <a:off x="3460212" y="4795755"/>
                <a:ext cx="10038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/>
                  <a:t>Circuits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95AC50-BD09-44E2-A3B0-5EA0DA1D0142}"/>
                </a:ext>
              </a:extLst>
            </p:cNvPr>
            <p:cNvSpPr txBox="1"/>
            <p:nvPr/>
          </p:nvSpPr>
          <p:spPr>
            <a:xfrm>
              <a:off x="3873921" y="5994890"/>
              <a:ext cx="44441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>
                  <a:solidFill>
                    <a:schemeClr val="bg1">
                      <a:lumMod val="50000"/>
                    </a:schemeClr>
                  </a:solidFill>
                </a:rPr>
                <a:t>Taken from [1]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0394A4F-8E90-B231-8DB2-5CB3642B3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0017" y="5804847"/>
            <a:ext cx="806418" cy="80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611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EA287-3ED8-4A81-D072-C7FC3ED6F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671F595-C339-CA6D-7B20-627B15221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139" y="3271604"/>
            <a:ext cx="7772400" cy="28906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19E574-2A5A-81A6-425C-ED54B56A1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Concept Embedding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26446-7A12-6E39-0DC7-0BDA51233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3CEDA35-6ECF-BA04-F628-29142E4DBE48}"/>
                  </a:ext>
                </a:extLst>
              </p:cNvPr>
              <p:cNvSpPr txBox="1"/>
              <p:nvPr/>
            </p:nvSpPr>
            <p:spPr>
              <a:xfrm>
                <a:off x="612460" y="5999703"/>
                <a:ext cx="11052887" cy="376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 | 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D09BE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b="1" i="1">
                                      <a:solidFill>
                                        <a:srgbClr val="D09BE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rgbClr val="D09BE7"/>
                                      </a:solidFill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D09BE7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D09BE7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b="1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𝒄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D09BE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b="1" i="1">
                                              <a:solidFill>
                                                <a:srgbClr val="D09BE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srgbClr val="D09BE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𝒄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D09BE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D09BE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3CEDA35-6ECF-BA04-F628-29142E4DBE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60" y="5999703"/>
                <a:ext cx="11052887" cy="376898"/>
              </a:xfrm>
              <a:prstGeom prst="rect">
                <a:avLst/>
              </a:prstGeom>
              <a:blipFill>
                <a:blip r:embed="rId4"/>
                <a:stretch>
                  <a:fillRect t="-4839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1375A3D-D38D-530F-11B8-078B445854FC}"/>
                  </a:ext>
                </a:extLst>
              </p:cNvPr>
              <p:cNvSpPr txBox="1"/>
              <p:nvPr/>
            </p:nvSpPr>
            <p:spPr>
              <a:xfrm>
                <a:off x="604189" y="2802756"/>
                <a:ext cx="10115519" cy="408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:r>
                  <a:rPr lang="en-GB" sz="2000" dirty="0"/>
                  <a:t>Learn two functions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 </m:t>
                    </m:r>
                    <m:sSubSup>
                      <m:sSubSupPr>
                        <m:ctrlPr>
                          <a:rPr lang="en-US" sz="2000" i="1" smtClean="0">
                            <a:solidFill>
                              <a:srgbClr val="D09BE7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rgbClr val="D09BE7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solidFill>
                              <a:srgbClr val="D09BE7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D09BE7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GB" sz="2000" dirty="0"/>
                  <a:t>mapping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sz="2000" dirty="0"/>
                  <a:t> to a </a:t>
                </a:r>
                <a:r>
                  <a:rPr lang="en-GB" sz="2000" i="1" dirty="0"/>
                  <a:t>positive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0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GB" sz="2000" dirty="0"/>
                  <a:t> and a </a:t>
                </a:r>
                <a:r>
                  <a:rPr lang="en-GB" sz="2000" i="1" dirty="0"/>
                  <a:t>negative </a:t>
                </a:r>
                <a:r>
                  <a:rPr lang="en-GB" sz="2000" dirty="0"/>
                  <a:t>embedding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solidFill>
                              <a:srgbClr val="D09BE7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000" b="1" i="1">
                                <a:solidFill>
                                  <a:srgbClr val="D09BE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>
                                <a:solidFill>
                                  <a:srgbClr val="D09BE7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solidFill>
                              <a:srgbClr val="D09BE7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D09BE7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endParaRPr lang="en-GB" sz="2000" noProof="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1375A3D-D38D-530F-11B8-078B44585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89" y="2802756"/>
                <a:ext cx="10115519" cy="408573"/>
              </a:xfrm>
              <a:prstGeom prst="rect">
                <a:avLst/>
              </a:prstGeom>
              <a:blipFill>
                <a:blip r:embed="rId5"/>
                <a:stretch>
                  <a:fillRect l="-603" t="-7463" b="-25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E9F803D3-1E62-B60C-4175-CAF12D65F2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9317" y="5739729"/>
            <a:ext cx="914400" cy="8967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C11065A-B1B4-BBE2-068C-017B26ACE025}"/>
              </a:ext>
            </a:extLst>
          </p:cNvPr>
          <p:cNvSpPr txBox="1"/>
          <p:nvPr/>
        </p:nvSpPr>
        <p:spPr>
          <a:xfrm>
            <a:off x="604188" y="6390048"/>
            <a:ext cx="1098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Espinosa Zarlenga, 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Barbiero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al. "Concept embedding models: Beyond the accuracy-explainability trade-off." 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NeurIPS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(2022)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057CD8-90C1-FF5C-732F-C61515C7E89A}"/>
              </a:ext>
            </a:extLst>
          </p:cNvPr>
          <p:cNvSpPr txBox="1"/>
          <p:nvPr/>
        </p:nvSpPr>
        <p:spPr>
          <a:xfrm>
            <a:off x="604189" y="182536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91919E-25C2-F7C8-4594-CF8A65817068}"/>
              </a:ext>
            </a:extLst>
          </p:cNvPr>
          <p:cNvCxnSpPr>
            <a:cxnSpLocks/>
          </p:cNvCxnSpPr>
          <p:nvPr/>
        </p:nvCxnSpPr>
        <p:spPr>
          <a:xfrm>
            <a:off x="4969946" y="246061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60636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BCA39-71E2-AFCB-BF46-A64275616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DDF2E-B012-9860-F63B-7029C8850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Concept Embedding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1BEFE-B57C-F8F3-6ECB-97B03BBD1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E576D1-340E-FFB8-2E19-BB5D951E333F}"/>
              </a:ext>
            </a:extLst>
          </p:cNvPr>
          <p:cNvSpPr txBox="1"/>
          <p:nvPr/>
        </p:nvSpPr>
        <p:spPr>
          <a:xfrm>
            <a:off x="604189" y="2802756"/>
            <a:ext cx="10115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dirty="0"/>
              <a:t>This gives you models that are </a:t>
            </a:r>
            <a:r>
              <a:rPr lang="en-US" sz="2000" b="1" dirty="0">
                <a:solidFill>
                  <a:srgbClr val="C00000"/>
                </a:solidFill>
              </a:rPr>
              <a:t>completeness agnostic </a:t>
            </a:r>
            <a:r>
              <a:rPr lang="en-US" sz="2000" dirty="0"/>
              <a:t>and </a:t>
            </a:r>
            <a:r>
              <a:rPr lang="en-US" sz="2000" b="1" dirty="0">
                <a:solidFill>
                  <a:srgbClr val="C00000"/>
                </a:solidFill>
              </a:rPr>
              <a:t>intervenable</a:t>
            </a:r>
            <a:r>
              <a:rPr lang="en-US" sz="2000" dirty="0"/>
              <a:t>*</a:t>
            </a:r>
            <a:endParaRPr lang="en-GB" sz="2000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6BB4BD-57B0-A866-B480-F131D0FC5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963" y="3243545"/>
            <a:ext cx="4149389" cy="214478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9BA47AA-F960-C6D1-A236-93BC4A240FD4}"/>
              </a:ext>
            </a:extLst>
          </p:cNvPr>
          <p:cNvGrpSpPr>
            <a:grpSpLocks noChangeAspect="1"/>
          </p:cNvGrpSpPr>
          <p:nvPr/>
        </p:nvGrpSpPr>
        <p:grpSpPr>
          <a:xfrm>
            <a:off x="6953317" y="3216423"/>
            <a:ext cx="3397691" cy="2022462"/>
            <a:chOff x="5575851" y="2971800"/>
            <a:chExt cx="3190462" cy="189911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44F7D2-B5CD-A342-E90A-4D347A52F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642" t="10543" r="48808" b="9554"/>
            <a:stretch/>
          </p:blipFill>
          <p:spPr>
            <a:xfrm>
              <a:off x="5575851" y="2971800"/>
              <a:ext cx="3190462" cy="145111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17C6049-3627-ABCA-7E51-9E0C9D3AA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1483" t="92543" r="48534" b="613"/>
            <a:stretch/>
          </p:blipFill>
          <p:spPr>
            <a:xfrm>
              <a:off x="5996975" y="4523094"/>
              <a:ext cx="2574501" cy="12428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FEFC753-3E9F-FB48-65F6-7F73F0168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306" t="92543" r="9485" b="613"/>
            <a:stretch/>
          </p:blipFill>
          <p:spPr>
            <a:xfrm>
              <a:off x="6096000" y="4746629"/>
              <a:ext cx="2331454" cy="124281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5A090D4-6DD6-ADD0-27CD-11E0E8EFCDB9}"/>
                  </a:ext>
                </a:extLst>
              </p:cNvPr>
              <p:cNvSpPr txBox="1"/>
              <p:nvPr/>
            </p:nvSpPr>
            <p:spPr>
              <a:xfrm>
                <a:off x="593161" y="5494457"/>
                <a:ext cx="10940471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*This is particularly true when, during training, you </a:t>
                </a:r>
                <a:r>
                  <a:rPr lang="en-GB" sz="1600" b="1" dirty="0">
                    <a:solidFill>
                      <a:srgbClr val="C00000"/>
                    </a:solidFill>
                  </a:rPr>
                  <a:t>randomly intervene</a:t>
                </a:r>
                <a:r>
                  <a:rPr lang="en-GB" sz="1600" dirty="0"/>
                  <a:t>** on a concept with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𝑖𝑛𝑡</m:t>
                        </m:r>
                      </m:sub>
                    </m:sSub>
                  </m:oMath>
                </a14:m>
                <a:r>
                  <a:rPr lang="en-GB" sz="1600" dirty="0"/>
                  <a:t>.</a:t>
                </a:r>
              </a:p>
              <a:p>
                <a:endParaRPr lang="en-GB" sz="1600" dirty="0"/>
              </a:p>
              <a:p>
                <a:r>
                  <a:rPr lang="en-GB" sz="1600" dirty="0"/>
                  <a:t>** These sorts of training-time interventions are useful here </a:t>
                </a:r>
                <a:r>
                  <a:rPr lang="en-GB" sz="1600" b="1" dirty="0">
                    <a:solidFill>
                      <a:srgbClr val="C00000"/>
                    </a:solidFill>
                  </a:rPr>
                  <a:t>only</a:t>
                </a:r>
                <a:r>
                  <a:rPr lang="en-GB" sz="1600" b="1" dirty="0"/>
                  <a:t> </a:t>
                </a:r>
                <a:r>
                  <a:rPr lang="en-GB" sz="1600" dirty="0"/>
                  <a:t>because by using embeddings, </a:t>
                </a:r>
                <a:r>
                  <a:rPr lang="en-GB" sz="1600" b="1" dirty="0">
                    <a:solidFill>
                      <a:srgbClr val="C00000"/>
                    </a:solidFill>
                  </a:rPr>
                  <a:t>we can backpropagate gradients to the concept encoder </a:t>
                </a:r>
                <a:r>
                  <a:rPr lang="en-GB" sz="1600" dirty="0"/>
                  <a:t>even when a concept is intervened on (a CBM wouldn’t).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5A090D4-6DD6-ADD0-27CD-11E0E8EFC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161" y="5494457"/>
                <a:ext cx="10940471" cy="1077218"/>
              </a:xfrm>
              <a:prstGeom prst="rect">
                <a:avLst/>
              </a:prstGeom>
              <a:blipFill>
                <a:blip r:embed="rId5"/>
                <a:stretch>
                  <a:fillRect l="-279" t="-1695" b="-6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39CC2372-8B2B-FEB1-3474-9C29759690F5}"/>
              </a:ext>
            </a:extLst>
          </p:cNvPr>
          <p:cNvSpPr txBox="1"/>
          <p:nvPr/>
        </p:nvSpPr>
        <p:spPr>
          <a:xfrm rot="3232045">
            <a:off x="10099434" y="3816624"/>
            <a:ext cx="238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C00000"/>
                </a:solidFill>
              </a:rPr>
              <a:t>RandInt</a:t>
            </a:r>
            <a:r>
              <a:rPr lang="en-GB" b="1" dirty="0">
                <a:solidFill>
                  <a:srgbClr val="C00000"/>
                </a:solidFill>
              </a:rPr>
              <a:t> is important!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F6E2AE-E8F5-23E6-63EF-1C9F674B95B7}"/>
              </a:ext>
            </a:extLst>
          </p:cNvPr>
          <p:cNvSpPr txBox="1"/>
          <p:nvPr/>
        </p:nvSpPr>
        <p:spPr>
          <a:xfrm>
            <a:off x="604189" y="182536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D57B0B-409A-620D-00FD-F3AD7749E9A5}"/>
              </a:ext>
            </a:extLst>
          </p:cNvPr>
          <p:cNvCxnSpPr>
            <a:cxnSpLocks/>
          </p:cNvCxnSpPr>
          <p:nvPr/>
        </p:nvCxnSpPr>
        <p:spPr>
          <a:xfrm>
            <a:off x="4969946" y="246061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81859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05066-AD5C-5B1B-3775-6FB2C3B47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B3049-0DD3-0C20-233F-412125EF6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/>
              <a:t>Speed-dating with CBM’s Friends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712B0-EE71-8575-4069-B1BC8B520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98FECF3-CE28-8C1A-BCC9-F0D03A17551F}"/>
              </a:ext>
            </a:extLst>
          </p:cNvPr>
          <p:cNvSpPr>
            <a:spLocks noChangeAspect="1"/>
          </p:cNvSpPr>
          <p:nvPr/>
        </p:nvSpPr>
        <p:spPr>
          <a:xfrm>
            <a:off x="5024864" y="1794753"/>
            <a:ext cx="2142272" cy="2142272"/>
          </a:xfrm>
          <a:custGeom>
            <a:avLst/>
            <a:gdLst>
              <a:gd name="connsiteX0" fmla="*/ 0 w 2142272"/>
              <a:gd name="connsiteY0" fmla="*/ 1071136 h 2142272"/>
              <a:gd name="connsiteX1" fmla="*/ 1071136 w 2142272"/>
              <a:gd name="connsiteY1" fmla="*/ 0 h 2142272"/>
              <a:gd name="connsiteX2" fmla="*/ 2142272 w 2142272"/>
              <a:gd name="connsiteY2" fmla="*/ 1071136 h 2142272"/>
              <a:gd name="connsiteX3" fmla="*/ 1071136 w 2142272"/>
              <a:gd name="connsiteY3" fmla="*/ 2142272 h 2142272"/>
              <a:gd name="connsiteX4" fmla="*/ 0 w 2142272"/>
              <a:gd name="connsiteY4" fmla="*/ 1071136 h 2142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2272" h="2142272" fill="none" extrusionOk="0">
                <a:moveTo>
                  <a:pt x="0" y="1071136"/>
                </a:moveTo>
                <a:cubicBezTo>
                  <a:pt x="29101" y="483016"/>
                  <a:pt x="533858" y="-111737"/>
                  <a:pt x="1071136" y="0"/>
                </a:cubicBezTo>
                <a:cubicBezTo>
                  <a:pt x="1576857" y="-13147"/>
                  <a:pt x="2125254" y="495586"/>
                  <a:pt x="2142272" y="1071136"/>
                </a:cubicBezTo>
                <a:cubicBezTo>
                  <a:pt x="2125829" y="1505899"/>
                  <a:pt x="1650751" y="2158889"/>
                  <a:pt x="1071136" y="2142272"/>
                </a:cubicBezTo>
                <a:cubicBezTo>
                  <a:pt x="535094" y="2173360"/>
                  <a:pt x="71651" y="1679936"/>
                  <a:pt x="0" y="1071136"/>
                </a:cubicBezTo>
                <a:close/>
              </a:path>
              <a:path w="2142272" h="2142272" stroke="0" extrusionOk="0">
                <a:moveTo>
                  <a:pt x="0" y="1071136"/>
                </a:moveTo>
                <a:cubicBezTo>
                  <a:pt x="-58016" y="443778"/>
                  <a:pt x="444054" y="13328"/>
                  <a:pt x="1071136" y="0"/>
                </a:cubicBezTo>
                <a:cubicBezTo>
                  <a:pt x="1678187" y="3259"/>
                  <a:pt x="2071644" y="481810"/>
                  <a:pt x="2142272" y="1071136"/>
                </a:cubicBezTo>
                <a:cubicBezTo>
                  <a:pt x="2106390" y="1697749"/>
                  <a:pt x="1650369" y="2210473"/>
                  <a:pt x="1071136" y="2142272"/>
                </a:cubicBezTo>
                <a:cubicBezTo>
                  <a:pt x="396471" y="2096810"/>
                  <a:pt x="119311" y="1719716"/>
                  <a:pt x="0" y="107113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noProof="0"/>
              <a:t>CBMs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B89BC4C-C62B-B470-6C01-A63427DBC731}"/>
              </a:ext>
            </a:extLst>
          </p:cNvPr>
          <p:cNvSpPr>
            <a:spLocks noChangeAspect="1"/>
          </p:cNvSpPr>
          <p:nvPr/>
        </p:nvSpPr>
        <p:spPr>
          <a:xfrm>
            <a:off x="652370" y="5063247"/>
            <a:ext cx="1518279" cy="1518279"/>
          </a:xfrm>
          <a:custGeom>
            <a:avLst/>
            <a:gdLst>
              <a:gd name="connsiteX0" fmla="*/ 0 w 1518279"/>
              <a:gd name="connsiteY0" fmla="*/ 759140 h 1518279"/>
              <a:gd name="connsiteX1" fmla="*/ 759140 w 1518279"/>
              <a:gd name="connsiteY1" fmla="*/ 0 h 1518279"/>
              <a:gd name="connsiteX2" fmla="*/ 1518280 w 1518279"/>
              <a:gd name="connsiteY2" fmla="*/ 759140 h 1518279"/>
              <a:gd name="connsiteX3" fmla="*/ 759140 w 1518279"/>
              <a:gd name="connsiteY3" fmla="*/ 1518280 h 1518279"/>
              <a:gd name="connsiteX4" fmla="*/ 0 w 1518279"/>
              <a:gd name="connsiteY4" fmla="*/ 759140 h 151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8279" h="1518279" fill="none" extrusionOk="0">
                <a:moveTo>
                  <a:pt x="0" y="759140"/>
                </a:moveTo>
                <a:cubicBezTo>
                  <a:pt x="62557" y="392158"/>
                  <a:pt x="264070" y="-95069"/>
                  <a:pt x="759140" y="0"/>
                </a:cubicBezTo>
                <a:cubicBezTo>
                  <a:pt x="1053383" y="7850"/>
                  <a:pt x="1494499" y="435979"/>
                  <a:pt x="1518280" y="759140"/>
                </a:cubicBezTo>
                <a:cubicBezTo>
                  <a:pt x="1518478" y="1119396"/>
                  <a:pt x="1167133" y="1522136"/>
                  <a:pt x="759140" y="1518280"/>
                </a:cubicBezTo>
                <a:cubicBezTo>
                  <a:pt x="296798" y="1462539"/>
                  <a:pt x="87706" y="1129210"/>
                  <a:pt x="0" y="759140"/>
                </a:cubicBezTo>
                <a:close/>
              </a:path>
              <a:path w="1518279" h="1518279" stroke="0" extrusionOk="0">
                <a:moveTo>
                  <a:pt x="0" y="759140"/>
                </a:moveTo>
                <a:cubicBezTo>
                  <a:pt x="-50679" y="246426"/>
                  <a:pt x="374201" y="-15306"/>
                  <a:pt x="759140" y="0"/>
                </a:cubicBezTo>
                <a:cubicBezTo>
                  <a:pt x="1224940" y="98660"/>
                  <a:pt x="1437861" y="377373"/>
                  <a:pt x="1518280" y="759140"/>
                </a:cubicBezTo>
                <a:cubicBezTo>
                  <a:pt x="1478833" y="1144170"/>
                  <a:pt x="1226229" y="1500504"/>
                  <a:pt x="759140" y="1518280"/>
                </a:cubicBezTo>
                <a:cubicBezTo>
                  <a:pt x="273257" y="1448843"/>
                  <a:pt x="100021" y="1254192"/>
                  <a:pt x="0" y="75914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30000"/>
            </a:schemeClr>
          </a:solidFill>
          <a:ln>
            <a:solidFill>
              <a:schemeClr val="accent3">
                <a:lumMod val="75000"/>
                <a:alpha val="30000"/>
              </a:schemeClr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noProof="0" dirty="0">
                <a:solidFill>
                  <a:sysClr val="windowText" lastClr="000000">
                    <a:alpha val="30000"/>
                  </a:sysClr>
                </a:solidFill>
              </a:rPr>
              <a:t>Concept Embedding Models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E0EF61-F2FF-8413-6A8F-98E92C9AC094}"/>
              </a:ext>
            </a:extLst>
          </p:cNvPr>
          <p:cNvSpPr>
            <a:spLocks noChangeAspect="1"/>
          </p:cNvSpPr>
          <p:nvPr/>
        </p:nvSpPr>
        <p:spPr>
          <a:xfrm>
            <a:off x="2953484" y="5339224"/>
            <a:ext cx="1463964" cy="1463964"/>
          </a:xfrm>
          <a:custGeom>
            <a:avLst/>
            <a:gdLst>
              <a:gd name="connsiteX0" fmla="*/ 0 w 1463964"/>
              <a:gd name="connsiteY0" fmla="*/ 731982 h 1463964"/>
              <a:gd name="connsiteX1" fmla="*/ 731982 w 1463964"/>
              <a:gd name="connsiteY1" fmla="*/ 0 h 1463964"/>
              <a:gd name="connsiteX2" fmla="*/ 1463964 w 1463964"/>
              <a:gd name="connsiteY2" fmla="*/ 731982 h 1463964"/>
              <a:gd name="connsiteX3" fmla="*/ 731982 w 1463964"/>
              <a:gd name="connsiteY3" fmla="*/ 1463964 h 1463964"/>
              <a:gd name="connsiteX4" fmla="*/ 0 w 1463964"/>
              <a:gd name="connsiteY4" fmla="*/ 731982 h 1463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964" h="1463964" fill="none" extrusionOk="0">
                <a:moveTo>
                  <a:pt x="0" y="731982"/>
                </a:moveTo>
                <a:cubicBezTo>
                  <a:pt x="71460" y="259800"/>
                  <a:pt x="364972" y="2458"/>
                  <a:pt x="731982" y="0"/>
                </a:cubicBezTo>
                <a:cubicBezTo>
                  <a:pt x="1167112" y="52762"/>
                  <a:pt x="1361010" y="325508"/>
                  <a:pt x="1463964" y="731982"/>
                </a:cubicBezTo>
                <a:cubicBezTo>
                  <a:pt x="1523629" y="1144896"/>
                  <a:pt x="1105042" y="1449724"/>
                  <a:pt x="731982" y="1463964"/>
                </a:cubicBezTo>
                <a:cubicBezTo>
                  <a:pt x="233835" y="1491980"/>
                  <a:pt x="37605" y="1085266"/>
                  <a:pt x="0" y="731982"/>
                </a:cubicBezTo>
                <a:close/>
              </a:path>
              <a:path w="1463964" h="1463964" stroke="0" extrusionOk="0">
                <a:moveTo>
                  <a:pt x="0" y="731982"/>
                </a:moveTo>
                <a:cubicBezTo>
                  <a:pt x="-8039" y="341825"/>
                  <a:pt x="218973" y="-44906"/>
                  <a:pt x="731982" y="0"/>
                </a:cubicBezTo>
                <a:cubicBezTo>
                  <a:pt x="1156254" y="-2954"/>
                  <a:pt x="1449605" y="353872"/>
                  <a:pt x="1463964" y="731982"/>
                </a:cubicBezTo>
                <a:cubicBezTo>
                  <a:pt x="1351493" y="1173835"/>
                  <a:pt x="1107653" y="1497773"/>
                  <a:pt x="731982" y="1463964"/>
                </a:cubicBezTo>
                <a:cubicBezTo>
                  <a:pt x="351972" y="1448269"/>
                  <a:pt x="-117115" y="1163109"/>
                  <a:pt x="0" y="731982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noProof="0" dirty="0">
                <a:solidFill>
                  <a:sysClr val="windowText" lastClr="000000"/>
                </a:solidFill>
              </a:rPr>
              <a:t>Concept Whitening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AADA4FF-204B-603C-F8D3-B416B7F0E70C}"/>
              </a:ext>
            </a:extLst>
          </p:cNvPr>
          <p:cNvSpPr>
            <a:spLocks noChangeAspect="1"/>
          </p:cNvSpPr>
          <p:nvPr/>
        </p:nvSpPr>
        <p:spPr>
          <a:xfrm>
            <a:off x="9813636" y="5063248"/>
            <a:ext cx="1463964" cy="1463964"/>
          </a:xfrm>
          <a:custGeom>
            <a:avLst/>
            <a:gdLst>
              <a:gd name="connsiteX0" fmla="*/ 0 w 1463964"/>
              <a:gd name="connsiteY0" fmla="*/ 731982 h 1463964"/>
              <a:gd name="connsiteX1" fmla="*/ 731982 w 1463964"/>
              <a:gd name="connsiteY1" fmla="*/ 0 h 1463964"/>
              <a:gd name="connsiteX2" fmla="*/ 1463964 w 1463964"/>
              <a:gd name="connsiteY2" fmla="*/ 731982 h 1463964"/>
              <a:gd name="connsiteX3" fmla="*/ 731982 w 1463964"/>
              <a:gd name="connsiteY3" fmla="*/ 1463964 h 1463964"/>
              <a:gd name="connsiteX4" fmla="*/ 0 w 1463964"/>
              <a:gd name="connsiteY4" fmla="*/ 731982 h 1463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964" h="1463964" fill="none" extrusionOk="0">
                <a:moveTo>
                  <a:pt x="0" y="731982"/>
                </a:moveTo>
                <a:cubicBezTo>
                  <a:pt x="-62191" y="269222"/>
                  <a:pt x="316735" y="-21780"/>
                  <a:pt x="731982" y="0"/>
                </a:cubicBezTo>
                <a:cubicBezTo>
                  <a:pt x="1210712" y="91353"/>
                  <a:pt x="1546504" y="384735"/>
                  <a:pt x="1463964" y="731982"/>
                </a:cubicBezTo>
                <a:cubicBezTo>
                  <a:pt x="1468404" y="1102468"/>
                  <a:pt x="1116917" y="1447896"/>
                  <a:pt x="731982" y="1463964"/>
                </a:cubicBezTo>
                <a:cubicBezTo>
                  <a:pt x="269065" y="1497226"/>
                  <a:pt x="30713" y="1220906"/>
                  <a:pt x="0" y="731982"/>
                </a:cubicBezTo>
                <a:close/>
              </a:path>
              <a:path w="1463964" h="1463964" stroke="0" extrusionOk="0">
                <a:moveTo>
                  <a:pt x="0" y="731982"/>
                </a:moveTo>
                <a:cubicBezTo>
                  <a:pt x="-18670" y="357365"/>
                  <a:pt x="361634" y="-29616"/>
                  <a:pt x="731982" y="0"/>
                </a:cubicBezTo>
                <a:cubicBezTo>
                  <a:pt x="1163823" y="39276"/>
                  <a:pt x="1483320" y="313403"/>
                  <a:pt x="1463964" y="731982"/>
                </a:cubicBezTo>
                <a:cubicBezTo>
                  <a:pt x="1469811" y="1106976"/>
                  <a:pt x="1173242" y="1495727"/>
                  <a:pt x="731982" y="1463964"/>
                </a:cubicBezTo>
                <a:cubicBezTo>
                  <a:pt x="314944" y="1548219"/>
                  <a:pt x="-18658" y="1117906"/>
                  <a:pt x="0" y="73198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30000"/>
            </a:schemeClr>
          </a:solidFill>
          <a:ln>
            <a:solidFill>
              <a:schemeClr val="accent3">
                <a:lumMod val="75000"/>
                <a:alpha val="30000"/>
              </a:schemeClr>
            </a:solidFill>
            <a:extLst>
              <a:ext uri="{C807C97D-BFC1-408E-A445-0C87EB9F89A2}">
                <ask:lineSketchStyleProps xmlns:ask="http://schemas.microsoft.com/office/drawing/2018/sketchyshapes" sd="3809068511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noProof="0" dirty="0">
                <a:solidFill>
                  <a:sysClr val="windowText" lastClr="000000">
                    <a:alpha val="30000"/>
                  </a:sysClr>
                </a:solidFill>
              </a:rPr>
              <a:t>Probabilistic CBMs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933AAE3-6D41-14F9-6FE4-95CF890356EE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 flipH="1">
            <a:off x="1411510" y="2865889"/>
            <a:ext cx="3613354" cy="2197358"/>
          </a:xfrm>
          <a:prstGeom prst="straightConnector1">
            <a:avLst/>
          </a:prstGeom>
          <a:ln w="57150">
            <a:solidFill>
              <a:schemeClr val="accent3">
                <a:lumMod val="75000"/>
                <a:alpha val="3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62F324A-18E9-DBC9-0006-27FA71BEA775}"/>
              </a:ext>
            </a:extLst>
          </p:cNvPr>
          <p:cNvCxnSpPr>
            <a:cxnSpLocks/>
            <a:stCxn id="6" idx="3"/>
            <a:endCxn id="13" idx="0"/>
          </p:cNvCxnSpPr>
          <p:nvPr/>
        </p:nvCxnSpPr>
        <p:spPr>
          <a:xfrm flipH="1">
            <a:off x="3685466" y="3623297"/>
            <a:ext cx="1653126" cy="1715927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8CB0B1F-FD1D-CBD3-DBF2-16B95BB034F6}"/>
              </a:ext>
            </a:extLst>
          </p:cNvPr>
          <p:cNvCxnSpPr>
            <a:cxnSpLocks/>
            <a:stCxn id="6" idx="6"/>
            <a:endCxn id="14" idx="0"/>
          </p:cNvCxnSpPr>
          <p:nvPr/>
        </p:nvCxnSpPr>
        <p:spPr>
          <a:xfrm>
            <a:off x="7167136" y="2865889"/>
            <a:ext cx="3378482" cy="2197359"/>
          </a:xfrm>
          <a:prstGeom prst="straightConnector1">
            <a:avLst/>
          </a:prstGeom>
          <a:ln w="57150">
            <a:solidFill>
              <a:schemeClr val="accent3">
                <a:lumMod val="75000"/>
                <a:alpha val="3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D5B2F08-36FF-8407-284E-AE29F79D27EF}"/>
              </a:ext>
            </a:extLst>
          </p:cNvPr>
          <p:cNvSpPr txBox="1"/>
          <p:nvPr/>
        </p:nvSpPr>
        <p:spPr>
          <a:xfrm rot="19718185">
            <a:off x="1093259" y="3652327"/>
            <a:ext cx="4247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noProof="0" dirty="0">
                <a:solidFill>
                  <a:schemeClr val="accent6">
                    <a:lumMod val="75000"/>
                    <a:alpha val="30000"/>
                  </a:schemeClr>
                </a:solidFill>
              </a:rPr>
              <a:t>Interpretability-accuracy </a:t>
            </a:r>
            <a:r>
              <a:rPr lang="en-GB" sz="1400" b="1" noProof="0" dirty="0" err="1">
                <a:solidFill>
                  <a:schemeClr val="accent6">
                    <a:lumMod val="75000"/>
                    <a:alpha val="30000"/>
                  </a:schemeClr>
                </a:solidFill>
              </a:rPr>
              <a:t>Tradeoff</a:t>
            </a:r>
            <a:endParaRPr lang="en-GB" sz="1400" b="1" noProof="0" dirty="0">
              <a:solidFill>
                <a:schemeClr val="accent6">
                  <a:lumMod val="75000"/>
                  <a:alpha val="3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B5B1F0-DCF9-4A5D-2A10-31FE5255E4C9}"/>
              </a:ext>
            </a:extLst>
          </p:cNvPr>
          <p:cNvSpPr txBox="1"/>
          <p:nvPr/>
        </p:nvSpPr>
        <p:spPr>
          <a:xfrm rot="18928131">
            <a:off x="3371906" y="4117042"/>
            <a:ext cx="2250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noProof="0" dirty="0">
                <a:solidFill>
                  <a:schemeClr val="accent5">
                    <a:lumMod val="75000"/>
                  </a:schemeClr>
                </a:solidFill>
              </a:rPr>
              <a:t>Architectural Constraints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D860C2-E178-9941-03E7-8971D8701024}"/>
              </a:ext>
            </a:extLst>
          </p:cNvPr>
          <p:cNvSpPr txBox="1"/>
          <p:nvPr/>
        </p:nvSpPr>
        <p:spPr>
          <a:xfrm rot="1961384">
            <a:off x="6922102" y="3655076"/>
            <a:ext cx="393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noProof="0" dirty="0">
                <a:solidFill>
                  <a:schemeClr val="accent3">
                    <a:lumMod val="75000"/>
                    <a:alpha val="30000"/>
                  </a:schemeClr>
                </a:solidFill>
              </a:rPr>
              <a:t>Ambiguity in concept predictions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7BE852C-022F-3576-F0B2-75622B8C2229}"/>
              </a:ext>
            </a:extLst>
          </p:cNvPr>
          <p:cNvSpPr>
            <a:spLocks noChangeAspect="1"/>
          </p:cNvSpPr>
          <p:nvPr/>
        </p:nvSpPr>
        <p:spPr>
          <a:xfrm>
            <a:off x="7512523" y="5254316"/>
            <a:ext cx="1463964" cy="1463964"/>
          </a:xfrm>
          <a:custGeom>
            <a:avLst/>
            <a:gdLst>
              <a:gd name="connsiteX0" fmla="*/ 0 w 1463964"/>
              <a:gd name="connsiteY0" fmla="*/ 731982 h 1463964"/>
              <a:gd name="connsiteX1" fmla="*/ 731982 w 1463964"/>
              <a:gd name="connsiteY1" fmla="*/ 0 h 1463964"/>
              <a:gd name="connsiteX2" fmla="*/ 1463964 w 1463964"/>
              <a:gd name="connsiteY2" fmla="*/ 731982 h 1463964"/>
              <a:gd name="connsiteX3" fmla="*/ 731982 w 1463964"/>
              <a:gd name="connsiteY3" fmla="*/ 1463964 h 1463964"/>
              <a:gd name="connsiteX4" fmla="*/ 0 w 1463964"/>
              <a:gd name="connsiteY4" fmla="*/ 731982 h 1463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964" h="1463964" fill="none" extrusionOk="0">
                <a:moveTo>
                  <a:pt x="0" y="731982"/>
                </a:moveTo>
                <a:cubicBezTo>
                  <a:pt x="71460" y="259800"/>
                  <a:pt x="364972" y="2458"/>
                  <a:pt x="731982" y="0"/>
                </a:cubicBezTo>
                <a:cubicBezTo>
                  <a:pt x="1167112" y="52762"/>
                  <a:pt x="1361010" y="325508"/>
                  <a:pt x="1463964" y="731982"/>
                </a:cubicBezTo>
                <a:cubicBezTo>
                  <a:pt x="1523629" y="1144896"/>
                  <a:pt x="1105042" y="1449724"/>
                  <a:pt x="731982" y="1463964"/>
                </a:cubicBezTo>
                <a:cubicBezTo>
                  <a:pt x="233835" y="1491980"/>
                  <a:pt x="37605" y="1085266"/>
                  <a:pt x="0" y="731982"/>
                </a:cubicBezTo>
                <a:close/>
              </a:path>
              <a:path w="1463964" h="1463964" stroke="0" extrusionOk="0">
                <a:moveTo>
                  <a:pt x="0" y="731982"/>
                </a:moveTo>
                <a:cubicBezTo>
                  <a:pt x="-8039" y="341825"/>
                  <a:pt x="218973" y="-44906"/>
                  <a:pt x="731982" y="0"/>
                </a:cubicBezTo>
                <a:cubicBezTo>
                  <a:pt x="1156254" y="-2954"/>
                  <a:pt x="1449605" y="353872"/>
                  <a:pt x="1463964" y="731982"/>
                </a:cubicBezTo>
                <a:cubicBezTo>
                  <a:pt x="1351493" y="1173835"/>
                  <a:pt x="1107653" y="1497773"/>
                  <a:pt x="731982" y="1463964"/>
                </a:cubicBezTo>
                <a:cubicBezTo>
                  <a:pt x="351972" y="1448269"/>
                  <a:pt x="-117115" y="1163109"/>
                  <a:pt x="0" y="7319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30000"/>
            </a:schemeClr>
          </a:solidFill>
          <a:ln>
            <a:solidFill>
              <a:schemeClr val="accent3">
                <a:lumMod val="75000"/>
                <a:alpha val="30000"/>
              </a:schemeClr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noProof="0" dirty="0">
                <a:solidFill>
                  <a:sysClr val="windowText" lastClr="000000">
                    <a:alpha val="30000"/>
                  </a:sysClr>
                </a:solidFill>
              </a:rPr>
              <a:t>Post-hoc CBMs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7CB7E2-51E0-E11E-B0F2-6BD15B6C9E74}"/>
              </a:ext>
            </a:extLst>
          </p:cNvPr>
          <p:cNvSpPr txBox="1"/>
          <p:nvPr/>
        </p:nvSpPr>
        <p:spPr>
          <a:xfrm rot="2915833">
            <a:off x="6674858" y="4080703"/>
            <a:ext cx="1883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noProof="0" dirty="0">
                <a:solidFill>
                  <a:schemeClr val="accent1">
                    <a:lumMod val="75000"/>
                    <a:alpha val="30000"/>
                  </a:schemeClr>
                </a:solidFill>
              </a:rPr>
              <a:t>Training  Constraints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98ADD63-72C9-B8A2-4B2F-372DD5C78189}"/>
              </a:ext>
            </a:extLst>
          </p:cNvPr>
          <p:cNvCxnSpPr>
            <a:cxnSpLocks/>
            <a:stCxn id="6" idx="5"/>
            <a:endCxn id="22" idx="0"/>
          </p:cNvCxnSpPr>
          <p:nvPr/>
        </p:nvCxnSpPr>
        <p:spPr>
          <a:xfrm>
            <a:off x="6853408" y="3623297"/>
            <a:ext cx="1391097" cy="1631019"/>
          </a:xfrm>
          <a:prstGeom prst="straightConnector1">
            <a:avLst/>
          </a:prstGeom>
          <a:ln w="57150">
            <a:solidFill>
              <a:schemeClr val="accent3">
                <a:lumMod val="75000"/>
                <a:alpha val="3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60267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EDF51-5CC5-B31E-71EF-6CAFCF61B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5649C-476F-3E91-EE4E-945721C5C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Concept Whitening (CW)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656A4-99E7-3B97-A71C-7C13A49E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9EA8E2-A152-850F-3AD0-7853730D2500}"/>
              </a:ext>
            </a:extLst>
          </p:cNvPr>
          <p:cNvSpPr txBox="1"/>
          <p:nvPr/>
        </p:nvSpPr>
        <p:spPr>
          <a:xfrm>
            <a:off x="604189" y="2925024"/>
            <a:ext cx="10115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noProof="0" dirty="0"/>
              <a:t>Training a CBM has </a:t>
            </a:r>
            <a:r>
              <a:rPr lang="en-GB" sz="2000" b="1" noProof="0" dirty="0">
                <a:solidFill>
                  <a:schemeClr val="accent2">
                    <a:lumMod val="75000"/>
                  </a:schemeClr>
                </a:solidFill>
              </a:rPr>
              <a:t>impractical architectural constraints</a:t>
            </a:r>
            <a:r>
              <a:rPr lang="en-GB" sz="2000" noProof="0" dirty="0"/>
              <a:t> and </a:t>
            </a:r>
            <a:r>
              <a:rPr lang="en-GB" sz="2000" b="1" noProof="0" dirty="0">
                <a:solidFill>
                  <a:schemeClr val="accent2">
                    <a:lumMod val="75000"/>
                  </a:schemeClr>
                </a:solidFill>
              </a:rPr>
              <a:t>requires all training samples to be concept annotated!</a:t>
            </a:r>
            <a:endParaRPr lang="en-GB" sz="2000" noProof="0" dirty="0"/>
          </a:p>
        </p:txBody>
      </p:sp>
      <p:pic>
        <p:nvPicPr>
          <p:cNvPr id="7" name="Picture 2" descr="Understanding Transfer Learning for Deep Learning">
            <a:extLst>
              <a:ext uri="{FF2B5EF4-FFF2-40B4-BE49-F238E27FC236}">
                <a16:creationId xmlns:a16="http://schemas.microsoft.com/office/drawing/2014/main" id="{229B5CC5-EAC1-F150-0259-409D3616B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245" y="3732661"/>
            <a:ext cx="2576777" cy="20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ultiply 7">
            <a:extLst>
              <a:ext uri="{FF2B5EF4-FFF2-40B4-BE49-F238E27FC236}">
                <a16:creationId xmlns:a16="http://schemas.microsoft.com/office/drawing/2014/main" id="{8DB1E86F-00C1-2E95-BBFD-186AEC78D2C1}"/>
              </a:ext>
            </a:extLst>
          </p:cNvPr>
          <p:cNvSpPr/>
          <p:nvPr/>
        </p:nvSpPr>
        <p:spPr>
          <a:xfrm>
            <a:off x="4177298" y="2758513"/>
            <a:ext cx="3850858" cy="3767475"/>
          </a:xfrm>
          <a:prstGeom prst="mathMultiply">
            <a:avLst>
              <a:gd name="adj1" fmla="val 2823"/>
            </a:avLst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FB228A-47D3-0909-298B-8BDE908152EC}"/>
              </a:ext>
            </a:extLst>
          </p:cNvPr>
          <p:cNvSpPr txBox="1"/>
          <p:nvPr/>
        </p:nvSpPr>
        <p:spPr>
          <a:xfrm>
            <a:off x="604188" y="6352402"/>
            <a:ext cx="1098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[1]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Chen et al. "Concept whitening for interpretable image recognition." Nature Machine Intelligence 2.12 (2020).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6918EA-195F-6E1E-D11B-B0033D773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9708" y="5755664"/>
            <a:ext cx="868100" cy="8737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A5F803-5931-38CB-F097-BD5591E6EFEB}"/>
              </a:ext>
            </a:extLst>
          </p:cNvPr>
          <p:cNvSpPr txBox="1"/>
          <p:nvPr/>
        </p:nvSpPr>
        <p:spPr>
          <a:xfrm>
            <a:off x="604189" y="182536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Limitation Being Addressed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B157669-4F6F-4ADD-6CDA-2134D4F6ED90}"/>
              </a:ext>
            </a:extLst>
          </p:cNvPr>
          <p:cNvCxnSpPr>
            <a:cxnSpLocks/>
          </p:cNvCxnSpPr>
          <p:nvPr/>
        </p:nvCxnSpPr>
        <p:spPr>
          <a:xfrm>
            <a:off x="4969946" y="246061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B55B76C-DCE9-4909-0BA1-BBB1D6E8C468}"/>
              </a:ext>
            </a:extLst>
          </p:cNvPr>
          <p:cNvSpPr txBox="1"/>
          <p:nvPr/>
        </p:nvSpPr>
        <p:spPr>
          <a:xfrm>
            <a:off x="652371" y="5813348"/>
            <a:ext cx="10115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This limits our ability to exploit powerful pre-trained models</a:t>
            </a:r>
          </a:p>
        </p:txBody>
      </p:sp>
    </p:spTree>
    <p:extLst>
      <p:ext uri="{BB962C8B-B14F-4D97-AF65-F5344CB8AC3E}">
        <p14:creationId xmlns:p14="http://schemas.microsoft.com/office/powerpoint/2010/main" val="282246353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6D763-B2F4-4731-67F5-579409B5E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7C20A-BBD2-8EFF-685E-ADD32C8D2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GB" noProof="0" dirty="0"/>
              <a:t>Interpretable-by-design neural layer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30E227-B09F-925D-AE49-BF2B08670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42BBC2-BECB-397F-AD9A-68D47986675D}"/>
              </a:ext>
            </a:extLst>
          </p:cNvPr>
          <p:cNvSpPr txBox="1"/>
          <p:nvPr/>
        </p:nvSpPr>
        <p:spPr>
          <a:xfrm>
            <a:off x="604189" y="2925024"/>
            <a:ext cx="10115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noProof="0" dirty="0"/>
              <a:t>Design an </a:t>
            </a:r>
            <a:r>
              <a:rPr lang="en-GB" sz="2000" b="1" noProof="0" dirty="0">
                <a:solidFill>
                  <a:srgbClr val="C00000"/>
                </a:solidFill>
              </a:rPr>
              <a:t>interpretable-by-design layer </a:t>
            </a:r>
            <a:r>
              <a:rPr lang="en-GB" sz="2000" noProof="0" dirty="0"/>
              <a:t>which we can use to replace an equivalent component in a </a:t>
            </a:r>
            <a:r>
              <a:rPr lang="en-GB" sz="2000" b="1" noProof="0" dirty="0">
                <a:solidFill>
                  <a:srgbClr val="C00000"/>
                </a:solidFill>
              </a:rPr>
              <a:t>pre-trained model </a:t>
            </a:r>
            <a:r>
              <a:rPr lang="en-GB" sz="2000" noProof="0" dirty="0"/>
              <a:t>and </a:t>
            </a:r>
            <a:r>
              <a:rPr lang="en-GB" sz="2000" b="1" noProof="0" dirty="0">
                <a:solidFill>
                  <a:srgbClr val="C00000"/>
                </a:solidFill>
              </a:rPr>
              <a:t>quick</a:t>
            </a:r>
            <a:r>
              <a:rPr lang="en-GB" sz="2000" b="1" dirty="0" err="1">
                <a:solidFill>
                  <a:srgbClr val="C00000"/>
                </a:solidFill>
              </a:rPr>
              <a:t>ly</a:t>
            </a:r>
            <a:r>
              <a:rPr lang="en-GB" sz="2000" b="1" dirty="0">
                <a:solidFill>
                  <a:srgbClr val="C00000"/>
                </a:solidFill>
              </a:rPr>
              <a:t> </a:t>
            </a:r>
            <a:r>
              <a:rPr lang="en-GB" sz="2000" b="1" noProof="0" dirty="0">
                <a:solidFill>
                  <a:srgbClr val="C00000"/>
                </a:solidFill>
              </a:rPr>
              <a:t>fine-tune it </a:t>
            </a:r>
            <a:r>
              <a:rPr lang="en-GB" sz="2000" noProof="0" dirty="0"/>
              <a:t>to make it interpretable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9B2F6E-EEE3-F384-B18A-53575605DEFE}"/>
              </a:ext>
            </a:extLst>
          </p:cNvPr>
          <p:cNvSpPr txBox="1"/>
          <p:nvPr/>
        </p:nvSpPr>
        <p:spPr>
          <a:xfrm>
            <a:off x="652371" y="4314190"/>
            <a:ext cx="10625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C00000"/>
                </a:solidFill>
              </a:rPr>
              <a:t>We will target the commonly used Batch Normalization (BN) layer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84AFA2-B4E8-291C-92B3-717B1C5AE5F9}"/>
              </a:ext>
            </a:extLst>
          </p:cNvPr>
          <p:cNvSpPr txBox="1"/>
          <p:nvPr/>
        </p:nvSpPr>
        <p:spPr>
          <a:xfrm>
            <a:off x="604189" y="182536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Proposed Solution</a:t>
            </a:r>
            <a:endParaRPr lang="en-GB" sz="2400" b="1" noProof="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837CC6-2970-6C78-5CC2-B5E2BD78DBE9}"/>
              </a:ext>
            </a:extLst>
          </p:cNvPr>
          <p:cNvCxnSpPr>
            <a:cxnSpLocks/>
          </p:cNvCxnSpPr>
          <p:nvPr/>
        </p:nvCxnSpPr>
        <p:spPr>
          <a:xfrm>
            <a:off x="4969946" y="246061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0B5AAA2-F7AB-3159-227C-BE0B4D91B4F6}"/>
              </a:ext>
            </a:extLst>
          </p:cNvPr>
          <p:cNvSpPr txBox="1"/>
          <p:nvPr/>
        </p:nvSpPr>
        <p:spPr>
          <a:xfrm>
            <a:off x="604188" y="6352402"/>
            <a:ext cx="1098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[1]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Chen et al. "Concept whitening for interpretable image recognition." Nature Machine Intelligence 2.12 (2020).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AD2022-D5A7-9599-D22A-D409A6640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9708" y="5755664"/>
            <a:ext cx="868100" cy="87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8765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2A35A-4F80-0A72-54A9-C9983A377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134B8-CAB4-26AC-B440-298BA7AA9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GB" dirty="0"/>
              <a:t>Whitening for disentangling concepts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8B395-D04B-7C49-88F2-85B52E707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130A03D-6BC5-44B1-D73A-E4BF1D2CA989}"/>
              </a:ext>
            </a:extLst>
          </p:cNvPr>
          <p:cNvGrpSpPr>
            <a:grpSpLocks noChangeAspect="1"/>
          </p:cNvGrpSpPr>
          <p:nvPr/>
        </p:nvGrpSpPr>
        <p:grpSpPr>
          <a:xfrm>
            <a:off x="2920560" y="3576846"/>
            <a:ext cx="1997407" cy="2454242"/>
            <a:chOff x="3307035" y="2868655"/>
            <a:chExt cx="1918262" cy="235699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9E6114E-2486-D3AD-A58C-D2B8F657D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37" t="972" r="66917" b="-972"/>
            <a:stretch/>
          </p:blipFill>
          <p:spPr>
            <a:xfrm>
              <a:off x="3307035" y="3057984"/>
              <a:ext cx="1833184" cy="216766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661C4FF-E5CB-2AAF-E5D2-7AC66D4AE2A6}"/>
                </a:ext>
              </a:extLst>
            </p:cNvPr>
            <p:cNvSpPr txBox="1"/>
            <p:nvPr/>
          </p:nvSpPr>
          <p:spPr>
            <a:xfrm rot="16200000">
              <a:off x="3747315" y="3113786"/>
              <a:ext cx="7672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rPr>
                <a:t>neuron 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483152-0A60-D202-2767-55640984E76B}"/>
                </a:ext>
              </a:extLst>
            </p:cNvPr>
            <p:cNvSpPr txBox="1"/>
            <p:nvPr/>
          </p:nvSpPr>
          <p:spPr>
            <a:xfrm>
              <a:off x="4458036" y="4078660"/>
              <a:ext cx="7672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rPr>
                <a:t>neuron 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14F36B4-1BF2-935A-F2D0-D0939115418D}"/>
              </a:ext>
            </a:extLst>
          </p:cNvPr>
          <p:cNvGrpSpPr>
            <a:grpSpLocks noChangeAspect="1"/>
          </p:cNvGrpSpPr>
          <p:nvPr/>
        </p:nvGrpSpPr>
        <p:grpSpPr>
          <a:xfrm>
            <a:off x="6992628" y="3609653"/>
            <a:ext cx="1997406" cy="2454242"/>
            <a:chOff x="3307036" y="2868655"/>
            <a:chExt cx="1918261" cy="235699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7FBFCF3-54B8-43AE-257C-0B5BBDEC6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068" t="-297" r="35716" b="297"/>
            <a:stretch/>
          </p:blipFill>
          <p:spPr>
            <a:xfrm>
              <a:off x="3307036" y="3057984"/>
              <a:ext cx="1707165" cy="216766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700B515-7DDE-10DC-096F-9B90604D3A08}"/>
                </a:ext>
              </a:extLst>
            </p:cNvPr>
            <p:cNvSpPr txBox="1"/>
            <p:nvPr/>
          </p:nvSpPr>
          <p:spPr>
            <a:xfrm rot="16200000">
              <a:off x="3747315" y="3113786"/>
              <a:ext cx="7672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rPr>
                <a:t>neuron 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A54F224-BCA1-AD9E-5372-C83014695040}"/>
                </a:ext>
              </a:extLst>
            </p:cNvPr>
            <p:cNvSpPr txBox="1"/>
            <p:nvPr/>
          </p:nvSpPr>
          <p:spPr>
            <a:xfrm>
              <a:off x="4458036" y="4078660"/>
              <a:ext cx="7672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rPr>
                <a:t>neuron 2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E36A089-68F2-7E78-FFCF-29E5F8ADBFF0}"/>
              </a:ext>
            </a:extLst>
          </p:cNvPr>
          <p:cNvSpPr txBox="1">
            <a:spLocks noChangeAspect="1"/>
          </p:cNvSpPr>
          <p:nvPr/>
        </p:nvSpPr>
        <p:spPr>
          <a:xfrm>
            <a:off x="2862192" y="5731357"/>
            <a:ext cx="212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Activation Space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E0DB88-EEA5-44EC-0E8D-6C6BCD18858D}"/>
              </a:ext>
            </a:extLst>
          </p:cNvPr>
          <p:cNvSpPr txBox="1">
            <a:spLocks noChangeAspect="1"/>
          </p:cNvSpPr>
          <p:nvPr/>
        </p:nvSpPr>
        <p:spPr>
          <a:xfrm>
            <a:off x="6684115" y="5765655"/>
            <a:ext cx="2305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Standardized Space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EB3882-A318-75CC-67D4-1A51E68E3144}"/>
              </a:ext>
            </a:extLst>
          </p:cNvPr>
          <p:cNvSpPr txBox="1"/>
          <p:nvPr/>
        </p:nvSpPr>
        <p:spPr>
          <a:xfrm>
            <a:off x="604189" y="2925024"/>
            <a:ext cx="10673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Normalization</a:t>
            </a:r>
            <a:r>
              <a:rPr lang="en-GB" sz="2000" dirty="0"/>
              <a:t> can somewhat </a:t>
            </a:r>
            <a:r>
              <a:rPr lang="en-GB" sz="2000" b="1" dirty="0">
                <a:solidFill>
                  <a:srgbClr val="C00000"/>
                </a:solidFill>
              </a:rPr>
              <a:t>help disentangle concepts </a:t>
            </a:r>
            <a:r>
              <a:rPr lang="en-GB" sz="2000" dirty="0"/>
              <a:t>in a DNN’s latent space</a:t>
            </a:r>
            <a:endParaRPr lang="en-GB" sz="2000" b="1" noProof="0" dirty="0">
              <a:solidFill>
                <a:srgbClr val="C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09541A-7F6C-60A3-FB6E-CC08BB96E388}"/>
              </a:ext>
            </a:extLst>
          </p:cNvPr>
          <p:cNvSpPr txBox="1"/>
          <p:nvPr/>
        </p:nvSpPr>
        <p:spPr>
          <a:xfrm>
            <a:off x="604189" y="182536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Intuition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A22E0FF-4401-0F84-EFAE-8B222EE07995}"/>
              </a:ext>
            </a:extLst>
          </p:cNvPr>
          <p:cNvCxnSpPr>
            <a:cxnSpLocks/>
          </p:cNvCxnSpPr>
          <p:nvPr/>
        </p:nvCxnSpPr>
        <p:spPr>
          <a:xfrm>
            <a:off x="4969946" y="246061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AADB9E5-DCBA-D0C5-154E-34D1B6A9850A}"/>
              </a:ext>
            </a:extLst>
          </p:cNvPr>
          <p:cNvSpPr txBox="1"/>
          <p:nvPr/>
        </p:nvSpPr>
        <p:spPr>
          <a:xfrm>
            <a:off x="604188" y="6352402"/>
            <a:ext cx="1098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[1]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Chen et al. "Concept whitening for interpretable image recognition." Nature Machine Intelligence 2.12 (2020).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789590-F101-8ABF-2422-E8716C602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9708" y="5755664"/>
            <a:ext cx="868100" cy="87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7283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33C22-139E-5226-FBFC-7561F1C91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5BE1E-8B6F-FFE3-C9A5-5DE30EEED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GB" dirty="0"/>
              <a:t>Whitening for disentangling concepts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436FA-D027-ADAB-B69C-ED88DD901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5DBE25-F8DC-5614-0529-5BACE4C37B02}"/>
              </a:ext>
            </a:extLst>
          </p:cNvPr>
          <p:cNvGrpSpPr>
            <a:grpSpLocks noChangeAspect="1"/>
          </p:cNvGrpSpPr>
          <p:nvPr/>
        </p:nvGrpSpPr>
        <p:grpSpPr>
          <a:xfrm>
            <a:off x="834779" y="3668053"/>
            <a:ext cx="1997407" cy="2454242"/>
            <a:chOff x="3307035" y="2868655"/>
            <a:chExt cx="1918262" cy="235699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B450EA6-8417-D352-B6EA-223EAE1F40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37" t="972" r="66917" b="-972"/>
            <a:stretch/>
          </p:blipFill>
          <p:spPr>
            <a:xfrm>
              <a:off x="3307035" y="3057984"/>
              <a:ext cx="1833184" cy="216766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E6CBD81-7543-90E0-9985-2C3180B79F20}"/>
                </a:ext>
              </a:extLst>
            </p:cNvPr>
            <p:cNvSpPr txBox="1"/>
            <p:nvPr/>
          </p:nvSpPr>
          <p:spPr>
            <a:xfrm rot="16200000">
              <a:off x="3747315" y="3113786"/>
              <a:ext cx="7672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rPr>
                <a:t>neuron 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E68E72-7804-B0DD-4830-163E66D639E7}"/>
                </a:ext>
              </a:extLst>
            </p:cNvPr>
            <p:cNvSpPr txBox="1"/>
            <p:nvPr/>
          </p:nvSpPr>
          <p:spPr>
            <a:xfrm>
              <a:off x="4458036" y="4078660"/>
              <a:ext cx="7672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rPr>
                <a:t>neuron 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EC54D46-C0AC-1852-2DAB-67D42945A770}"/>
              </a:ext>
            </a:extLst>
          </p:cNvPr>
          <p:cNvGrpSpPr>
            <a:grpSpLocks noChangeAspect="1"/>
          </p:cNvGrpSpPr>
          <p:nvPr/>
        </p:nvGrpSpPr>
        <p:grpSpPr>
          <a:xfrm>
            <a:off x="3633843" y="3668053"/>
            <a:ext cx="1997406" cy="2454242"/>
            <a:chOff x="3307036" y="2868655"/>
            <a:chExt cx="1918261" cy="235699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C0C3030-F07A-1D1F-F4ED-C9094719A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068" t="-297" r="35716" b="297"/>
            <a:stretch/>
          </p:blipFill>
          <p:spPr>
            <a:xfrm>
              <a:off x="3307036" y="3057984"/>
              <a:ext cx="1707165" cy="216766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8A7803B-70BE-A9D7-C259-9C44B7849275}"/>
                </a:ext>
              </a:extLst>
            </p:cNvPr>
            <p:cNvSpPr txBox="1"/>
            <p:nvPr/>
          </p:nvSpPr>
          <p:spPr>
            <a:xfrm rot="16200000">
              <a:off x="3747315" y="3113786"/>
              <a:ext cx="7672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rPr>
                <a:t>neuron 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E6FA81E-0381-9A0F-B265-A3382CE1A3BC}"/>
                </a:ext>
              </a:extLst>
            </p:cNvPr>
            <p:cNvSpPr txBox="1"/>
            <p:nvPr/>
          </p:nvSpPr>
          <p:spPr>
            <a:xfrm>
              <a:off x="4458036" y="4078660"/>
              <a:ext cx="7672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rPr>
                <a:t>neuron 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55B416-DB8B-4704-1D07-3A631B502D62}"/>
              </a:ext>
            </a:extLst>
          </p:cNvPr>
          <p:cNvGrpSpPr>
            <a:grpSpLocks noChangeAspect="1"/>
          </p:cNvGrpSpPr>
          <p:nvPr/>
        </p:nvGrpSpPr>
        <p:grpSpPr>
          <a:xfrm>
            <a:off x="8377704" y="3746185"/>
            <a:ext cx="2124001" cy="2461784"/>
            <a:chOff x="3368972" y="2868655"/>
            <a:chExt cx="2039840" cy="236423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7760B2F-6E59-9FD7-03D6-853F19F7E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736" t="1212" r="3048" b="-1212"/>
            <a:stretch/>
          </p:blipFill>
          <p:spPr>
            <a:xfrm>
              <a:off x="3368972" y="3065227"/>
              <a:ext cx="1707165" cy="216766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1222BC-579C-CD55-6AF4-3F337DC4E643}"/>
                </a:ext>
              </a:extLst>
            </p:cNvPr>
            <p:cNvSpPr txBox="1"/>
            <p:nvPr/>
          </p:nvSpPr>
          <p:spPr>
            <a:xfrm rot="16200000">
              <a:off x="3747315" y="3113786"/>
              <a:ext cx="7672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rPr>
                <a:t>neuron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ED5D438-81CB-9EE4-964F-D8DC05430029}"/>
                </a:ext>
              </a:extLst>
            </p:cNvPr>
            <p:cNvSpPr txBox="1"/>
            <p:nvPr/>
          </p:nvSpPr>
          <p:spPr>
            <a:xfrm>
              <a:off x="4641551" y="4093787"/>
              <a:ext cx="7672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rPr>
                <a:t>neuron 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1CBA244-413E-F67A-B011-2D9442931784}"/>
              </a:ext>
            </a:extLst>
          </p:cNvPr>
          <p:cNvGrpSpPr/>
          <p:nvPr/>
        </p:nvGrpSpPr>
        <p:grpSpPr>
          <a:xfrm>
            <a:off x="5719850" y="4654011"/>
            <a:ext cx="2456103" cy="372776"/>
            <a:chOff x="5627193" y="4213175"/>
            <a:chExt cx="2456103" cy="372776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41184DB-DDA3-F427-C5D5-E59C5D5CE66A}"/>
                </a:ext>
              </a:extLst>
            </p:cNvPr>
            <p:cNvCxnSpPr>
              <a:cxnSpLocks/>
            </p:cNvCxnSpPr>
            <p:nvPr/>
          </p:nvCxnSpPr>
          <p:spPr>
            <a:xfrm>
              <a:off x="5627193" y="4585951"/>
              <a:ext cx="2456103" cy="0"/>
            </a:xfrm>
            <a:prstGeom prst="straightConnector1">
              <a:avLst/>
            </a:prstGeom>
            <a:ln w="57150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6DF2847-6EF3-1177-1417-413125E5632F}"/>
                </a:ext>
              </a:extLst>
            </p:cNvPr>
            <p:cNvSpPr txBox="1"/>
            <p:nvPr/>
          </p:nvSpPr>
          <p:spPr>
            <a:xfrm>
              <a:off x="5627193" y="4213175"/>
              <a:ext cx="2299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rPr>
                <a:t>Solution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B5554E1-53C5-7589-54C6-71F17DE27C89}"/>
              </a:ext>
            </a:extLst>
          </p:cNvPr>
          <p:cNvSpPr txBox="1">
            <a:spLocks noChangeAspect="1"/>
          </p:cNvSpPr>
          <p:nvPr/>
        </p:nvSpPr>
        <p:spPr>
          <a:xfrm>
            <a:off x="776411" y="5822564"/>
            <a:ext cx="212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Activation Space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CC1660-396A-4E22-9A81-BC9A9F6E485E}"/>
              </a:ext>
            </a:extLst>
          </p:cNvPr>
          <p:cNvSpPr txBox="1">
            <a:spLocks noChangeAspect="1"/>
          </p:cNvSpPr>
          <p:nvPr/>
        </p:nvSpPr>
        <p:spPr>
          <a:xfrm>
            <a:off x="2960010" y="5827341"/>
            <a:ext cx="2837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Standardized Space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1F33C0-2E53-50A7-60A6-6235814EF49F}"/>
              </a:ext>
            </a:extLst>
          </p:cNvPr>
          <p:cNvSpPr txBox="1">
            <a:spLocks noChangeAspect="1"/>
          </p:cNvSpPr>
          <p:nvPr/>
        </p:nvSpPr>
        <p:spPr>
          <a:xfrm>
            <a:off x="8171504" y="5822564"/>
            <a:ext cx="212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Whitened Space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907CB1-7162-0A11-B769-B3833F28C6B3}"/>
              </a:ext>
            </a:extLst>
          </p:cNvPr>
          <p:cNvSpPr txBox="1"/>
          <p:nvPr/>
        </p:nvSpPr>
        <p:spPr>
          <a:xfrm>
            <a:off x="604189" y="2925024"/>
            <a:ext cx="10673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Whitening </a:t>
            </a:r>
            <a:r>
              <a:rPr lang="en-GB" sz="2000" dirty="0"/>
              <a:t>a latent space can allow us </a:t>
            </a:r>
            <a:r>
              <a:rPr lang="en-GB" sz="2000" b="1" dirty="0">
                <a:solidFill>
                  <a:srgbClr val="C00000"/>
                </a:solidFill>
              </a:rPr>
              <a:t>to properly separate concepts</a:t>
            </a:r>
            <a:r>
              <a:rPr lang="en-GB" sz="2000" dirty="0">
                <a:solidFill>
                  <a:srgbClr val="C00000"/>
                </a:solidFill>
              </a:rPr>
              <a:t> </a:t>
            </a:r>
            <a:r>
              <a:rPr lang="en-GB" sz="2000" dirty="0"/>
              <a:t>in the latent space</a:t>
            </a:r>
            <a:endParaRPr lang="en-GB" sz="2000" b="1" noProof="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C75FC5A-59A1-783E-CB0E-F45F60C62DC8}"/>
              </a:ext>
            </a:extLst>
          </p:cNvPr>
          <p:cNvSpPr txBox="1"/>
          <p:nvPr/>
        </p:nvSpPr>
        <p:spPr>
          <a:xfrm>
            <a:off x="604189" y="182536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Intuition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7184E66-9975-4D54-B3BD-56FA018A09C6}"/>
              </a:ext>
            </a:extLst>
          </p:cNvPr>
          <p:cNvCxnSpPr>
            <a:cxnSpLocks/>
          </p:cNvCxnSpPr>
          <p:nvPr/>
        </p:nvCxnSpPr>
        <p:spPr>
          <a:xfrm>
            <a:off x="4969946" y="246061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1D0EE0D-EA7F-598F-FD36-8CBDFF57E5F4}"/>
              </a:ext>
            </a:extLst>
          </p:cNvPr>
          <p:cNvSpPr txBox="1"/>
          <p:nvPr/>
        </p:nvSpPr>
        <p:spPr>
          <a:xfrm>
            <a:off x="604188" y="6352402"/>
            <a:ext cx="1098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[1]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Chen et al. "Concept whitening for interpretable image recognition." Nature Machine Intelligence 2.12 (2020).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3CC8A0-7836-A806-C992-CB3C9D8ED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9708" y="5755664"/>
            <a:ext cx="868100" cy="87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714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FCD4C-5BA4-1B8C-A9FE-638138E40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CED1D-BEF7-98E0-C2F3-164A95EA7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GB" noProof="0" dirty="0"/>
              <a:t>Rotating to ensure concept alignment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AEACD9-D351-A4FB-CFFC-1569A5D65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BCE1181-64B7-F070-CDB5-DD21B74902F7}"/>
              </a:ext>
            </a:extLst>
          </p:cNvPr>
          <p:cNvSpPr txBox="1"/>
          <p:nvPr/>
        </p:nvSpPr>
        <p:spPr>
          <a:xfrm>
            <a:off x="604189" y="2925024"/>
            <a:ext cx="10115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noProof="0" dirty="0"/>
              <a:t>More importantly, once an input is whitened, </a:t>
            </a:r>
            <a:r>
              <a:rPr lang="en-GB" sz="2000" b="1" noProof="0" dirty="0">
                <a:solidFill>
                  <a:srgbClr val="C00000"/>
                </a:solidFill>
              </a:rPr>
              <a:t>we can apply a rotation to align a specific concept to a specific axis!</a:t>
            </a:r>
            <a:r>
              <a:rPr lang="en-GB" sz="2000" b="1" dirty="0">
                <a:solidFill>
                  <a:srgbClr val="C00000"/>
                </a:solidFill>
              </a:rPr>
              <a:t> </a:t>
            </a:r>
            <a:endParaRPr lang="en-GB" sz="2000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816CF3-6D7D-663C-F2E0-B72800344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5279" y="4027134"/>
            <a:ext cx="2327741" cy="21586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AB51F1-D4C6-6D01-B08B-5AE5657F0AB9}"/>
              </a:ext>
            </a:extLst>
          </p:cNvPr>
          <p:cNvSpPr txBox="1"/>
          <p:nvPr/>
        </p:nvSpPr>
        <p:spPr>
          <a:xfrm>
            <a:off x="1575279" y="3606976"/>
            <a:ext cx="2327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Normalize</a:t>
            </a:r>
          </a:p>
        </p:txBody>
      </p:sp>
      <p:pic>
        <p:nvPicPr>
          <p:cNvPr id="9" name="cw_video" descr="cw_video">
            <a:hlinkClick r:id="" action="ppaction://media"/>
            <a:extLst>
              <a:ext uri="{FF2B5EF4-FFF2-40B4-BE49-F238E27FC236}">
                <a16:creationId xmlns:a16="http://schemas.microsoft.com/office/drawing/2014/main" id="{38052CD4-5651-71B9-9D56-EE9F8B1F6D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66.341" end="3259.86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7090" y="4029977"/>
            <a:ext cx="2327741" cy="216844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EA9CB71-F1D6-8BF6-3CD1-2DC4B46215BE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3903020" y="5106458"/>
            <a:ext cx="934070" cy="774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F3C72A4-8C50-F171-E2B0-E482AA56EDEB}"/>
              </a:ext>
            </a:extLst>
          </p:cNvPr>
          <p:cNvSpPr txBox="1"/>
          <p:nvPr/>
        </p:nvSpPr>
        <p:spPr>
          <a:xfrm>
            <a:off x="4837090" y="3645390"/>
            <a:ext cx="2327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Whiten</a:t>
            </a:r>
          </a:p>
        </p:txBody>
      </p:sp>
      <p:pic>
        <p:nvPicPr>
          <p:cNvPr id="12" name="cw_video" descr="cw_video">
            <a:hlinkClick r:id="" action="ppaction://media"/>
            <a:extLst>
              <a:ext uri="{FF2B5EF4-FFF2-40B4-BE49-F238E27FC236}">
                <a16:creationId xmlns:a16="http://schemas.microsoft.com/office/drawing/2014/main" id="{75A15AE3-0C37-7D55-7470-123A66039B9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434.86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93909" y="4029977"/>
            <a:ext cx="2327741" cy="2168449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6C85452-C85C-96BD-120B-CFEF704EF081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>
            <a:off x="7164831" y="5114202"/>
            <a:ext cx="92907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BF82DEF-677C-8DA9-CB1D-D5176F4B4E16}"/>
              </a:ext>
            </a:extLst>
          </p:cNvPr>
          <p:cNvSpPr txBox="1"/>
          <p:nvPr/>
        </p:nvSpPr>
        <p:spPr>
          <a:xfrm>
            <a:off x="8093908" y="3614719"/>
            <a:ext cx="2327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Rotate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FCA8C8B-B33C-1B22-BFBB-225ACE7C89D7}"/>
              </a:ext>
            </a:extLst>
          </p:cNvPr>
          <p:cNvSpPr txBox="1"/>
          <p:nvPr/>
        </p:nvSpPr>
        <p:spPr>
          <a:xfrm>
            <a:off x="604189" y="182536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Approach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17BA2FA-BEB0-C317-4A30-70610C637059}"/>
              </a:ext>
            </a:extLst>
          </p:cNvPr>
          <p:cNvCxnSpPr>
            <a:cxnSpLocks/>
          </p:cNvCxnSpPr>
          <p:nvPr/>
        </p:nvCxnSpPr>
        <p:spPr>
          <a:xfrm>
            <a:off x="4969946" y="246061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CB00C80-1341-DE0A-7ABB-539AAD54D857}"/>
              </a:ext>
            </a:extLst>
          </p:cNvPr>
          <p:cNvSpPr txBox="1"/>
          <p:nvPr/>
        </p:nvSpPr>
        <p:spPr>
          <a:xfrm>
            <a:off x="604188" y="6352402"/>
            <a:ext cx="1098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[1]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Chen et al. "Concept whitening for interpretable image recognition." Nature Machine Intelligence 2.12 (2020).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AE3765-2963-8A3B-ACFF-F702FC195D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9708" y="5755664"/>
            <a:ext cx="868100" cy="87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2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25EDA-F8ED-E5D2-6708-401171C3A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EABE8-32E4-D3E1-D0E4-A021E9764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Concept whitening (CW)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B03E24-A391-0172-7E77-38D86CD2B989}"/>
                  </a:ext>
                </a:extLst>
              </p:cNvPr>
              <p:cNvSpPr txBox="1"/>
              <p:nvPr/>
            </p:nvSpPr>
            <p:spPr>
              <a:xfrm>
                <a:off x="604189" y="2925024"/>
                <a:ext cx="10115519" cy="2023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noProof="0" dirty="0"/>
                  <a:t>Given </a:t>
                </a:r>
                <a:r>
                  <a:rPr lang="en-GB" sz="2000" noProof="0" dirty="0"/>
                  <a:t>a</a:t>
                </a:r>
                <a:r>
                  <a:rPr lang="en-GB" sz="2000" dirty="0"/>
                  <a:t> </a:t>
                </a:r>
                <a:r>
                  <a:rPr lang="en-GB" sz="2000" b="1" dirty="0">
                    <a:solidFill>
                      <a:srgbClr val="C00000"/>
                    </a:solidFill>
                  </a:rPr>
                  <a:t>fine-tuning training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2000" dirty="0"/>
                  <a:t> and </a:t>
                </a:r>
                <a14:m>
                  <m:oMath xmlns:m="http://schemas.openxmlformats.org/officeDocument/2006/math">
                    <m:r>
                      <a:rPr lang="en-GB" sz="20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en-GB" sz="2000" b="1" dirty="0">
                    <a:solidFill>
                      <a:srgbClr val="C00000"/>
                    </a:solidFill>
                  </a:rPr>
                  <a:t> concept sets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 ⋯,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r>
                  <a:rPr lang="en-US" sz="2000" noProof="0" dirty="0"/>
                  <a:t>, we will </a:t>
                </a:r>
                <a:r>
                  <a:rPr lang="en-GB" sz="2000" b="1" noProof="0" dirty="0">
                    <a:solidFill>
                      <a:srgbClr val="C00000"/>
                    </a:solidFill>
                  </a:rPr>
                  <a:t>learn a rotation matrix </a:t>
                </a:r>
                <a14:m>
                  <m:oMath xmlns:m="http://schemas.openxmlformats.org/officeDocument/2006/math">
                    <m:r>
                      <a:rPr lang="en-GB" sz="2000" b="0" i="1" noProof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000" b="0" i="1" noProof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000" b="0" i="1" noProof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noProof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noProof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000" b="0" i="1" noProof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2000" b="0" i="1" noProof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sz="2000" noProof="0" dirty="0"/>
                  <a:t> by </a:t>
                </a:r>
                <a:r>
                  <a:rPr lang="en-US" sz="2000" b="1" noProof="0" dirty="0">
                    <a:solidFill>
                      <a:srgbClr val="C00000"/>
                    </a:solidFill>
                  </a:rPr>
                  <a:t>iterating between</a:t>
                </a:r>
                <a:r>
                  <a:rPr lang="en-US" sz="2000" noProof="0" dirty="0"/>
                  <a:t>:</a:t>
                </a:r>
              </a:p>
              <a:p>
                <a:endParaRPr lang="en-US" sz="2000" dirty="0"/>
              </a:p>
              <a:p>
                <a:pPr marL="457200" indent="-4572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2000" b="1" dirty="0">
                    <a:solidFill>
                      <a:srgbClr val="C00000"/>
                    </a:solidFill>
                  </a:rPr>
                  <a:t>Task training step </a:t>
                </a:r>
                <a:r>
                  <a:rPr lang="en-US" sz="2000" dirty="0">
                    <a:sym typeface="Wingdings" pitchFamily="2" charset="2"/>
                  </a:rPr>
                  <a:t> make sure the </a:t>
                </a:r>
                <a:r>
                  <a:rPr lang="en-US" sz="2000" b="1" dirty="0">
                    <a:sym typeface="Wingdings" pitchFamily="2" charset="2"/>
                  </a:rPr>
                  <a:t>downstream task prediction is accurate</a:t>
                </a:r>
              </a:p>
              <a:p>
                <a:pPr marL="457200" indent="-4572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2000" b="1" dirty="0">
                    <a:solidFill>
                      <a:srgbClr val="C00000"/>
                    </a:solidFill>
                    <a:sym typeface="Wingdings" pitchFamily="2" charset="2"/>
                  </a:rPr>
                  <a:t>Concept alignment step </a:t>
                </a:r>
                <a:r>
                  <a:rPr lang="en-US" sz="2000" dirty="0">
                    <a:sym typeface="Wingdings" pitchFamily="2" charset="2"/>
                  </a:rPr>
                  <a:t> make sure </a:t>
                </a:r>
                <a:r>
                  <a:rPr lang="en-US" sz="2000" b="1" dirty="0">
                    <a:sym typeface="Wingdings" pitchFamily="2" charset="2"/>
                  </a:rPr>
                  <a:t>each concept is aligned to a latent activation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B03E24-A391-0172-7E77-38D86CD2B9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89" y="2925024"/>
                <a:ext cx="10115519" cy="2023183"/>
              </a:xfrm>
              <a:prstGeom prst="rect">
                <a:avLst/>
              </a:prstGeom>
              <a:blipFill>
                <a:blip r:embed="rId3"/>
                <a:stretch>
                  <a:fillRect l="-663" t="-301" r="-964" b="-2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1F74CF75-FDF1-1008-89AA-67ADA86FAE85}"/>
              </a:ext>
            </a:extLst>
          </p:cNvPr>
          <p:cNvSpPr txBox="1"/>
          <p:nvPr/>
        </p:nvSpPr>
        <p:spPr>
          <a:xfrm>
            <a:off x="604189" y="1825369"/>
            <a:ext cx="1084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chemeClr val="accent2">
                    <a:lumMod val="75000"/>
                  </a:schemeClr>
                </a:solidFill>
              </a:rPr>
              <a:t>Approach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5CD45EC-51DC-5240-34A9-E247521D6105}"/>
              </a:ext>
            </a:extLst>
          </p:cNvPr>
          <p:cNvCxnSpPr>
            <a:cxnSpLocks/>
          </p:cNvCxnSpPr>
          <p:nvPr/>
        </p:nvCxnSpPr>
        <p:spPr>
          <a:xfrm>
            <a:off x="4969946" y="2460619"/>
            <a:ext cx="225210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Slide Number Placeholder 87">
            <a:extLst>
              <a:ext uri="{FF2B5EF4-FFF2-40B4-BE49-F238E27FC236}">
                <a16:creationId xmlns:a16="http://schemas.microsoft.com/office/drawing/2014/main" id="{349D0AA3-747F-CD74-62BB-4613CA503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3508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A4C62-C103-30E5-C287-3600065CF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3794D-8F5D-2819-2B77-AA64D28D2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noProof="0" dirty="0"/>
              <a:t>Training </a:t>
            </a:r>
            <a:r>
              <a:rPr lang="en-GB" noProof="0" dirty="0" err="1"/>
              <a:t>cw</a:t>
            </a:r>
            <a:r>
              <a:rPr lang="en-GB" noProof="0" dirty="0"/>
              <a:t>: Task training step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E0578C-F06B-CC16-B25E-E5BD08320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747" y="6031791"/>
            <a:ext cx="53980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15EE-10CB-4CF1-8569-6154455DA573}" type="slidenum">
              <a:rPr kumimoji="0" lang="en-GB" sz="900" b="1" i="0" u="none" strike="noStrike" kern="1200" cap="none" spc="10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GB" sz="900" b="1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4AC06B5-84A7-6515-3884-60BF1635A5F4}"/>
              </a:ext>
            </a:extLst>
          </p:cNvPr>
          <p:cNvCxnSpPr>
            <a:cxnSpLocks/>
            <a:stCxn id="73" idx="3"/>
            <a:endCxn id="33" idx="1"/>
          </p:cNvCxnSpPr>
          <p:nvPr/>
        </p:nvCxnSpPr>
        <p:spPr>
          <a:xfrm flipV="1">
            <a:off x="7617140" y="3439539"/>
            <a:ext cx="517817" cy="644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9381E2F-B2B1-8EB2-FE9D-DD18A7793EBF}"/>
              </a:ext>
            </a:extLst>
          </p:cNvPr>
          <p:cNvSpPr/>
          <p:nvPr/>
        </p:nvSpPr>
        <p:spPr>
          <a:xfrm>
            <a:off x="4100886" y="2951250"/>
            <a:ext cx="217395" cy="1011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4E174D-4D72-D980-470E-1B36C87F512C}"/>
              </a:ext>
            </a:extLst>
          </p:cNvPr>
          <p:cNvGrpSpPr/>
          <p:nvPr/>
        </p:nvGrpSpPr>
        <p:grpSpPr>
          <a:xfrm>
            <a:off x="851352" y="2742680"/>
            <a:ext cx="1332842" cy="1303378"/>
            <a:chOff x="664580" y="2407534"/>
            <a:chExt cx="1759351" cy="166964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933552-81BA-4F44-79F2-E63C3D5AE32B}"/>
                </a:ext>
              </a:extLst>
            </p:cNvPr>
            <p:cNvSpPr/>
            <p:nvPr/>
          </p:nvSpPr>
          <p:spPr>
            <a:xfrm>
              <a:off x="1058119" y="2407534"/>
              <a:ext cx="1365812" cy="129636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D81A083-5191-C53D-7E67-FC9BB5FC20E4}"/>
                </a:ext>
              </a:extLst>
            </p:cNvPr>
            <p:cNvSpPr/>
            <p:nvPr/>
          </p:nvSpPr>
          <p:spPr>
            <a:xfrm>
              <a:off x="932726" y="2513635"/>
              <a:ext cx="1365812" cy="129636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7E88B13-8925-5BC1-8C7A-9DE1E6B70A49}"/>
                </a:ext>
              </a:extLst>
            </p:cNvPr>
            <p:cNvSpPr/>
            <p:nvPr/>
          </p:nvSpPr>
          <p:spPr>
            <a:xfrm>
              <a:off x="789973" y="2674716"/>
              <a:ext cx="1365812" cy="129636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EA2094C-A977-C848-87B2-3613CEE5EAED}"/>
                </a:ext>
              </a:extLst>
            </p:cNvPr>
            <p:cNvSpPr/>
            <p:nvPr/>
          </p:nvSpPr>
          <p:spPr>
            <a:xfrm>
              <a:off x="664580" y="2780817"/>
              <a:ext cx="1365812" cy="129636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6FF164A-D396-4DE6-FD65-B3616FA5BB05}"/>
              </a:ext>
            </a:extLst>
          </p:cNvPr>
          <p:cNvSpPr txBox="1"/>
          <p:nvPr/>
        </p:nvSpPr>
        <p:spPr>
          <a:xfrm>
            <a:off x="1055582" y="2360141"/>
            <a:ext cx="1357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Main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Dataset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6743D52-546E-1C82-2683-EAB377C4B64F}"/>
              </a:ext>
            </a:extLst>
          </p:cNvPr>
          <p:cNvGrpSpPr/>
          <p:nvPr/>
        </p:nvGrpSpPr>
        <p:grpSpPr>
          <a:xfrm>
            <a:off x="2676336" y="2729879"/>
            <a:ext cx="1380707" cy="1454723"/>
            <a:chOff x="3061984" y="2387277"/>
            <a:chExt cx="1822533" cy="2083443"/>
          </a:xfrm>
        </p:grpSpPr>
        <p:sp>
          <p:nvSpPr>
            <p:cNvPr id="17" name="Trapezoid 16">
              <a:extLst>
                <a:ext uri="{FF2B5EF4-FFF2-40B4-BE49-F238E27FC236}">
                  <a16:creationId xmlns:a16="http://schemas.microsoft.com/office/drawing/2014/main" id="{D25EFFCD-3482-16AF-9D14-4109A7144263}"/>
                </a:ext>
              </a:extLst>
            </p:cNvPr>
            <p:cNvSpPr/>
            <p:nvPr/>
          </p:nvSpPr>
          <p:spPr>
            <a:xfrm rot="5400000">
              <a:off x="2931529" y="2517733"/>
              <a:ext cx="2083443" cy="1822532"/>
            </a:xfrm>
            <a:prstGeom prst="trapezoid">
              <a:avLst>
                <a:gd name="adj" fmla="val 2400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F625AEB-FE0D-DE3E-4AB7-F5D822758479}"/>
                    </a:ext>
                  </a:extLst>
                </p:cNvPr>
                <p:cNvSpPr txBox="1"/>
                <p:nvPr/>
              </p:nvSpPr>
              <p:spPr>
                <a:xfrm>
                  <a:off x="3061984" y="3136611"/>
                  <a:ext cx="1822533" cy="6611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GB" sz="24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Φ</m:t>
                            </m:r>
                          </m:e>
                          <m:sub>
                            <m: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kumimoji="0" lang="en-GB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GB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F625AEB-FE0D-DE3E-4AB7-F5D8227584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1984" y="3136611"/>
                  <a:ext cx="1822533" cy="661193"/>
                </a:xfrm>
                <a:prstGeom prst="rect">
                  <a:avLst/>
                </a:prstGeom>
                <a:blipFill>
                  <a:blip r:embed="rId3"/>
                  <a:stretch>
                    <a:fillRect t="-20000" r="-6167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0E196DA-F3DA-9C22-F56A-B3109ED613A6}"/>
                  </a:ext>
                </a:extLst>
              </p:cNvPr>
              <p:cNvSpPr txBox="1"/>
              <p:nvPr/>
            </p:nvSpPr>
            <p:spPr>
              <a:xfrm>
                <a:off x="838200" y="3311820"/>
                <a:ext cx="10478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0E196DA-F3DA-9C22-F56A-B3109ED61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311820"/>
                <a:ext cx="1047858" cy="461665"/>
              </a:xfrm>
              <a:prstGeom prst="rect">
                <a:avLst/>
              </a:prstGeom>
              <a:blipFill>
                <a:blip r:embed="rId4"/>
                <a:stretch>
                  <a:fillRect t="-19737" r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6F34B2E0-CA79-B1F2-734A-C1C9D3FC9656}"/>
              </a:ext>
            </a:extLst>
          </p:cNvPr>
          <p:cNvSpPr/>
          <p:nvPr/>
        </p:nvSpPr>
        <p:spPr>
          <a:xfrm>
            <a:off x="4144729" y="3073228"/>
            <a:ext cx="131530" cy="133275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226A9D1-2A64-F9DC-F064-D93BD14BD19A}"/>
              </a:ext>
            </a:extLst>
          </p:cNvPr>
          <p:cNvSpPr/>
          <p:nvPr/>
        </p:nvSpPr>
        <p:spPr>
          <a:xfrm>
            <a:off x="4144729" y="3231350"/>
            <a:ext cx="131530" cy="133275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C2D7808-DD05-894E-666D-0595F5388D18}"/>
              </a:ext>
            </a:extLst>
          </p:cNvPr>
          <p:cNvSpPr/>
          <p:nvPr/>
        </p:nvSpPr>
        <p:spPr>
          <a:xfrm>
            <a:off x="4144729" y="3391732"/>
            <a:ext cx="131530" cy="133275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49E9026-8A2D-9CAD-3820-EFE9D907E9CD}"/>
              </a:ext>
            </a:extLst>
          </p:cNvPr>
          <p:cNvSpPr/>
          <p:nvPr/>
        </p:nvSpPr>
        <p:spPr>
          <a:xfrm>
            <a:off x="4144729" y="3549854"/>
            <a:ext cx="131530" cy="133275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E78B9C2-22DE-8395-DE4C-2AB694FA826C}"/>
              </a:ext>
            </a:extLst>
          </p:cNvPr>
          <p:cNvSpPr/>
          <p:nvPr/>
        </p:nvSpPr>
        <p:spPr>
          <a:xfrm>
            <a:off x="4144729" y="3707976"/>
            <a:ext cx="131530" cy="133275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BB301A2-A3B5-B383-2399-CAA669BCE7A0}"/>
                  </a:ext>
                </a:extLst>
              </p:cNvPr>
              <p:cNvSpPr txBox="1"/>
              <p:nvPr/>
            </p:nvSpPr>
            <p:spPr>
              <a:xfrm>
                <a:off x="4010000" y="2562681"/>
                <a:ext cx="4272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</m:acc>
                    </m:oMath>
                  </m:oMathPara>
                </a14:m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BB301A2-A3B5-B383-2399-CAA669BCE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0000" y="2562681"/>
                <a:ext cx="427293" cy="461665"/>
              </a:xfrm>
              <a:prstGeom prst="rect">
                <a:avLst/>
              </a:prstGeom>
              <a:blipFill>
                <a:blip r:embed="rId5"/>
                <a:stretch>
                  <a:fillRect t="-19737" r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C5971368-A634-8348-067E-20E3DB1B0E74}"/>
              </a:ext>
            </a:extLst>
          </p:cNvPr>
          <p:cNvGrpSpPr/>
          <p:nvPr/>
        </p:nvGrpSpPr>
        <p:grpSpPr>
          <a:xfrm>
            <a:off x="4721316" y="2735148"/>
            <a:ext cx="1588506" cy="983696"/>
            <a:chOff x="5671113" y="2736501"/>
            <a:chExt cx="1487346" cy="96739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95894B6-9EEA-B48E-AFC1-A9AC25B08EF1}"/>
                </a:ext>
              </a:extLst>
            </p:cNvPr>
            <p:cNvSpPr/>
            <p:nvPr/>
          </p:nvSpPr>
          <p:spPr>
            <a:xfrm>
              <a:off x="5671113" y="3125163"/>
              <a:ext cx="1469984" cy="57873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D3F4BA9-8674-6CDD-247A-847E55F73B22}"/>
                    </a:ext>
                  </a:extLst>
                </p:cNvPr>
                <p:cNvSpPr txBox="1"/>
                <p:nvPr/>
              </p:nvSpPr>
              <p:spPr>
                <a:xfrm>
                  <a:off x="5681835" y="3172893"/>
                  <a:ext cx="1469984" cy="4832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𝜓</m:t>
                            </m:r>
                          </m:e>
                          <m:sub>
                            <m:d>
                              <m:dPr>
                                <m:ctrlPr>
                                  <a:rPr kumimoji="0" lang="en-GB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GB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𝑊</m:t>
                                </m:r>
                                <m:r>
                                  <a:rPr kumimoji="0" lang="en-GB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 </m:t>
                                </m:r>
                                <m:r>
                                  <a:rPr kumimoji="0" lang="en-GB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</m:e>
                            </m:d>
                          </m:sub>
                        </m:sSub>
                        <m:d>
                          <m:dPr>
                            <m:ctrlP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kumimoji="0" lang="en-GB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GB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D3F4BA9-8674-6CDD-247A-847E55F73B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1835" y="3172893"/>
                  <a:ext cx="1469984" cy="483275"/>
                </a:xfrm>
                <a:prstGeom prst="rect">
                  <a:avLst/>
                </a:prstGeom>
                <a:blipFill>
                  <a:blip r:embed="rId6"/>
                  <a:stretch>
                    <a:fillRect t="-17284" r="-13953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012DA7-2AD1-9483-DA25-E280CDA094C8}"/>
                </a:ext>
              </a:extLst>
            </p:cNvPr>
            <p:cNvSpPr txBox="1"/>
            <p:nvPr/>
          </p:nvSpPr>
          <p:spPr>
            <a:xfrm>
              <a:off x="5671114" y="2736501"/>
              <a:ext cx="14873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rPr>
                <a:t>Whitening</a:t>
              </a:r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396EDC1-0957-0664-18C9-133797A0B56C}"/>
              </a:ext>
            </a:extLst>
          </p:cNvPr>
          <p:cNvCxnSpPr>
            <a:cxnSpLocks/>
            <a:stCxn id="12" idx="3"/>
            <a:endCxn id="18" idx="1"/>
          </p:cNvCxnSpPr>
          <p:nvPr/>
        </p:nvCxnSpPr>
        <p:spPr>
          <a:xfrm>
            <a:off x="1981053" y="3457241"/>
            <a:ext cx="695283" cy="2667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7053C3-18A8-02F1-63D8-A97EFAD6DC6C}"/>
              </a:ext>
            </a:extLst>
          </p:cNvPr>
          <p:cNvGrpSpPr/>
          <p:nvPr/>
        </p:nvGrpSpPr>
        <p:grpSpPr>
          <a:xfrm rot="10800000">
            <a:off x="8134957" y="2756558"/>
            <a:ext cx="1380707" cy="1454724"/>
            <a:chOff x="3061984" y="2387277"/>
            <a:chExt cx="1822533" cy="2083443"/>
          </a:xfrm>
        </p:grpSpPr>
        <p:sp>
          <p:nvSpPr>
            <p:cNvPr id="32" name="Trapezoid 31">
              <a:extLst>
                <a:ext uri="{FF2B5EF4-FFF2-40B4-BE49-F238E27FC236}">
                  <a16:creationId xmlns:a16="http://schemas.microsoft.com/office/drawing/2014/main" id="{917D8B7E-1FC7-DEB4-018B-828201EB9346}"/>
                </a:ext>
              </a:extLst>
            </p:cNvPr>
            <p:cNvSpPr/>
            <p:nvPr/>
          </p:nvSpPr>
          <p:spPr>
            <a:xfrm rot="5400000">
              <a:off x="2931529" y="2517733"/>
              <a:ext cx="2083443" cy="1822532"/>
            </a:xfrm>
            <a:prstGeom prst="trapezoid">
              <a:avLst>
                <a:gd name="adj" fmla="val 2400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00B962B-D1B9-D46A-D7FF-379E3624E5DD}"/>
                    </a:ext>
                  </a:extLst>
                </p:cNvPr>
                <p:cNvSpPr txBox="1"/>
                <p:nvPr/>
              </p:nvSpPr>
              <p:spPr>
                <a:xfrm rot="10800000">
                  <a:off x="3061984" y="3161965"/>
                  <a:ext cx="1822533" cy="6611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GB" sz="24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g</m:t>
                            </m:r>
                          </m:e>
                          <m:sub>
                            <m: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𝜔</m:t>
                            </m:r>
                          </m:sub>
                        </m:sSub>
                        <m:d>
                          <m:dPr>
                            <m:ctrlP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kumimoji="0" lang="en-GB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GB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</m:acc>
                            <m:r>
                              <a:rPr kumimoji="0" lang="en-GB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′</m:t>
                            </m:r>
                          </m:e>
                        </m:d>
                      </m:oMath>
                    </m:oMathPara>
                  </a14:m>
                  <a:endPara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ndview Display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00B962B-D1B9-D46A-D7FF-379E3624E5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3061984" y="3161965"/>
                  <a:ext cx="1822533" cy="661193"/>
                </a:xfrm>
                <a:prstGeom prst="rect">
                  <a:avLst/>
                </a:prstGeom>
                <a:blipFill>
                  <a:blip r:embed="rId7"/>
                  <a:stretch>
                    <a:fillRect t="-19737" r="-2643"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D7246F3-C084-650B-05E7-C7188295394B}"/>
              </a:ext>
            </a:extLst>
          </p:cNvPr>
          <p:cNvSpPr/>
          <p:nvPr/>
        </p:nvSpPr>
        <p:spPr>
          <a:xfrm>
            <a:off x="9558775" y="2747621"/>
            <a:ext cx="245524" cy="14547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0095874-6189-8267-EF5F-55718B54B50C}"/>
              </a:ext>
            </a:extLst>
          </p:cNvPr>
          <p:cNvSpPr/>
          <p:nvPr/>
        </p:nvSpPr>
        <p:spPr>
          <a:xfrm>
            <a:off x="9602619" y="2869598"/>
            <a:ext cx="131530" cy="1332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9651292-C72A-90BC-7B7D-89AE288FC419}"/>
              </a:ext>
            </a:extLst>
          </p:cNvPr>
          <p:cNvSpPr/>
          <p:nvPr/>
        </p:nvSpPr>
        <p:spPr>
          <a:xfrm>
            <a:off x="9602619" y="3027720"/>
            <a:ext cx="131530" cy="1332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1E32253-36F8-C2B8-C86D-5160CB9005AA}"/>
              </a:ext>
            </a:extLst>
          </p:cNvPr>
          <p:cNvSpPr/>
          <p:nvPr/>
        </p:nvSpPr>
        <p:spPr>
          <a:xfrm>
            <a:off x="9602619" y="3188102"/>
            <a:ext cx="131530" cy="1332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991326C-B1C6-DE83-3D53-CFBF933D343E}"/>
              </a:ext>
            </a:extLst>
          </p:cNvPr>
          <p:cNvSpPr/>
          <p:nvPr/>
        </p:nvSpPr>
        <p:spPr>
          <a:xfrm>
            <a:off x="9602619" y="3346225"/>
            <a:ext cx="131530" cy="1332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1933C51-A04A-3F9D-F36F-3B6506731A67}"/>
              </a:ext>
            </a:extLst>
          </p:cNvPr>
          <p:cNvSpPr/>
          <p:nvPr/>
        </p:nvSpPr>
        <p:spPr>
          <a:xfrm>
            <a:off x="9602619" y="3504347"/>
            <a:ext cx="131530" cy="1332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9132D5D-AD37-547E-E603-CE1CA508C72E}"/>
              </a:ext>
            </a:extLst>
          </p:cNvPr>
          <p:cNvSpPr/>
          <p:nvPr/>
        </p:nvSpPr>
        <p:spPr>
          <a:xfrm>
            <a:off x="9602619" y="3679790"/>
            <a:ext cx="131530" cy="1332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8CFDF57-066A-4BE2-8DC1-F4F878A08933}"/>
              </a:ext>
            </a:extLst>
          </p:cNvPr>
          <p:cNvSpPr/>
          <p:nvPr/>
        </p:nvSpPr>
        <p:spPr>
          <a:xfrm>
            <a:off x="9602619" y="3837913"/>
            <a:ext cx="131530" cy="1332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544E723-6926-A5E3-27A5-B9C007E12E04}"/>
              </a:ext>
            </a:extLst>
          </p:cNvPr>
          <p:cNvSpPr/>
          <p:nvPr/>
        </p:nvSpPr>
        <p:spPr>
          <a:xfrm>
            <a:off x="9602619" y="3998295"/>
            <a:ext cx="131530" cy="1332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4CA2BFC-D48C-1647-E7B1-BBC214D10BF5}"/>
                  </a:ext>
                </a:extLst>
              </p:cNvPr>
              <p:cNvSpPr txBox="1"/>
              <p:nvPr/>
            </p:nvSpPr>
            <p:spPr>
              <a:xfrm>
                <a:off x="9467890" y="2221724"/>
                <a:ext cx="427293" cy="518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acc>
                            <m:accPr>
                              <m:chr m:val="̂"/>
                              <m:ctrlP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</m:acc>
                        </m:e>
                      </m:acc>
                    </m:oMath>
                  </m:oMathPara>
                </a14:m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4CA2BFC-D48C-1647-E7B1-BBC214D10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7890" y="2221724"/>
                <a:ext cx="427293" cy="51802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681A7C7-6BE7-DCD2-3B82-8CD0AD048490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4318281" y="3457241"/>
            <a:ext cx="403037" cy="73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6B95968-EDF4-9FC6-9E0E-A69473770D9C}"/>
              </a:ext>
            </a:extLst>
          </p:cNvPr>
          <p:cNvCxnSpPr>
            <a:cxnSpLocks/>
            <a:stCxn id="28" idx="3"/>
            <a:endCxn id="50" idx="2"/>
          </p:cNvCxnSpPr>
          <p:nvPr/>
        </p:nvCxnSpPr>
        <p:spPr>
          <a:xfrm>
            <a:off x="6302730" y="3424601"/>
            <a:ext cx="408360" cy="25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FE60928-4890-F712-334A-59E1D75F0007}"/>
              </a:ext>
            </a:extLst>
          </p:cNvPr>
          <p:cNvGrpSpPr/>
          <p:nvPr/>
        </p:nvGrpSpPr>
        <p:grpSpPr>
          <a:xfrm>
            <a:off x="2089199" y="3424601"/>
            <a:ext cx="4202080" cy="2725596"/>
            <a:chOff x="2298538" y="2895824"/>
            <a:chExt cx="5546745" cy="3491532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2376DC2-0E0A-0AC7-46DE-920E24BCC263}"/>
                </a:ext>
              </a:extLst>
            </p:cNvPr>
            <p:cNvCxnSpPr>
              <a:cxnSpLocks/>
              <a:stCxn id="28" idx="1"/>
              <a:endCxn id="49" idx="1"/>
            </p:cNvCxnSpPr>
            <p:nvPr/>
          </p:nvCxnSpPr>
          <p:spPr>
            <a:xfrm flipH="1">
              <a:off x="2298538" y="2895824"/>
              <a:ext cx="3489509" cy="31767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59BAB75-C14B-84E6-1EA8-D61D01116FAD}"/>
                </a:ext>
              </a:extLst>
            </p:cNvPr>
            <p:cNvCxnSpPr>
              <a:cxnSpLocks/>
              <a:stCxn id="27" idx="3"/>
              <a:endCxn id="49" idx="3"/>
            </p:cNvCxnSpPr>
            <p:nvPr/>
          </p:nvCxnSpPr>
          <p:spPr>
            <a:xfrm flipH="1">
              <a:off x="6481582" y="2895824"/>
              <a:ext cx="1363701" cy="31767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44308737-F186-18CC-58DD-E99964197F02}"/>
                    </a:ext>
                  </a:extLst>
                </p:cNvPr>
                <p:cNvSpPr txBox="1"/>
                <p:nvPr/>
              </p:nvSpPr>
              <p:spPr>
                <a:xfrm>
                  <a:off x="2298538" y="5757843"/>
                  <a:ext cx="4183044" cy="629513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𝜓</m:t>
                          </m:r>
                        </m:e>
                        <m:sub>
                          <m:d>
                            <m:dPr>
                              <m:ctrlP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𝑊</m:t>
                              </m:r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 </m:t>
                              </m:r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e>
                          </m:d>
                        </m:sub>
                      </m:sSub>
                      <m:d>
                        <m:d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𝑊</m:t>
                      </m:r>
                      <m:d>
                        <m:d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</m:acc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−</m:t>
                          </m:r>
                          <m:acc>
                            <m:accPr>
                              <m:chr m:val="⃗"/>
                              <m:ctrlP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e>
                          </m:acc>
                        </m:e>
                      </m:d>
                    </m:oMath>
                  </a14:m>
                  <a:r>
                    <a:rPr kumimoji="0" lang="en-GB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randview Display"/>
                      <a:ea typeface="+mn-ea"/>
                      <a:cs typeface="+mn-cs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44308737-F186-18CC-58DD-E99964197F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8538" y="5757843"/>
                  <a:ext cx="4183044" cy="629513"/>
                </a:xfrm>
                <a:prstGeom prst="rect">
                  <a:avLst/>
                </a:prstGeom>
                <a:blipFill>
                  <a:blip r:embed="rId9"/>
                  <a:stretch>
                    <a:fillRect l="-766" t="-15663" r="-7471" b="-9639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7C403372-D17D-4E7D-6904-2058B8D0298A}"/>
              </a:ext>
            </a:extLst>
          </p:cNvPr>
          <p:cNvSpPr/>
          <p:nvPr/>
        </p:nvSpPr>
        <p:spPr>
          <a:xfrm>
            <a:off x="6711090" y="3273328"/>
            <a:ext cx="297566" cy="30769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DB6D2C3-CE37-357F-F3A6-DCB9C98A345D}"/>
                  </a:ext>
                </a:extLst>
              </p:cNvPr>
              <p:cNvSpPr txBox="1"/>
              <p:nvPr/>
            </p:nvSpPr>
            <p:spPr>
              <a:xfrm>
                <a:off x="6689962" y="3234954"/>
                <a:ext cx="3651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</m:oMath>
                  </m:oMathPara>
                </a14:m>
                <a:endPara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DB6D2C3-CE37-357F-F3A6-DCB9C98A3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9962" y="3234954"/>
                <a:ext cx="365171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>
            <a:extLst>
              <a:ext uri="{FF2B5EF4-FFF2-40B4-BE49-F238E27FC236}">
                <a16:creationId xmlns:a16="http://schemas.microsoft.com/office/drawing/2014/main" id="{CE14F0A0-8016-6DE5-1CD7-D5C03A68336F}"/>
              </a:ext>
            </a:extLst>
          </p:cNvPr>
          <p:cNvSpPr/>
          <p:nvPr/>
        </p:nvSpPr>
        <p:spPr>
          <a:xfrm>
            <a:off x="6589970" y="4806763"/>
            <a:ext cx="601602" cy="561810"/>
          </a:xfrm>
          <a:prstGeom prst="rect">
            <a:avLst/>
          </a:prstGeom>
          <a:solidFill>
            <a:srgbClr val="F9D0FF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3C15E3C-86CD-D369-C638-A8110ABC52F0}"/>
                  </a:ext>
                </a:extLst>
              </p:cNvPr>
              <p:cNvSpPr txBox="1"/>
              <p:nvPr/>
            </p:nvSpPr>
            <p:spPr>
              <a:xfrm>
                <a:off x="6623237" y="4875740"/>
                <a:ext cx="535068" cy="400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𝑄</m:t>
                      </m:r>
                    </m:oMath>
                  </m:oMathPara>
                </a14:m>
                <a:endPara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3C15E3C-86CD-D369-C638-A8110ABC5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3237" y="4875740"/>
                <a:ext cx="535068" cy="400111"/>
              </a:xfrm>
              <a:prstGeom prst="rect">
                <a:avLst/>
              </a:prstGeom>
              <a:blipFill>
                <a:blip r:embed="rId11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C9853ADB-366D-C629-AFD4-37A7E634DCB6}"/>
              </a:ext>
            </a:extLst>
          </p:cNvPr>
          <p:cNvGrpSpPr/>
          <p:nvPr/>
        </p:nvGrpSpPr>
        <p:grpSpPr>
          <a:xfrm>
            <a:off x="4010000" y="6080464"/>
            <a:ext cx="5304158" cy="464299"/>
            <a:chOff x="4754241" y="6391515"/>
            <a:chExt cx="5304158" cy="464299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63BB8316-E50F-22B2-271B-C5050D00AD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54241" y="6391515"/>
              <a:ext cx="1050972" cy="21979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664CE7FD-1ED4-FE11-1C0F-C9EF9CBD09CB}"/>
                    </a:ext>
                  </a:extLst>
                </p:cNvPr>
                <p:cNvSpPr txBox="1"/>
                <p:nvPr/>
              </p:nvSpPr>
              <p:spPr>
                <a:xfrm>
                  <a:off x="5719520" y="6418194"/>
                  <a:ext cx="4338879" cy="4376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Grandview Display"/>
                      <a:ea typeface="+mn-ea"/>
                      <a:cs typeface="+mn-cs"/>
                    </a:rPr>
                    <a:t>ZCA-Whitening matrix </a:t>
                  </a:r>
                  <a14:m>
                    <m:oMath xmlns:m="http://schemas.openxmlformats.org/officeDocument/2006/math">
                      <m:r>
                        <a:rPr kumimoji="0" lang="en-GB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𝑾</m:t>
                      </m:r>
                      <m:r>
                        <a:rPr kumimoji="0" lang="en-GB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GB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1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𝚺</m:t>
                          </m:r>
                        </m:e>
                        <m:sup>
                          <m:r>
                            <a:rPr kumimoji="0" lang="en-GB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GB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GB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</m:t>
                              </m:r>
                            </m:num>
                            <m:den>
                              <m:r>
                                <a:rPr kumimoji="0" lang="en-GB" sz="1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</m:den>
                          </m:f>
                        </m:sup>
                      </m:sSup>
                    </m:oMath>
                  </a14:m>
                  <a:r>
                    <a:rPr kumimoji="0" lang="en-GB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Grandview Display"/>
                      <a:ea typeface="+mn-ea"/>
                      <a:cs typeface="+mn-cs"/>
                    </a:rPr>
                    <a:t> via </a:t>
                  </a:r>
                  <a:r>
                    <a:rPr kumimoji="0" lang="en-GB" sz="16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Grandview Display"/>
                      <a:ea typeface="+mn-ea"/>
                      <a:cs typeface="+mn-cs"/>
                    </a:rPr>
                    <a:t>IterNorm</a:t>
                  </a:r>
                  <a:endParaRPr kumimoji="0" lang="en-GB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Grandview Display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664CE7FD-1ED4-FE11-1C0F-C9EF9CBD09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9520" y="6418194"/>
                  <a:ext cx="4338879" cy="437620"/>
                </a:xfrm>
                <a:prstGeom prst="rect">
                  <a:avLst/>
                </a:prstGeom>
                <a:blipFill>
                  <a:blip r:embed="rId12"/>
                  <a:stretch>
                    <a:fillRect b="-1805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A4A34A8E-EC98-A794-A80D-EDC07842BED8}"/>
              </a:ext>
            </a:extLst>
          </p:cNvPr>
          <p:cNvSpPr/>
          <p:nvPr/>
        </p:nvSpPr>
        <p:spPr>
          <a:xfrm>
            <a:off x="10260751" y="3130198"/>
            <a:ext cx="1620455" cy="714437"/>
          </a:xfrm>
          <a:prstGeom prst="rect">
            <a:avLst/>
          </a:prstGeom>
          <a:solidFill>
            <a:srgbClr val="FFB6A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B2D6F4E-F5D4-CE9F-C8E8-70107B6D5AAA}"/>
                  </a:ext>
                </a:extLst>
              </p:cNvPr>
              <p:cNvSpPr txBox="1"/>
              <p:nvPr/>
            </p:nvSpPr>
            <p:spPr>
              <a:xfrm>
                <a:off x="10257609" y="3198724"/>
                <a:ext cx="1620455" cy="547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ℒ</m:t>
                      </m:r>
                      <m:d>
                        <m:d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̂"/>
                                  <m:ctrlP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</m:acc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𝑦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B2D6F4E-F5D4-CE9F-C8E8-70107B6D5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7609" y="3198724"/>
                <a:ext cx="1620455" cy="54765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0165992-4C18-433F-5436-C10CFE42BA97}"/>
                  </a:ext>
                </a:extLst>
              </p:cNvPr>
              <p:cNvSpPr txBox="1"/>
              <p:nvPr/>
            </p:nvSpPr>
            <p:spPr>
              <a:xfrm>
                <a:off x="10578992" y="5068046"/>
                <a:ext cx="4272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0165992-4C18-433F-5436-C10CFE42B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8992" y="5068046"/>
                <a:ext cx="427293" cy="461665"/>
              </a:xfrm>
              <a:prstGeom prst="rect">
                <a:avLst/>
              </a:prstGeom>
              <a:blipFill>
                <a:blip r:embed="rId14"/>
                <a:stretch>
                  <a:fillRect t="-19737" r="-35714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C6117C7E-1C0C-5E0E-AA9B-FF1164E0D617}"/>
              </a:ext>
            </a:extLst>
          </p:cNvPr>
          <p:cNvGrpSpPr/>
          <p:nvPr/>
        </p:nvGrpSpPr>
        <p:grpSpPr>
          <a:xfrm>
            <a:off x="10951751" y="4535864"/>
            <a:ext cx="216027" cy="1454724"/>
            <a:chOff x="9625929" y="4627237"/>
            <a:chExt cx="216027" cy="1454724"/>
          </a:xfrm>
        </p:grpSpPr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47DD9B46-CA51-4313-1B9C-F83CC20E4AD7}"/>
                </a:ext>
              </a:extLst>
            </p:cNvPr>
            <p:cNvSpPr/>
            <p:nvPr/>
          </p:nvSpPr>
          <p:spPr>
            <a:xfrm>
              <a:off x="9625929" y="4627237"/>
              <a:ext cx="216027" cy="145472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DF49527-307D-B5A3-A4C8-5698AE8EBAD0}"/>
                </a:ext>
              </a:extLst>
            </p:cNvPr>
            <p:cNvSpPr/>
            <p:nvPr/>
          </p:nvSpPr>
          <p:spPr>
            <a:xfrm>
              <a:off x="9669773" y="4749214"/>
              <a:ext cx="131530" cy="1332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287F732-309D-C8C2-74A3-E826618CBF2B}"/>
                </a:ext>
              </a:extLst>
            </p:cNvPr>
            <p:cNvSpPr/>
            <p:nvPr/>
          </p:nvSpPr>
          <p:spPr>
            <a:xfrm>
              <a:off x="9669773" y="4907336"/>
              <a:ext cx="131530" cy="1332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71A61E0-009D-D47F-AFBD-0CD78766E534}"/>
                </a:ext>
              </a:extLst>
            </p:cNvPr>
            <p:cNvSpPr/>
            <p:nvPr/>
          </p:nvSpPr>
          <p:spPr>
            <a:xfrm>
              <a:off x="9669773" y="5067718"/>
              <a:ext cx="131530" cy="1332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4ADA22B-B179-8837-97F4-C43B2E1C06C3}"/>
                </a:ext>
              </a:extLst>
            </p:cNvPr>
            <p:cNvSpPr/>
            <p:nvPr/>
          </p:nvSpPr>
          <p:spPr>
            <a:xfrm>
              <a:off x="9669773" y="5225841"/>
              <a:ext cx="131530" cy="1332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F4C07C7E-C550-535A-BC0D-DBB1AFFD4E2B}"/>
                </a:ext>
              </a:extLst>
            </p:cNvPr>
            <p:cNvSpPr/>
            <p:nvPr/>
          </p:nvSpPr>
          <p:spPr>
            <a:xfrm>
              <a:off x="9669773" y="5383963"/>
              <a:ext cx="131530" cy="1332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90A8FFD-F6F7-B88B-CCF4-1EB736EB7934}"/>
                </a:ext>
              </a:extLst>
            </p:cNvPr>
            <p:cNvSpPr/>
            <p:nvPr/>
          </p:nvSpPr>
          <p:spPr>
            <a:xfrm>
              <a:off x="9669773" y="5559406"/>
              <a:ext cx="131530" cy="1332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879B55D-481D-C3C6-3653-1250E99231B2}"/>
                </a:ext>
              </a:extLst>
            </p:cNvPr>
            <p:cNvSpPr/>
            <p:nvPr/>
          </p:nvSpPr>
          <p:spPr>
            <a:xfrm>
              <a:off x="9669773" y="5717529"/>
              <a:ext cx="131530" cy="1332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99662A5-D3FD-B098-A5F5-8E9FBE94967F}"/>
                </a:ext>
              </a:extLst>
            </p:cNvPr>
            <p:cNvSpPr/>
            <p:nvPr/>
          </p:nvSpPr>
          <p:spPr>
            <a:xfrm>
              <a:off x="9669773" y="5877911"/>
              <a:ext cx="131530" cy="1332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BCC62B21-5F4E-2995-7976-ECF3D9C144A5}"/>
              </a:ext>
            </a:extLst>
          </p:cNvPr>
          <p:cNvCxnSpPr>
            <a:cxnSpLocks/>
          </p:cNvCxnSpPr>
          <p:nvPr/>
        </p:nvCxnSpPr>
        <p:spPr>
          <a:xfrm flipH="1" flipV="1">
            <a:off x="6883432" y="3546069"/>
            <a:ext cx="1" cy="127646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2BC3F00-6664-C0C6-0B73-2A1B21613DF6}"/>
              </a:ext>
            </a:extLst>
          </p:cNvPr>
          <p:cNvCxnSpPr>
            <a:cxnSpLocks/>
            <a:stCxn id="61" idx="0"/>
            <a:endCxn id="57" idx="2"/>
          </p:cNvCxnSpPr>
          <p:nvPr/>
        </p:nvCxnSpPr>
        <p:spPr>
          <a:xfrm flipV="1">
            <a:off x="11059765" y="3844635"/>
            <a:ext cx="11214" cy="69122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A438CC05-BB7C-7DB8-9CC3-0282CA923D18}"/>
              </a:ext>
            </a:extLst>
          </p:cNvPr>
          <p:cNvCxnSpPr>
            <a:cxnSpLocks/>
            <a:stCxn id="34" idx="3"/>
            <a:endCxn id="58" idx="1"/>
          </p:cNvCxnSpPr>
          <p:nvPr/>
        </p:nvCxnSpPr>
        <p:spPr>
          <a:xfrm flipV="1">
            <a:off x="9804299" y="3472549"/>
            <a:ext cx="453310" cy="243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88291C4-2E3E-9158-694F-4773CB678272}"/>
              </a:ext>
            </a:extLst>
          </p:cNvPr>
          <p:cNvSpPr/>
          <p:nvPr/>
        </p:nvSpPr>
        <p:spPr>
          <a:xfrm>
            <a:off x="7399745" y="2939989"/>
            <a:ext cx="217395" cy="1011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1D19A5E9-0486-A5A7-A028-C9BC56F40E46}"/>
              </a:ext>
            </a:extLst>
          </p:cNvPr>
          <p:cNvSpPr/>
          <p:nvPr/>
        </p:nvSpPr>
        <p:spPr>
          <a:xfrm>
            <a:off x="7443588" y="3061967"/>
            <a:ext cx="131530" cy="13327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424C0895-76E0-F330-77ED-F9E47DDE4DA6}"/>
              </a:ext>
            </a:extLst>
          </p:cNvPr>
          <p:cNvSpPr/>
          <p:nvPr/>
        </p:nvSpPr>
        <p:spPr>
          <a:xfrm>
            <a:off x="7443588" y="3220089"/>
            <a:ext cx="131530" cy="13327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62EB3B3A-6D97-78E0-4B98-70DF7F8AC683}"/>
              </a:ext>
            </a:extLst>
          </p:cNvPr>
          <p:cNvSpPr/>
          <p:nvPr/>
        </p:nvSpPr>
        <p:spPr>
          <a:xfrm>
            <a:off x="7443588" y="3380471"/>
            <a:ext cx="131530" cy="13327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CCAAE33-934F-5D51-746A-943EA8B7F540}"/>
              </a:ext>
            </a:extLst>
          </p:cNvPr>
          <p:cNvSpPr/>
          <p:nvPr/>
        </p:nvSpPr>
        <p:spPr>
          <a:xfrm>
            <a:off x="7443588" y="3538593"/>
            <a:ext cx="131530" cy="13327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517FFD6-DCB9-C39D-7ED0-479C6BB76084}"/>
              </a:ext>
            </a:extLst>
          </p:cNvPr>
          <p:cNvSpPr/>
          <p:nvPr/>
        </p:nvSpPr>
        <p:spPr>
          <a:xfrm>
            <a:off x="7443588" y="3696715"/>
            <a:ext cx="131530" cy="13327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BEEEA0F2-5A4B-76BB-68AA-93F0408EA66F}"/>
              </a:ext>
            </a:extLst>
          </p:cNvPr>
          <p:cNvCxnSpPr>
            <a:cxnSpLocks/>
            <a:stCxn id="51" idx="3"/>
            <a:endCxn id="73" idx="1"/>
          </p:cNvCxnSpPr>
          <p:nvPr/>
        </p:nvCxnSpPr>
        <p:spPr>
          <a:xfrm>
            <a:off x="7055133" y="3435009"/>
            <a:ext cx="344612" cy="1097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F26F968E-EDB5-B217-A69F-E7EF460B4D69}"/>
                  </a:ext>
                </a:extLst>
              </p:cNvPr>
              <p:cNvSpPr txBox="1"/>
              <p:nvPr/>
            </p:nvSpPr>
            <p:spPr>
              <a:xfrm>
                <a:off x="7347700" y="2525725"/>
                <a:ext cx="4272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</m:acc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′</m:t>
                      </m:r>
                    </m:oMath>
                  </m:oMathPara>
                </a14:m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F26F968E-EDB5-B217-A69F-E7EF460B4D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7700" y="2525725"/>
                <a:ext cx="427293" cy="461665"/>
              </a:xfrm>
              <a:prstGeom prst="rect">
                <a:avLst/>
              </a:prstGeom>
              <a:blipFill>
                <a:blip r:embed="rId15"/>
                <a:stretch>
                  <a:fillRect t="-19737" r="-2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1" name="Group 80">
            <a:extLst>
              <a:ext uri="{FF2B5EF4-FFF2-40B4-BE49-F238E27FC236}">
                <a16:creationId xmlns:a16="http://schemas.microsoft.com/office/drawing/2014/main" id="{64BE1117-FA9E-C37A-5A44-5B250C888E98}"/>
              </a:ext>
            </a:extLst>
          </p:cNvPr>
          <p:cNvGrpSpPr/>
          <p:nvPr/>
        </p:nvGrpSpPr>
        <p:grpSpPr>
          <a:xfrm>
            <a:off x="4318281" y="1954472"/>
            <a:ext cx="3720527" cy="1224420"/>
            <a:chOff x="5271974" y="1397829"/>
            <a:chExt cx="3940544" cy="1568504"/>
          </a:xfrm>
        </p:grpSpPr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758B0C0B-2101-9D0E-21BB-28345F2177B8}"/>
                </a:ext>
              </a:extLst>
            </p:cNvPr>
            <p:cNvCxnSpPr>
              <a:cxnSpLocks/>
              <a:stCxn id="83" idx="2"/>
            </p:cNvCxnSpPr>
            <p:nvPr/>
          </p:nvCxnSpPr>
          <p:spPr>
            <a:xfrm>
              <a:off x="7242247" y="1831523"/>
              <a:ext cx="1238294" cy="1134810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F00D1C5-43CB-293D-1975-91649044C49D}"/>
                </a:ext>
              </a:extLst>
            </p:cNvPr>
            <p:cNvSpPr txBox="1"/>
            <p:nvPr/>
          </p:nvSpPr>
          <p:spPr>
            <a:xfrm>
              <a:off x="5271974" y="1397829"/>
              <a:ext cx="3940544" cy="4336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Grandview Display"/>
                  <a:ea typeface="+mn-ea"/>
                  <a:cs typeface="+mn-cs"/>
                </a:rPr>
                <a:t>“Partial” Concept Bottleneck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CD9CE1B-5903-3DCA-24EC-55D9D8332B16}"/>
              </a:ext>
            </a:extLst>
          </p:cNvPr>
          <p:cNvSpPr txBox="1"/>
          <p:nvPr/>
        </p:nvSpPr>
        <p:spPr>
          <a:xfrm>
            <a:off x="6361358" y="5404339"/>
            <a:ext cx="1040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(Frozen)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DBBEC3-38C0-160E-84FF-21113B5A08CE}"/>
              </a:ext>
            </a:extLst>
          </p:cNvPr>
          <p:cNvSpPr txBox="1"/>
          <p:nvPr/>
        </p:nvSpPr>
        <p:spPr>
          <a:xfrm>
            <a:off x="7181457" y="4900847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Rotation Matrix</a:t>
            </a:r>
          </a:p>
        </p:txBody>
      </p:sp>
    </p:spTree>
    <p:extLst>
      <p:ext uri="{BB962C8B-B14F-4D97-AF65-F5344CB8AC3E}">
        <p14:creationId xmlns:p14="http://schemas.microsoft.com/office/powerpoint/2010/main" val="132670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itationVTI">
  <a:themeElements>
    <a:clrScheme name="AnalogousFromLightSeedRightStep">
      <a:dk1>
        <a:srgbClr val="000000"/>
      </a:dk1>
      <a:lt1>
        <a:srgbClr val="FFFFFF"/>
      </a:lt1>
      <a:dk2>
        <a:srgbClr val="41242C"/>
      </a:dk2>
      <a:lt2>
        <a:srgbClr val="E2E8E4"/>
      </a:lt2>
      <a:accent1>
        <a:srgbClr val="EE6EC4"/>
      </a:accent1>
      <a:accent2>
        <a:srgbClr val="EB4E75"/>
      </a:accent2>
      <a:accent3>
        <a:srgbClr val="EE836E"/>
      </a:accent3>
      <a:accent4>
        <a:srgbClr val="E09227"/>
      </a:accent4>
      <a:accent5>
        <a:srgbClr val="A7A74D"/>
      </a:accent5>
      <a:accent6>
        <a:srgbClr val="7FB13A"/>
      </a:accent6>
      <a:hlink>
        <a:srgbClr val="568E68"/>
      </a:hlink>
      <a:folHlink>
        <a:srgbClr val="7F7F7F"/>
      </a:folHlink>
    </a:clrScheme>
    <a:fontScheme name="Grandview">
      <a:majorFont>
        <a:latin typeface="Grandview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ationVTI" id="{4899D957-8B31-4AB5-A19D-CB0353FFB667}" vid="{430294D6-2412-4BD3-B567-F0976EA4931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10646</TotalTime>
  <Words>18041</Words>
  <Application>Microsoft Macintosh PowerPoint</Application>
  <PresentationFormat>Widescreen</PresentationFormat>
  <Paragraphs>2792</Paragraphs>
  <Slides>289</Slides>
  <Notes>196</Notes>
  <HiddenSlides>1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289</vt:i4>
      </vt:variant>
    </vt:vector>
  </HeadingPairs>
  <TitlesOfParts>
    <vt:vector size="306" baseType="lpstr">
      <vt:lpstr>-webkit-standard</vt:lpstr>
      <vt:lpstr>Apple Color Emoji</vt:lpstr>
      <vt:lpstr>Arial</vt:lpstr>
      <vt:lpstr>Calibri</vt:lpstr>
      <vt:lpstr>Cambria Math</vt:lpstr>
      <vt:lpstr>CMMI10</vt:lpstr>
      <vt:lpstr>CMMI7</vt:lpstr>
      <vt:lpstr>CMMIB10</vt:lpstr>
      <vt:lpstr>CMSY10</vt:lpstr>
      <vt:lpstr>Grandview</vt:lpstr>
      <vt:lpstr>Grandview Display</vt:lpstr>
      <vt:lpstr>Marcellus SC</vt:lpstr>
      <vt:lpstr>MSBM10</vt:lpstr>
      <vt:lpstr>NimbusRomNo9L</vt:lpstr>
      <vt:lpstr>Nunito</vt:lpstr>
      <vt:lpstr>Wingdings</vt:lpstr>
      <vt:lpstr>CitationVTI</vt:lpstr>
      <vt:lpstr>Concept-based Interpretable Deep Learning</vt:lpstr>
      <vt:lpstr>Who are we?</vt:lpstr>
      <vt:lpstr>What is this tutorial about?</vt:lpstr>
      <vt:lpstr>Tutorial goals</vt:lpstr>
      <vt:lpstr>What is this tutorial not about?</vt:lpstr>
      <vt:lpstr>What is this tutorial not about?</vt:lpstr>
      <vt:lpstr>What is this tutorial not about?</vt:lpstr>
      <vt:lpstr>What is this tutorial not about?</vt:lpstr>
      <vt:lpstr>What is this tutorial not about?</vt:lpstr>
      <vt:lpstr>What is this tutorial not about?</vt:lpstr>
      <vt:lpstr>Tutorial outline</vt:lpstr>
      <vt:lpstr>Tutorial outline</vt:lpstr>
      <vt:lpstr>Tutorial outline</vt:lpstr>
      <vt:lpstr>Tutorial outline</vt:lpstr>
      <vt:lpstr>Tutorial outline</vt:lpstr>
      <vt:lpstr>Tutorial Website and materials</vt:lpstr>
      <vt:lpstr>Tutorial Website and materials</vt:lpstr>
      <vt:lpstr>Tutorial outline</vt:lpstr>
      <vt:lpstr>A Swiss army knife for Ai</vt:lpstr>
      <vt:lpstr>The power of scale</vt:lpstr>
      <vt:lpstr>The black-box problem</vt:lpstr>
      <vt:lpstr>The black-box problem</vt:lpstr>
      <vt:lpstr>The flip side of the coin</vt:lpstr>
      <vt:lpstr>The flip side of the coin</vt:lpstr>
      <vt:lpstr>Explaining DNNs</vt:lpstr>
      <vt:lpstr>Explaining DNNs</vt:lpstr>
      <vt:lpstr>Explaining DNNs</vt:lpstr>
      <vt:lpstr>Explaining DNNs</vt:lpstr>
      <vt:lpstr>First things first: terminology</vt:lpstr>
      <vt:lpstr>First things first: terminology</vt:lpstr>
      <vt:lpstr>Feature attribution</vt:lpstr>
      <vt:lpstr>Saliency: feature attribution in dnns</vt:lpstr>
      <vt:lpstr>What’s wrong with feature ATTRIBUTION?</vt:lpstr>
      <vt:lpstr>What’s wrong with feature ATTRIBUTION?</vt:lpstr>
      <vt:lpstr>What’s wrong with feature ATTRIBUTION?</vt:lpstr>
      <vt:lpstr>What’s wrong with feature ATTRIBUTION?</vt:lpstr>
      <vt:lpstr>What’s wrong with feature ATTRIBUTION?</vt:lpstr>
      <vt:lpstr>What’s wrong with feature ATTRIBUTION?</vt:lpstr>
      <vt:lpstr>What’s wrong with feature ATTRIBUTION?</vt:lpstr>
      <vt:lpstr>What are concepts?</vt:lpstr>
      <vt:lpstr>A map of concept learning</vt:lpstr>
      <vt:lpstr>A map of concept learning</vt:lpstr>
      <vt:lpstr>A map of concept learning</vt:lpstr>
      <vt:lpstr>A map of concept learning</vt:lpstr>
      <vt:lpstr>Tutorial outline</vt:lpstr>
      <vt:lpstr>Different Levels of supervision</vt:lpstr>
      <vt:lpstr>Post-hoc Concept Learning</vt:lpstr>
      <vt:lpstr>Why should we even attempt this?</vt:lpstr>
      <vt:lpstr>Why should we even attempt this?</vt:lpstr>
      <vt:lpstr>Why should we even attempt this?</vt:lpstr>
      <vt:lpstr>Concepts are not always localised</vt:lpstr>
      <vt:lpstr>Concepts are not always localised</vt:lpstr>
      <vt:lpstr>Testing with concept activation vectors</vt:lpstr>
      <vt:lpstr>Partitioning the network</vt:lpstr>
      <vt:lpstr>Learning concept activation vectors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T-CAV Limitations</vt:lpstr>
      <vt:lpstr>Concept activation regions</vt:lpstr>
      <vt:lpstr>The post-hoc story so far</vt:lpstr>
      <vt:lpstr>The post-hoc story so far</vt:lpstr>
      <vt:lpstr>The post-hoc story so far</vt:lpstr>
      <vt:lpstr>The post-hoc story so far</vt:lpstr>
      <vt:lpstr>Going in-model</vt:lpstr>
      <vt:lpstr>Going in-model</vt:lpstr>
      <vt:lpstr>Aligning machines and humans</vt:lpstr>
      <vt:lpstr>Aligning machines and humans</vt:lpstr>
      <vt:lpstr>PowerPoint Presentation</vt:lpstr>
      <vt:lpstr>PowerPoint Presentation</vt:lpstr>
      <vt:lpstr>Training a CBM</vt:lpstr>
      <vt:lpstr>Concept-level interventions</vt:lpstr>
      <vt:lpstr>Concept-level interventions</vt:lpstr>
      <vt:lpstr>Concept Interventions</vt:lpstr>
      <vt:lpstr>Are CBMs all we need?</vt:lpstr>
      <vt:lpstr>Introducing CBM’s Friends</vt:lpstr>
      <vt:lpstr>Speed-dating with CBM’s Friends</vt:lpstr>
      <vt:lpstr>Concept Embedding Models</vt:lpstr>
      <vt:lpstr>Concept Embedding Models</vt:lpstr>
      <vt:lpstr>Concept Embedding Models</vt:lpstr>
      <vt:lpstr>Concept Embedding Models</vt:lpstr>
      <vt:lpstr>Concept Embedding Models</vt:lpstr>
      <vt:lpstr>Concept Embedding Models</vt:lpstr>
      <vt:lpstr>Concept Embedding Models</vt:lpstr>
      <vt:lpstr>Concept Embedding Models</vt:lpstr>
      <vt:lpstr>Concept Embedding Models</vt:lpstr>
      <vt:lpstr>Concept Embedding Models</vt:lpstr>
      <vt:lpstr>Concept Embedding Models</vt:lpstr>
      <vt:lpstr>Concept Embedding Models</vt:lpstr>
      <vt:lpstr>Speed-dating with CBM’s Friends</vt:lpstr>
      <vt:lpstr>Concept Whitening (CW)</vt:lpstr>
      <vt:lpstr>Interpretable-by-design neural layer</vt:lpstr>
      <vt:lpstr>Whitening for disentangling concepts</vt:lpstr>
      <vt:lpstr>Whitening for disentangling concepts</vt:lpstr>
      <vt:lpstr>Rotating to ensure concept alignment</vt:lpstr>
      <vt:lpstr>Concept whitening (CW)</vt:lpstr>
      <vt:lpstr>Training cw: Task training step</vt:lpstr>
      <vt:lpstr>Training cw: concept alignment step</vt:lpstr>
      <vt:lpstr>Found prototypes</vt:lpstr>
      <vt:lpstr>Speed-dating with CBM’s Friends</vt:lpstr>
      <vt:lpstr>Post-hoc CBMs</vt:lpstr>
      <vt:lpstr>Post-hoc CBMs</vt:lpstr>
      <vt:lpstr>Post-hoc CBMs</vt:lpstr>
      <vt:lpstr>Post-hoc CBMs</vt:lpstr>
      <vt:lpstr>Post-hoc CBMs</vt:lpstr>
      <vt:lpstr>Post-hoc CBMs</vt:lpstr>
      <vt:lpstr>Post-hoc CBMs</vt:lpstr>
      <vt:lpstr>Post-hoc CBMs without concept sets</vt:lpstr>
      <vt:lpstr>Speed-dating with CBM’s Friends</vt:lpstr>
      <vt:lpstr>Probabilistic CBMs</vt:lpstr>
      <vt:lpstr>Probabilistic CBMs</vt:lpstr>
      <vt:lpstr>Probabilistic CBMs</vt:lpstr>
      <vt:lpstr>Probabilistic CBMs</vt:lpstr>
      <vt:lpstr>Probabilistic CBMs</vt:lpstr>
      <vt:lpstr>Probabilistic CBMs</vt:lpstr>
      <vt:lpstr>End of the speed dates!</vt:lpstr>
      <vt:lpstr>Do CBms properly learn to explain?</vt:lpstr>
      <vt:lpstr>Do CBms properly learn to explain?</vt:lpstr>
      <vt:lpstr>Do CBms properly learn to explain?</vt:lpstr>
      <vt:lpstr>Steps towards addressing leakage</vt:lpstr>
      <vt:lpstr>Recent directions</vt:lpstr>
      <vt:lpstr>Recent directions</vt:lpstr>
      <vt:lpstr>Recent directions</vt:lpstr>
      <vt:lpstr>Recent directions</vt:lpstr>
      <vt:lpstr>Tutorial outline</vt:lpstr>
      <vt:lpstr>Recall concept interventions</vt:lpstr>
      <vt:lpstr>Some concepts are better than others</vt:lpstr>
      <vt:lpstr>Some concepts are better than others</vt:lpstr>
      <vt:lpstr>Selecting meaningful concepts</vt:lpstr>
      <vt:lpstr>Selecting meaningful concepts</vt:lpstr>
      <vt:lpstr>Selecting meaningful concepts</vt:lpstr>
      <vt:lpstr>Selecting meaningful concepts</vt:lpstr>
      <vt:lpstr>Selecting meaningful concepts</vt:lpstr>
      <vt:lpstr>Intervention policies results</vt:lpstr>
      <vt:lpstr>Intervention policies results</vt:lpstr>
      <vt:lpstr>Combining policies</vt:lpstr>
      <vt:lpstr>Combining policies</vt:lpstr>
      <vt:lpstr>Combining policies</vt:lpstr>
      <vt:lpstr>insight #1: training-time incentives</vt:lpstr>
      <vt:lpstr>insight #2: useful training feedback</vt:lpstr>
      <vt:lpstr>insight #3: interventions can be differentiable</vt:lpstr>
      <vt:lpstr>insight #3: interventions can be differentiable</vt:lpstr>
      <vt:lpstr>Intervention-aware models</vt:lpstr>
      <vt:lpstr>How to train your intcem?</vt:lpstr>
      <vt:lpstr>How to train your intcem?</vt:lpstr>
      <vt:lpstr>How to train your intcem?</vt:lpstr>
      <vt:lpstr>How to train your intcem?</vt:lpstr>
      <vt:lpstr>How to train your intcem?</vt:lpstr>
      <vt:lpstr>What does all of this give you?</vt:lpstr>
      <vt:lpstr>What does all of this give you?</vt:lpstr>
      <vt:lpstr>What does all of this give you?</vt:lpstr>
      <vt:lpstr>Critical limitations of interventions</vt:lpstr>
      <vt:lpstr>Critical limitations of interventions</vt:lpstr>
      <vt:lpstr>Relaxing key assumptions</vt:lpstr>
      <vt:lpstr>Can interventions extend beyond CBMs?</vt:lpstr>
      <vt:lpstr>Injecting knowledge to black boxes</vt:lpstr>
      <vt:lpstr>Injecting knowledge to black boxes</vt:lpstr>
      <vt:lpstr>Black-box intervenability: probing</vt:lpstr>
      <vt:lpstr>Black-box intervenability: Editing</vt:lpstr>
      <vt:lpstr>Black-box intervenability: output</vt:lpstr>
      <vt:lpstr>What this gives you</vt:lpstr>
      <vt:lpstr>Tutorial outline</vt:lpstr>
      <vt:lpstr>Q&amp;A + Break</vt:lpstr>
      <vt:lpstr>Tutorial outline</vt:lpstr>
      <vt:lpstr>The cost of being great</vt:lpstr>
      <vt:lpstr>The cost of being great</vt:lpstr>
      <vt:lpstr>The cost of being great</vt:lpstr>
      <vt:lpstr>The cost of being great</vt:lpstr>
      <vt:lpstr>Automatic Concept Extraction (ACE)</vt:lpstr>
      <vt:lpstr>Automatic Concept Extraction (ACE)</vt:lpstr>
      <vt:lpstr>Automatic Concept Extraction (ACE)</vt:lpstr>
      <vt:lpstr>Automatic Concept Extraction (ACE)</vt:lpstr>
      <vt:lpstr>Automatic Concept Extraction (ACE)</vt:lpstr>
      <vt:lpstr>Automatic Concept Extraction (ACE)</vt:lpstr>
      <vt:lpstr>Automatic Concept Extraction (ACE)</vt:lpstr>
      <vt:lpstr>Automatic Concept Extraction (ACE)</vt:lpstr>
      <vt:lpstr>Automatic Concept Extraction (ACE)</vt:lpstr>
      <vt:lpstr>Completeness-aware concept extraction</vt:lpstr>
      <vt:lpstr>Completeness-aware concept extraction</vt:lpstr>
      <vt:lpstr>Completeness-aware concept extraction</vt:lpstr>
      <vt:lpstr>Completeness-aware concept extraction</vt:lpstr>
      <vt:lpstr>Completeness-aware concept extraction</vt:lpstr>
      <vt:lpstr>Completeness-aware concept extraction</vt:lpstr>
      <vt:lpstr>Completeness-aware concept extraction</vt:lpstr>
      <vt:lpstr>Completeness-aware concept extraction</vt:lpstr>
      <vt:lpstr>Remember concept bottlenecks?</vt:lpstr>
      <vt:lpstr>Label-free concept bottlenecks</vt:lpstr>
      <vt:lpstr>Label-free concept bottlenecks</vt:lpstr>
      <vt:lpstr>Label-free concept bottlenecks</vt:lpstr>
      <vt:lpstr>Label-free concept bottlenecks</vt:lpstr>
      <vt:lpstr>Label-free concept bottlenecks</vt:lpstr>
      <vt:lpstr>Label-free concept bottlenecks</vt:lpstr>
      <vt:lpstr>Stripping cbms to their bones</vt:lpstr>
      <vt:lpstr>Stripping cbms to their bones</vt:lpstr>
      <vt:lpstr>Stripping cbms to their bones</vt:lpstr>
      <vt:lpstr>Linearizing a dnn</vt:lpstr>
      <vt:lpstr>Linearizing a dnn</vt:lpstr>
      <vt:lpstr>Linearizing a dnn</vt:lpstr>
      <vt:lpstr>Linearizing a dnn</vt:lpstr>
      <vt:lpstr>Linearizing a dnn</vt:lpstr>
      <vt:lpstr>Linearizing a dnn</vt:lpstr>
      <vt:lpstr>Linearizing a dnn</vt:lpstr>
      <vt:lpstr>Self-explaining neural nets</vt:lpstr>
      <vt:lpstr>Self-explaining neural nets</vt:lpstr>
      <vt:lpstr>Self-explaining neural nets</vt:lpstr>
      <vt:lpstr>Self-explaining neural nets</vt:lpstr>
      <vt:lpstr>Self-explaining neural nets</vt:lpstr>
      <vt:lpstr>Self-explaining neural nets</vt:lpstr>
      <vt:lpstr>Tutorial outline</vt:lpstr>
      <vt:lpstr>Concept-based reasoning</vt:lpstr>
      <vt:lpstr>Time to Get your c*epts together</vt:lpstr>
      <vt:lpstr>Time to Get your c*epts together</vt:lpstr>
      <vt:lpstr>Time to Get your c*epts together</vt:lpstr>
      <vt:lpstr>From interventions to logic reasoning</vt:lpstr>
      <vt:lpstr>From interventions to logic reasoning</vt:lpstr>
      <vt:lpstr>From interventions to logic reasoning</vt:lpstr>
      <vt:lpstr>From interventions to logic reasoning</vt:lpstr>
      <vt:lpstr>Logic-explained networks (lens)</vt:lpstr>
      <vt:lpstr>Logic-explained networks (lens)</vt:lpstr>
      <vt:lpstr>Logic-explained networks (lens)</vt:lpstr>
      <vt:lpstr>Logic-explained networks (lens)</vt:lpstr>
      <vt:lpstr>Logic-explained networks (lens)</vt:lpstr>
      <vt:lpstr>Logic-explained networks (lens)</vt:lpstr>
      <vt:lpstr>Neural probabilistic logic programming</vt:lpstr>
      <vt:lpstr>Neural probabilistic logic programming</vt:lpstr>
      <vt:lpstr>Semantic &amp; functional opacity</vt:lpstr>
      <vt:lpstr>Semantic &amp; functional opacity</vt:lpstr>
      <vt:lpstr>Semantic &amp; functional opacity</vt:lpstr>
      <vt:lpstr>Semantic &amp; functional opacity</vt:lpstr>
      <vt:lpstr>Semantic &amp; functional opacity</vt:lpstr>
      <vt:lpstr>Neural-symbolic concept reasoning</vt:lpstr>
      <vt:lpstr>Neural-symbolic concept reasoning</vt:lpstr>
      <vt:lpstr>Concept-based memory reasoning</vt:lpstr>
      <vt:lpstr>Concept-based memory reasoning</vt:lpstr>
      <vt:lpstr>Concept-based memory reasoning</vt:lpstr>
      <vt:lpstr>Concept-based memory reasoning</vt:lpstr>
      <vt:lpstr>Concept-based memory reasoning</vt:lpstr>
      <vt:lpstr>Concept-based memory reasoning</vt:lpstr>
      <vt:lpstr>Concept-based memory reasoning</vt:lpstr>
      <vt:lpstr>Are we just talking hot air?</vt:lpstr>
      <vt:lpstr>Neural algorithmic reasoning</vt:lpstr>
      <vt:lpstr>Neural algorithmic reasoning</vt:lpstr>
      <vt:lpstr>Neural algorithmic reasoning</vt:lpstr>
      <vt:lpstr>Neural algorithmic reasoning</vt:lpstr>
      <vt:lpstr>Neural algorithmic reasoning</vt:lpstr>
      <vt:lpstr>Concept-based Neural algorithmic reasoning</vt:lpstr>
      <vt:lpstr>Concept-based Neural algorithmic reasoning</vt:lpstr>
      <vt:lpstr>Should interpretability bother about causality?</vt:lpstr>
      <vt:lpstr>Should interpretability bother about causality?</vt:lpstr>
      <vt:lpstr>Should interpretability bother about causality?</vt:lpstr>
      <vt:lpstr>Causal opacity</vt:lpstr>
      <vt:lpstr>Causal opacity</vt:lpstr>
      <vt:lpstr>Concept-based Causal reasoning</vt:lpstr>
      <vt:lpstr>Concept-based Causal reasoning</vt:lpstr>
      <vt:lpstr>Concept-based Causal reasoning</vt:lpstr>
      <vt:lpstr>Causal concept effect</vt:lpstr>
      <vt:lpstr>Causal concept effect</vt:lpstr>
      <vt:lpstr>Causal concept effect</vt:lpstr>
      <vt:lpstr>Causal concept effect</vt:lpstr>
      <vt:lpstr>Causal concept effect</vt:lpstr>
      <vt:lpstr>Counterfactual cbms</vt:lpstr>
      <vt:lpstr>Counterfactual cbms</vt:lpstr>
      <vt:lpstr>Counterfactual cbms</vt:lpstr>
      <vt:lpstr>Direct counterfactual dependence</vt:lpstr>
      <vt:lpstr>Direct counterfactual dependence</vt:lpstr>
      <vt:lpstr>Direct counterfactual dependence</vt:lpstr>
      <vt:lpstr>concept graph models</vt:lpstr>
      <vt:lpstr>concept graph models</vt:lpstr>
      <vt:lpstr>concept graph models</vt:lpstr>
      <vt:lpstr>concept graph models</vt:lpstr>
      <vt:lpstr>concept graph models</vt:lpstr>
      <vt:lpstr>concept graph models</vt:lpstr>
      <vt:lpstr>Tutorial outline</vt:lpstr>
      <vt:lpstr>Amazing concepts &amp; where to find them</vt:lpstr>
      <vt:lpstr>Amazing concepts &amp; where to find them</vt:lpstr>
      <vt:lpstr>Amazing concepts &amp; where to find them</vt:lpstr>
      <vt:lpstr>Amazing concepts &amp; where to find them</vt:lpstr>
      <vt:lpstr>Amazing concepts &amp; where to find them</vt:lpstr>
      <vt:lpstr>Open challenges</vt:lpstr>
      <vt:lpstr>Open challenges</vt:lpstr>
      <vt:lpstr>Open challenges</vt:lpstr>
      <vt:lpstr>Open challenges</vt:lpstr>
      <vt:lpstr>Open challenges</vt:lpstr>
      <vt:lpstr>Open challenges</vt:lpstr>
      <vt:lpstr>resources</vt:lpstr>
      <vt:lpstr>resources</vt:lpstr>
      <vt:lpstr>A few things to bring back home!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Explainable Artificial Intelligence</dc:title>
  <dc:creator>Zohreh Shams</dc:creator>
  <cp:lastModifiedBy>Mateo Espinosa Zarlenga</cp:lastModifiedBy>
  <cp:revision>247</cp:revision>
  <dcterms:created xsi:type="dcterms:W3CDTF">2024-01-18T18:28:06Z</dcterms:created>
  <dcterms:modified xsi:type="dcterms:W3CDTF">2025-02-25T16:50:14Z</dcterms:modified>
</cp:coreProperties>
</file>