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9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1330" r:id="rId37"/>
    <p:sldId id="302" r:id="rId38"/>
    <p:sldId id="303" r:id="rId39"/>
    <p:sldId id="295" r:id="rId40"/>
    <p:sldId id="304" r:id="rId41"/>
    <p:sldId id="305" r:id="rId42"/>
    <p:sldId id="306" r:id="rId43"/>
    <p:sldId id="307" r:id="rId44"/>
    <p:sldId id="1290" r:id="rId45"/>
    <p:sldId id="310" r:id="rId46"/>
    <p:sldId id="311" r:id="rId47"/>
    <p:sldId id="312" r:id="rId48"/>
    <p:sldId id="343" r:id="rId49"/>
    <p:sldId id="313" r:id="rId50"/>
    <p:sldId id="314" r:id="rId51"/>
    <p:sldId id="341" r:id="rId52"/>
    <p:sldId id="340" r:id="rId53"/>
    <p:sldId id="342" r:id="rId54"/>
    <p:sldId id="315" r:id="rId55"/>
    <p:sldId id="1339" r:id="rId56"/>
    <p:sldId id="316" r:id="rId57"/>
    <p:sldId id="1297" r:id="rId58"/>
    <p:sldId id="1298" r:id="rId59"/>
    <p:sldId id="1251" r:id="rId60"/>
    <p:sldId id="1252" r:id="rId61"/>
    <p:sldId id="1253" r:id="rId62"/>
    <p:sldId id="1286" r:id="rId63"/>
    <p:sldId id="1292" r:id="rId64"/>
    <p:sldId id="1294" r:id="rId65"/>
    <p:sldId id="1293" r:id="rId66"/>
    <p:sldId id="1334" r:id="rId67"/>
    <p:sldId id="1335" r:id="rId68"/>
    <p:sldId id="1267" r:id="rId69"/>
    <p:sldId id="325" r:id="rId70"/>
    <p:sldId id="326" r:id="rId71"/>
    <p:sldId id="1328" r:id="rId72"/>
    <p:sldId id="329" r:id="rId73"/>
    <p:sldId id="1289" r:id="rId74"/>
    <p:sldId id="1277" r:id="rId75"/>
    <p:sldId id="1279" r:id="rId76"/>
    <p:sldId id="1281" r:id="rId77"/>
    <p:sldId id="1282" r:id="rId78"/>
    <p:sldId id="1283" r:id="rId79"/>
    <p:sldId id="1284" r:id="rId80"/>
    <p:sldId id="1285" r:id="rId81"/>
    <p:sldId id="331" r:id="rId82"/>
    <p:sldId id="332" r:id="rId83"/>
    <p:sldId id="1244" r:id="rId84"/>
    <p:sldId id="1245" r:id="rId85"/>
    <p:sldId id="1246" r:id="rId86"/>
    <p:sldId id="1248" r:id="rId87"/>
    <p:sldId id="1247" r:id="rId88"/>
    <p:sldId id="333" r:id="rId89"/>
    <p:sldId id="334" r:id="rId9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92"/>
    </p:embeddedFont>
    <p:embeddedFont>
      <p:font typeface="Grandview Display" panose="020B0502040204020203" pitchFamily="34" charset="0"/>
      <p:regular r:id="rId93"/>
      <p:italic r:id="rId94"/>
    </p:embeddedFont>
    <p:embeddedFont>
      <p:font typeface="Marcellus SC" panose="020E0602050203020307" pitchFamily="34" charset="0"/>
      <p:regular r:id="rId95"/>
    </p:embeddedFont>
    <p:embeddedFont>
      <p:font typeface="Montserrat" pitchFamily="2" charset="77"/>
      <p:regular r:id="rId96"/>
      <p:bold r:id="rId97"/>
      <p:italic r:id="rId98"/>
      <p:boldItalic r:id="rId99"/>
    </p:embeddedFont>
    <p:embeddedFont>
      <p:font typeface="Nunito" pitchFamily="2" charset="77"/>
      <p:regular r:id="rId100"/>
      <p:bold r:id="rId101"/>
      <p:italic r:id="rId102"/>
      <p:boldItalic r:id="rId103"/>
    </p:embeddedFont>
    <p:embeddedFont>
      <p:font typeface="Spectral" pitchFamily="2" charset="77"/>
      <p:regular r:id="rId104"/>
      <p:bold r:id="rId105"/>
      <p:italic r:id="rId106"/>
      <p:boldItalic r:id="rId107"/>
    </p:embeddedFont>
    <p:embeddedFont>
      <p:font typeface="Spectral ExtraBold" pitchFamily="2" charset="77"/>
      <p:bold r:id="rId108"/>
      <p:italic r:id="rId109"/>
      <p:boldItalic r:id="rId110"/>
    </p:embeddedFont>
    <p:embeddedFont>
      <p:font typeface="Spectral ExtraLight" pitchFamily="2" charset="77"/>
      <p:regular r:id="rId111"/>
      <p:bold r:id="rId112"/>
      <p:italic r:id="rId113"/>
      <p:boldItalic r:id="rId114"/>
    </p:embeddedFont>
    <p:embeddedFont>
      <p:font typeface="Spectral Light" pitchFamily="2" charset="77"/>
      <p:regular r:id="rId115"/>
      <p:bold r:id="rId116"/>
      <p:italic r:id="rId117"/>
      <p:boldItalic r:id="rId118"/>
    </p:embeddedFont>
    <p:embeddedFont>
      <p:font typeface="Spectral Medium" pitchFamily="2" charset="77"/>
      <p:regular r:id="rId119"/>
      <p:bold r:id="rId120"/>
      <p:italic r:id="rId121"/>
      <p:boldItalic r:id="rId122"/>
    </p:embeddedFont>
    <p:embeddedFont>
      <p:font typeface="Spectral SemiBold" pitchFamily="2" charset="77"/>
      <p:regular r:id="rId123"/>
      <p:bold r:id="rId124"/>
      <p:italic r:id="rId125"/>
      <p:boldItalic r:id="rId1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eo Espinos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94690"/>
  </p:normalViewPr>
  <p:slideViewPr>
    <p:cSldViewPr snapToGrid="0">
      <p:cViewPr varScale="1">
        <p:scale>
          <a:sx n="184" d="100"/>
          <a:sy n="184" d="100"/>
        </p:scale>
        <p:origin x="1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6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1.fntdata"/><Relationship Id="rId16" Type="http://schemas.openxmlformats.org/officeDocument/2006/relationships/slide" Target="slides/slide15.xml"/><Relationship Id="rId107" Type="http://schemas.openxmlformats.org/officeDocument/2006/relationships/font" Target="fonts/font1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1.fntdata"/><Relationship Id="rId123" Type="http://schemas.openxmlformats.org/officeDocument/2006/relationships/font" Target="fonts/font32.fntdata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2.fntdata"/><Relationship Id="rId118" Type="http://schemas.openxmlformats.org/officeDocument/2006/relationships/font" Target="fonts/font27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124" Type="http://schemas.openxmlformats.org/officeDocument/2006/relationships/font" Target="fonts/font33.fntdata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3.fntdata"/><Relationship Id="rId119" Type="http://schemas.openxmlformats.org/officeDocument/2006/relationships/font" Target="fonts/font28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120" Type="http://schemas.openxmlformats.org/officeDocument/2006/relationships/font" Target="fonts/font29.fntdata"/><Relationship Id="rId125" Type="http://schemas.openxmlformats.org/officeDocument/2006/relationships/font" Target="fonts/font3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126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121" Type="http://schemas.openxmlformats.org/officeDocument/2006/relationships/font" Target="fonts/font30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5.fntdata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122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8-11T08:50:57.845" idx="1">
    <p:pos x="6000" y="0"/>
    <p:text>Could we add here (or in a follow-up "tangent" slide) a comment on what this tells us about traditional XAI approaches (e.g., post-hoc feature attribution)?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8ac2f6a25_1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8ac2f6a25_1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51fb610a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51fb610a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51fb610a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51fb610a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51fb610a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451fb610a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51fb610a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51fb610a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451fb610a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451fb610a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51fb610a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451fb610a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51fb610a7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451fb610a7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451fb610a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451fb610a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451fb610a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451fb610a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451fb610a7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451fb610a7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51fb610a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451fb610a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4528e070a7_1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4528e070a7_1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51fb610a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451fb610a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51fb610a7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451fb610a7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451fb610a7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451fb610a7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51fb610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51fb610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451fb610a7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451fb610a7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451fb610a7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451fb610a7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451fb610a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451fb610a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51fb610a7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451fb610a7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451fb610a7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451fb610a7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51fb610a7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51fb610a7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451fb610a7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451fb610a7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451fb610a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451fb610a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451fb610a7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451fb610a7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451fb610a7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451fb610a7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451fb610a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451fb610a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51fb610a7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451fb610a7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0538D89C-FCF8-F56F-27FF-B11E29DD5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451fb610a7_0_164:notes">
            <a:extLst>
              <a:ext uri="{FF2B5EF4-FFF2-40B4-BE49-F238E27FC236}">
                <a16:creationId xmlns:a16="http://schemas.microsoft.com/office/drawing/2014/main" id="{D9EB2CFE-252A-8A21-C8ED-ECDA6C315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451fb610a7_0_164:notes">
            <a:extLst>
              <a:ext uri="{FF2B5EF4-FFF2-40B4-BE49-F238E27FC236}">
                <a16:creationId xmlns:a16="http://schemas.microsoft.com/office/drawing/2014/main" id="{30384ABF-E28E-2591-985C-7323A7F1B4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453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451fb610a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451fb610a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451fb610a7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451fb610a7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451fb610a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451fb610a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528e070a7_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528e070a7_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451fb610a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451fb610a7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451fb610a7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451fb610a7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451fb610a7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451fb610a7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4528e070a7_1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4528e070a7_1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>
          <a:extLst>
            <a:ext uri="{FF2B5EF4-FFF2-40B4-BE49-F238E27FC236}">
              <a16:creationId xmlns:a16="http://schemas.microsoft.com/office/drawing/2014/main" id="{88DDB00C-A610-D84E-5569-C7EB4BD4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4528e070a7_59_18:notes">
            <a:extLst>
              <a:ext uri="{FF2B5EF4-FFF2-40B4-BE49-F238E27FC236}">
                <a16:creationId xmlns:a16="http://schemas.microsoft.com/office/drawing/2014/main" id="{C03CF959-B8A7-146B-2D2A-6D7A689D75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34528e070a7_59_18:notes">
            <a:extLst>
              <a:ext uri="{FF2B5EF4-FFF2-40B4-BE49-F238E27FC236}">
                <a16:creationId xmlns:a16="http://schemas.microsoft.com/office/drawing/2014/main" id="{03614E41-D301-256F-052B-15F09A3F1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395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4528e070a7_1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4528e070a7_1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4528e070a7_13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4528e070a7_13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4528e070a7_1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4528e070a7_13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>
          <a:extLst>
            <a:ext uri="{FF2B5EF4-FFF2-40B4-BE49-F238E27FC236}">
              <a16:creationId xmlns:a16="http://schemas.microsoft.com/office/drawing/2014/main" id="{7C336D6A-4831-37E2-9503-ABEB0B9B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4528e070a7_13_54:notes">
            <a:extLst>
              <a:ext uri="{FF2B5EF4-FFF2-40B4-BE49-F238E27FC236}">
                <a16:creationId xmlns:a16="http://schemas.microsoft.com/office/drawing/2014/main" id="{B74308B9-2895-08FC-EAEF-EAC837FBB8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4528e070a7_13_54:notes">
            <a:extLst>
              <a:ext uri="{FF2B5EF4-FFF2-40B4-BE49-F238E27FC236}">
                <a16:creationId xmlns:a16="http://schemas.microsoft.com/office/drawing/2014/main" id="{F22AD9AD-3760-64BE-2922-07F2A50F1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0987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4528e070a7_59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34528e070a7_59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51fb610a7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51fb610a7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4528e070a7_1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4528e070a7_1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>
          <a:extLst>
            <a:ext uri="{FF2B5EF4-FFF2-40B4-BE49-F238E27FC236}">
              <a16:creationId xmlns:a16="http://schemas.microsoft.com/office/drawing/2014/main" id="{8B2E82EF-4D21-557F-12D1-322AAF712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4528e070a7_13_60:notes">
            <a:extLst>
              <a:ext uri="{FF2B5EF4-FFF2-40B4-BE49-F238E27FC236}">
                <a16:creationId xmlns:a16="http://schemas.microsoft.com/office/drawing/2014/main" id="{D38E8579-F256-B5B8-0A67-0169759E44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4528e070a7_13_60:notes">
            <a:extLst>
              <a:ext uri="{FF2B5EF4-FFF2-40B4-BE49-F238E27FC236}">
                <a16:creationId xmlns:a16="http://schemas.microsoft.com/office/drawing/2014/main" id="{52887386-AF1F-6FBA-97C1-694B969624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0992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>
          <a:extLst>
            <a:ext uri="{FF2B5EF4-FFF2-40B4-BE49-F238E27FC236}">
              <a16:creationId xmlns:a16="http://schemas.microsoft.com/office/drawing/2014/main" id="{96D716B9-A74A-F3CC-6A43-BA3689FF1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4528e070a7_13_60:notes">
            <a:extLst>
              <a:ext uri="{FF2B5EF4-FFF2-40B4-BE49-F238E27FC236}">
                <a16:creationId xmlns:a16="http://schemas.microsoft.com/office/drawing/2014/main" id="{7CB439EC-5437-693F-4993-8AC778B005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4528e070a7_13_60:notes">
            <a:extLst>
              <a:ext uri="{FF2B5EF4-FFF2-40B4-BE49-F238E27FC236}">
                <a16:creationId xmlns:a16="http://schemas.microsoft.com/office/drawing/2014/main" id="{6AF6FD48-1D64-2321-62C2-D798BF0B2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6074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>
          <a:extLst>
            <a:ext uri="{FF2B5EF4-FFF2-40B4-BE49-F238E27FC236}">
              <a16:creationId xmlns:a16="http://schemas.microsoft.com/office/drawing/2014/main" id="{C540029F-2EAA-0E6F-9912-A83DBB1A9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4528e070a7_13_60:notes">
            <a:extLst>
              <a:ext uri="{FF2B5EF4-FFF2-40B4-BE49-F238E27FC236}">
                <a16:creationId xmlns:a16="http://schemas.microsoft.com/office/drawing/2014/main" id="{CF97F736-D9C0-74EB-8917-AB0BBF5FFC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4528e070a7_13_60:notes">
            <a:extLst>
              <a:ext uri="{FF2B5EF4-FFF2-40B4-BE49-F238E27FC236}">
                <a16:creationId xmlns:a16="http://schemas.microsoft.com/office/drawing/2014/main" id="{B8ED2D26-934D-8E50-0F26-2CA266D85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080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4528e070a7_1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4528e070a7_1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>
          <a:extLst>
            <a:ext uri="{FF2B5EF4-FFF2-40B4-BE49-F238E27FC236}">
              <a16:creationId xmlns:a16="http://schemas.microsoft.com/office/drawing/2014/main" id="{11E4DC15-D6C8-9D6B-7BE4-8655F2D40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4528e070a7_13_68:notes">
            <a:extLst>
              <a:ext uri="{FF2B5EF4-FFF2-40B4-BE49-F238E27FC236}">
                <a16:creationId xmlns:a16="http://schemas.microsoft.com/office/drawing/2014/main" id="{44B88295-0EA9-5F4F-33F4-0D08A638D6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4528e070a7_13_68:notes">
            <a:extLst>
              <a:ext uri="{FF2B5EF4-FFF2-40B4-BE49-F238E27FC236}">
                <a16:creationId xmlns:a16="http://schemas.microsoft.com/office/drawing/2014/main" id="{7EF67BCA-62E8-E4AA-E499-A186C8B9B3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6124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4528e070a7_13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2FC8A4D4-E731-C836-61E3-D8AA56C3D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>
            <a:extLst>
              <a:ext uri="{FF2B5EF4-FFF2-40B4-BE49-F238E27FC236}">
                <a16:creationId xmlns:a16="http://schemas.microsoft.com/office/drawing/2014/main" id="{0A25CF82-C708-028E-44A8-72A57A0C6E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4528e070a7_13_79:notes">
            <a:extLst>
              <a:ext uri="{FF2B5EF4-FFF2-40B4-BE49-F238E27FC236}">
                <a16:creationId xmlns:a16="http://schemas.microsoft.com/office/drawing/2014/main" id="{A69FC867-F762-E8CB-85E0-2DF80DB750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493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2BD80DE0-DEC0-E04A-333D-336095AE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>
            <a:extLst>
              <a:ext uri="{FF2B5EF4-FFF2-40B4-BE49-F238E27FC236}">
                <a16:creationId xmlns:a16="http://schemas.microsoft.com/office/drawing/2014/main" id="{18370B7D-C7B6-F4D0-1195-30430DF62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4528e070a7_13_79:notes">
            <a:extLst>
              <a:ext uri="{FF2B5EF4-FFF2-40B4-BE49-F238E27FC236}">
                <a16:creationId xmlns:a16="http://schemas.microsoft.com/office/drawing/2014/main" id="{638E627A-0232-6EFB-C7C2-0B0AB53D9C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110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C53575A5-FF6C-F2B4-106A-8F4724905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>
            <a:extLst>
              <a:ext uri="{FF2B5EF4-FFF2-40B4-BE49-F238E27FC236}">
                <a16:creationId xmlns:a16="http://schemas.microsoft.com/office/drawing/2014/main" id="{4ECD9A04-8F21-0B51-8727-72613F36B1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4528e070a7_13_79:notes">
            <a:extLst>
              <a:ext uri="{FF2B5EF4-FFF2-40B4-BE49-F238E27FC236}">
                <a16:creationId xmlns:a16="http://schemas.microsoft.com/office/drawing/2014/main" id="{64F1813C-2AF3-C16F-801B-0D22FF79AF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79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51fb610a7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51fb610a7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FE327D4D-6316-C29D-8495-2FD3E1D6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>
            <a:extLst>
              <a:ext uri="{FF2B5EF4-FFF2-40B4-BE49-F238E27FC236}">
                <a16:creationId xmlns:a16="http://schemas.microsoft.com/office/drawing/2014/main" id="{6E1E5174-C5A5-7052-9F42-267C06B2C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4528e070a7_13_79:notes">
            <a:extLst>
              <a:ext uri="{FF2B5EF4-FFF2-40B4-BE49-F238E27FC236}">
                <a16:creationId xmlns:a16="http://schemas.microsoft.com/office/drawing/2014/main" id="{103622E0-0FAA-B839-1BB2-C2B360B7C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3091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42F3330F-4109-1C29-5C5E-5E1B2D95A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>
            <a:extLst>
              <a:ext uri="{FF2B5EF4-FFF2-40B4-BE49-F238E27FC236}">
                <a16:creationId xmlns:a16="http://schemas.microsoft.com/office/drawing/2014/main" id="{67789C69-4771-CD26-097C-40741BAF98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8" name="Google Shape;828;g34528e070a7_13_79:notes">
                <a:extLst>
                  <a:ext uri="{FF2B5EF4-FFF2-40B4-BE49-F238E27FC236}">
                    <a16:creationId xmlns:a16="http://schemas.microsoft.com/office/drawing/2014/main" id="{F1352A8B-08E8-507C-D3D5-B0C89742395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Determining a concept’s activation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then comes down to determining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𝒊</m:t>
                        </m:r>
                      </m:sub>
                    </m:sSub>
                    <m:r>
                      <a:rPr lang="en-GB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Marcellus SC"/>
                      </a:rPr>
                      <m:t> </m:t>
                    </m:r>
                  </m:oMath>
                </a14:m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comes from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Marcellus SC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</m:ctrlPr>
                              </m:accPr>
                              <m:e>
                                <m:r>
                                  <a:rPr lang="en-GB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𝒊</m:t>
                            </m:r>
                          </m:sub>
                          <m:sup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+</m:t>
                            </m:r>
                          </m:sup>
                        </m:sSubSup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| </m:t>
                        </m:r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or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Marcellus SC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</m:ctrlPr>
                              </m:accPr>
                              <m:e>
                                <m:r>
                                  <a:rPr lang="en-GB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𝒊</m:t>
                            </m:r>
                          </m:sub>
                          <m:sup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−</m:t>
                            </m:r>
                          </m:sup>
                        </m:sSubSup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| </m:t>
                        </m:r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endParaRPr lang="en-GB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mc:Choice>
        <mc:Fallback xmlns="">
          <p:sp>
            <p:nvSpPr>
              <p:cNvPr id="828" name="Google Shape;828;g34528e070a7_13_79:notes">
                <a:extLst>
                  <a:ext uri="{FF2B5EF4-FFF2-40B4-BE49-F238E27FC236}">
                    <a16:creationId xmlns:a16="http://schemas.microsoft.com/office/drawing/2014/main" id="{F1352A8B-08E8-507C-D3D5-B0C89742395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Determining a concept’s activation given 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</a:t>
                </a: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then comes down to determining whether 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  </a:t>
                </a: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comes from 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𝑃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sym typeface="Marcellus SC"/>
                  </a:rPr>
                  <a:t>(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̂_𝒊^+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 | 𝑥)</a:t>
                </a: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or 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𝑃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sym typeface="Marcellus SC"/>
                  </a:rPr>
                  <a:t>(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̂_𝒊^−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 | 𝑥)</a:t>
                </a:r>
                <a:endParaRPr lang="en-GB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944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DD900ABE-3FD0-AB02-D54E-F3526C22C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4528e070a7_13_79:notes">
            <a:extLst>
              <a:ext uri="{FF2B5EF4-FFF2-40B4-BE49-F238E27FC236}">
                <a16:creationId xmlns:a16="http://schemas.microsoft.com/office/drawing/2014/main" id="{F84DA2AC-5BDB-2471-7A6D-FCEDA41869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8" name="Google Shape;828;g34528e070a7_13_79:notes">
                <a:extLst>
                  <a:ext uri="{FF2B5EF4-FFF2-40B4-BE49-F238E27FC236}">
                    <a16:creationId xmlns:a16="http://schemas.microsoft.com/office/drawing/2014/main" id="{29D71F87-9234-387D-E044-516B357B51C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Determining a concept’s activation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then comes down to determining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𝒊</m:t>
                        </m:r>
                      </m:sub>
                    </m:sSub>
                    <m:r>
                      <a:rPr lang="en-GB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Marcellus SC"/>
                      </a:rPr>
                      <m:t> </m:t>
                    </m:r>
                  </m:oMath>
                </a14:m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comes from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Marcellus SC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</m:ctrlPr>
                              </m:accPr>
                              <m:e>
                                <m:r>
                                  <a:rPr lang="en-GB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𝒊</m:t>
                            </m:r>
                          </m:sub>
                          <m:sup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+</m:t>
                            </m:r>
                          </m:sup>
                        </m:sSubSup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| </m:t>
                        </m:r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or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Marcellus SC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</m:ctrlPr>
                              </m:accPr>
                              <m:e>
                                <m:r>
                                  <a:rPr lang="en-GB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Marcellus SC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𝒊</m:t>
                            </m:r>
                          </m:sub>
                          <m:sup>
                            <m:r>
                              <a:rPr lang="en-GB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Marcellus SC"/>
                              </a:rPr>
                              <m:t>−</m:t>
                            </m:r>
                          </m:sup>
                        </m:sSubSup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| </m:t>
                        </m:r>
                        <m:r>
                          <a:rPr lang="en-US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endParaRPr lang="en-GB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mc:Choice>
        <mc:Fallback xmlns="">
          <p:sp>
            <p:nvSpPr>
              <p:cNvPr id="828" name="Google Shape;828;g34528e070a7_13_79:notes">
                <a:extLst>
                  <a:ext uri="{FF2B5EF4-FFF2-40B4-BE49-F238E27FC236}">
                    <a16:creationId xmlns:a16="http://schemas.microsoft.com/office/drawing/2014/main" id="{29D71F87-9234-387D-E044-516B357B51C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Determining a concept’s activation given 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</a:t>
                </a: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then comes down to determining whether 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  </a:t>
                </a: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comes from 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𝑃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sym typeface="Marcellus SC"/>
                  </a:rPr>
                  <a:t>(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̂_𝒊^+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 | 𝑥)</a:t>
                </a:r>
                <a:r>
                  <a:rPr lang="en-GB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or 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𝑃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sym typeface="Marcellus SC"/>
                  </a:rPr>
                  <a:t>(</a:t>
                </a:r>
                <a:r>
                  <a:rPr lang="en-GB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𝒄 ̂_𝒊^−</a:t>
                </a:r>
                <a:r>
                  <a:rPr lang="en-US" i="0">
                    <a:solidFill>
                      <a:schemeClr val="lt1"/>
                    </a:solidFill>
                    <a:latin typeface="Cambria Math" panose="02040503050406030204" pitchFamily="18" charset="0"/>
                    <a:ea typeface="Spectral Light"/>
                    <a:cs typeface="Spectral Light"/>
                    <a:sym typeface="Marcellus SC"/>
                  </a:rPr>
                  <a:t> | 𝑥)</a:t>
                </a:r>
                <a:endParaRPr lang="en-GB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305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>
          <a:extLst>
            <a:ext uri="{FF2B5EF4-FFF2-40B4-BE49-F238E27FC236}">
              <a16:creationId xmlns:a16="http://schemas.microsoft.com/office/drawing/2014/main" id="{3D726866-5227-B0BF-45A0-1A1F201D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4528e070a7_13_94:notes">
            <a:extLst>
              <a:ext uri="{FF2B5EF4-FFF2-40B4-BE49-F238E27FC236}">
                <a16:creationId xmlns:a16="http://schemas.microsoft.com/office/drawing/2014/main" id="{6882F1BC-9217-1EA3-A1B3-DB614CA104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4528e070a7_13_94:notes">
            <a:extLst>
              <a:ext uri="{FF2B5EF4-FFF2-40B4-BE49-F238E27FC236}">
                <a16:creationId xmlns:a16="http://schemas.microsoft.com/office/drawing/2014/main" id="{3C336B03-CEE5-B11E-D462-C69ACCF27C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3378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>
          <a:extLst>
            <a:ext uri="{FF2B5EF4-FFF2-40B4-BE49-F238E27FC236}">
              <a16:creationId xmlns:a16="http://schemas.microsoft.com/office/drawing/2014/main" id="{83DA166B-1E59-D2D7-E347-72137AB2E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4528e070a7_13_94:notes">
            <a:extLst>
              <a:ext uri="{FF2B5EF4-FFF2-40B4-BE49-F238E27FC236}">
                <a16:creationId xmlns:a16="http://schemas.microsoft.com/office/drawing/2014/main" id="{1C670EFA-77E9-FD1D-A25D-5FCC9642C2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4528e070a7_13_94:notes">
            <a:extLst>
              <a:ext uri="{FF2B5EF4-FFF2-40B4-BE49-F238E27FC236}">
                <a16:creationId xmlns:a16="http://schemas.microsoft.com/office/drawing/2014/main" id="{D4D6AC0D-3C58-CAF7-7F2D-417BC4279F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4269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>
          <a:extLst>
            <a:ext uri="{FF2B5EF4-FFF2-40B4-BE49-F238E27FC236}">
              <a16:creationId xmlns:a16="http://schemas.microsoft.com/office/drawing/2014/main" id="{BC9C4CD5-54C6-8788-C471-A2E291B79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4528e070a7_13_94:notes">
            <a:extLst>
              <a:ext uri="{FF2B5EF4-FFF2-40B4-BE49-F238E27FC236}">
                <a16:creationId xmlns:a16="http://schemas.microsoft.com/office/drawing/2014/main" id="{45317B3F-3BDE-4E05-9E56-F34F8C03CD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4528e070a7_13_94:notes">
            <a:extLst>
              <a:ext uri="{FF2B5EF4-FFF2-40B4-BE49-F238E27FC236}">
                <a16:creationId xmlns:a16="http://schemas.microsoft.com/office/drawing/2014/main" id="{4BCAADEE-4D76-6E91-4C2F-38912C655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4109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>
          <a:extLst>
            <a:ext uri="{FF2B5EF4-FFF2-40B4-BE49-F238E27FC236}">
              <a16:creationId xmlns:a16="http://schemas.microsoft.com/office/drawing/2014/main" id="{28CFA2CD-1CB1-0BCB-6545-9C30A1F8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4528e070a7_13_94:notes">
            <a:extLst>
              <a:ext uri="{FF2B5EF4-FFF2-40B4-BE49-F238E27FC236}">
                <a16:creationId xmlns:a16="http://schemas.microsoft.com/office/drawing/2014/main" id="{DAAD7A86-AF47-E462-E6F5-CBB78F72C3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4528e070a7_13_94:notes">
            <a:extLst>
              <a:ext uri="{FF2B5EF4-FFF2-40B4-BE49-F238E27FC236}">
                <a16:creationId xmlns:a16="http://schemas.microsoft.com/office/drawing/2014/main" id="{90C810A8-2DD5-F580-F4D9-51B4853C41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0868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>
          <a:extLst>
            <a:ext uri="{FF2B5EF4-FFF2-40B4-BE49-F238E27FC236}">
              <a16:creationId xmlns:a16="http://schemas.microsoft.com/office/drawing/2014/main" id="{0753AAB5-BC6F-416F-C4FC-ECD4FB3C6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4528e070a7_13_94:notes">
            <a:extLst>
              <a:ext uri="{FF2B5EF4-FFF2-40B4-BE49-F238E27FC236}">
                <a16:creationId xmlns:a16="http://schemas.microsoft.com/office/drawing/2014/main" id="{637D8B0B-1B3A-7304-F7E4-84DC5474A8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4528e070a7_13_94:notes">
            <a:extLst>
              <a:ext uri="{FF2B5EF4-FFF2-40B4-BE49-F238E27FC236}">
                <a16:creationId xmlns:a16="http://schemas.microsoft.com/office/drawing/2014/main" id="{36F2F1E5-776C-F9E0-47EC-810F866657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0675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>
          <a:extLst>
            <a:ext uri="{FF2B5EF4-FFF2-40B4-BE49-F238E27FC236}">
              <a16:creationId xmlns:a16="http://schemas.microsoft.com/office/drawing/2014/main" id="{8B5E32AB-1E29-26C6-4A0A-D6ADF5A5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4528e070a7_13_114:notes">
            <a:extLst>
              <a:ext uri="{FF2B5EF4-FFF2-40B4-BE49-F238E27FC236}">
                <a16:creationId xmlns:a16="http://schemas.microsoft.com/office/drawing/2014/main" id="{4ACE5ACD-45FC-2F6C-BEFF-8130751C5B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4528e070a7_13_114:notes">
            <a:extLst>
              <a:ext uri="{FF2B5EF4-FFF2-40B4-BE49-F238E27FC236}">
                <a16:creationId xmlns:a16="http://schemas.microsoft.com/office/drawing/2014/main" id="{11B917B9-79ED-D405-B3B4-DD97D65312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7927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4528e070a7_13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4528e070a7_13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51fb610a7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51fb610a7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4528e070a7_13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4528e070a7_13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>
          <a:extLst>
            <a:ext uri="{FF2B5EF4-FFF2-40B4-BE49-F238E27FC236}">
              <a16:creationId xmlns:a16="http://schemas.microsoft.com/office/drawing/2014/main" id="{6A8503B4-A83D-29B7-B97B-CE5809517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4528e070a7_13_134:notes">
            <a:extLst>
              <a:ext uri="{FF2B5EF4-FFF2-40B4-BE49-F238E27FC236}">
                <a16:creationId xmlns:a16="http://schemas.microsoft.com/office/drawing/2014/main" id="{CBC4A537-53E0-564E-A546-EEFE1F9B27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4528e070a7_13_134:notes">
            <a:extLst>
              <a:ext uri="{FF2B5EF4-FFF2-40B4-BE49-F238E27FC236}">
                <a16:creationId xmlns:a16="http://schemas.microsoft.com/office/drawing/2014/main" id="{BE88FDBF-755C-665B-F4D9-EF2B7A83D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8656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3046A07C-29B8-DAB3-02DB-37FD8648C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C4D04157-65FD-7561-5378-33AEB6783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5E2806BC-6F43-23FA-CD5B-AEF1A6D183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423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47689269-B5AD-655A-B0D0-9D10AF74F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35C919BB-9439-DE7E-4600-54675754BB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73FE9D5B-D75E-0B52-0340-5E8C1D2095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4375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BA5CAF94-838C-78DB-AC30-E20060AFB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D52C4723-B740-B61C-C549-9A7B62480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35A10EEA-31AD-F884-1B13-3C55B4547B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6102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CB59B79F-B8C2-7AF6-A1B1-492FA4F73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3B75A0E1-174B-8749-5A05-EDB576C18F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F7899E92-BD41-8039-6CD2-FA3D3C5EC7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8712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1CA0D73B-85B8-4C61-275F-45E88F36C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40C3A605-AAF6-7245-88B2-E9479C11DC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3B0F5262-DD0C-5787-E009-AA7F8B5CAE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372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42E74F84-ED0B-9D47-EFB3-4CA7D8EB0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11CEBE04-1C5A-23B6-A127-7F7FBE9DE6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22FF5D7B-60C3-252A-6E17-0EEF3A7DAD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4319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2538205D-0FD6-A4F6-57D8-7A54C2D6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74F20169-5D67-F431-5263-FCCE31B480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4C579F8A-3B24-4D17-AB41-D2D04C2EF5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C00000"/>
                </a:solidFill>
              </a:rPr>
              <a:t>Inference mechanisms </a:t>
            </a:r>
            <a:r>
              <a:rPr lang="en-US" sz="1100" dirty="0"/>
              <a:t>can only be </a:t>
            </a:r>
            <a:r>
              <a:rPr lang="en-US" sz="1100" b="1" dirty="0">
                <a:solidFill>
                  <a:srgbClr val="C00000"/>
                </a:solidFill>
              </a:rPr>
              <a:t>selected</a:t>
            </a:r>
            <a:r>
              <a:rPr lang="en-US" sz="1100" dirty="0"/>
              <a:t> from a finite set of </a:t>
            </a:r>
            <a:r>
              <a:rPr lang="en-US" sz="1100" b="1" dirty="0">
                <a:solidFill>
                  <a:srgbClr val="C00000"/>
                </a:solidFill>
              </a:rPr>
              <a:t>transparent rules</a:t>
            </a:r>
            <a:r>
              <a:rPr lang="en-US" sz="1100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14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2fe82f15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72fe82f15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>
          <a:extLst>
            <a:ext uri="{FF2B5EF4-FFF2-40B4-BE49-F238E27FC236}">
              <a16:creationId xmlns:a16="http://schemas.microsoft.com/office/drawing/2014/main" id="{5B88A840-8642-CAAD-4E3B-BE8BF6D57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528e070a7_13_154:notes">
            <a:extLst>
              <a:ext uri="{FF2B5EF4-FFF2-40B4-BE49-F238E27FC236}">
                <a16:creationId xmlns:a16="http://schemas.microsoft.com/office/drawing/2014/main" id="{A39B5C6E-9946-511D-CC09-F85E7EF277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528e070a7_13_154:notes">
            <a:extLst>
              <a:ext uri="{FF2B5EF4-FFF2-40B4-BE49-F238E27FC236}">
                <a16:creationId xmlns:a16="http://schemas.microsoft.com/office/drawing/2014/main" id="{D591DCAA-BDE7-7204-50AF-6F22764BE1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>
                <a:solidFill>
                  <a:srgbClr val="C00000"/>
                </a:solidFill>
              </a:rPr>
              <a:t>Inference mechanisms </a:t>
            </a:r>
            <a:r>
              <a:rPr lang="en-US" sz="1100"/>
              <a:t>can only be </a:t>
            </a:r>
            <a:r>
              <a:rPr lang="en-US" sz="1100" b="1">
                <a:solidFill>
                  <a:srgbClr val="C00000"/>
                </a:solidFill>
              </a:rPr>
              <a:t>selected</a:t>
            </a:r>
            <a:r>
              <a:rPr lang="en-US" sz="1100"/>
              <a:t> from a finite set of </a:t>
            </a:r>
            <a:r>
              <a:rPr lang="en-US" sz="1100" b="1">
                <a:solidFill>
                  <a:srgbClr val="C00000"/>
                </a:solidFill>
              </a:rPr>
              <a:t>transparent rules</a:t>
            </a:r>
            <a:r>
              <a:rPr lang="en-US" sz="110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1414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4528e070a7_13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34528e070a7_13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528e070a7_13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4528e070a7_13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>
          <a:extLst>
            <a:ext uri="{FF2B5EF4-FFF2-40B4-BE49-F238E27FC236}">
              <a16:creationId xmlns:a16="http://schemas.microsoft.com/office/drawing/2014/main" id="{A2D54C85-F82E-3C9B-0181-332311D6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528e070a7_13_164:notes">
            <a:extLst>
              <a:ext uri="{FF2B5EF4-FFF2-40B4-BE49-F238E27FC236}">
                <a16:creationId xmlns:a16="http://schemas.microsoft.com/office/drawing/2014/main" id="{00940919-FF28-11CD-036F-C6670BD41C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4528e070a7_13_164:notes">
            <a:extLst>
              <a:ext uri="{FF2B5EF4-FFF2-40B4-BE49-F238E27FC236}">
                <a16:creationId xmlns:a16="http://schemas.microsoft.com/office/drawing/2014/main" id="{19C1442C-38F2-FAC6-DD40-89FF07EFFB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2480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>
          <a:extLst>
            <a:ext uri="{FF2B5EF4-FFF2-40B4-BE49-F238E27FC236}">
              <a16:creationId xmlns:a16="http://schemas.microsoft.com/office/drawing/2014/main" id="{9D942F12-49D6-FB7F-2DA8-8BF7AED3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528e070a7_13_164:notes">
            <a:extLst>
              <a:ext uri="{FF2B5EF4-FFF2-40B4-BE49-F238E27FC236}">
                <a16:creationId xmlns:a16="http://schemas.microsoft.com/office/drawing/2014/main" id="{7961BF9C-C283-03C6-B5C1-25F136833C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4528e070a7_13_164:notes">
            <a:extLst>
              <a:ext uri="{FF2B5EF4-FFF2-40B4-BE49-F238E27FC236}">
                <a16:creationId xmlns:a16="http://schemas.microsoft.com/office/drawing/2014/main" id="{5B4E704F-D8CA-B976-8AF5-A097180671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5986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>
          <a:extLst>
            <a:ext uri="{FF2B5EF4-FFF2-40B4-BE49-F238E27FC236}">
              <a16:creationId xmlns:a16="http://schemas.microsoft.com/office/drawing/2014/main" id="{5796E02D-61B0-9E2B-C546-D0F0E5E6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528e070a7_13_164:notes">
            <a:extLst>
              <a:ext uri="{FF2B5EF4-FFF2-40B4-BE49-F238E27FC236}">
                <a16:creationId xmlns:a16="http://schemas.microsoft.com/office/drawing/2014/main" id="{39AE4155-5B44-A80D-4425-DBE4AB7B6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4528e070a7_13_164:notes">
            <a:extLst>
              <a:ext uri="{FF2B5EF4-FFF2-40B4-BE49-F238E27FC236}">
                <a16:creationId xmlns:a16="http://schemas.microsoft.com/office/drawing/2014/main" id="{3255FC59-DDAA-F34B-B5F1-A55DEF1800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3410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>
          <a:extLst>
            <a:ext uri="{FF2B5EF4-FFF2-40B4-BE49-F238E27FC236}">
              <a16:creationId xmlns:a16="http://schemas.microsoft.com/office/drawing/2014/main" id="{9FB67D45-E812-BCB3-6486-A8B93F25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528e070a7_13_164:notes">
            <a:extLst>
              <a:ext uri="{FF2B5EF4-FFF2-40B4-BE49-F238E27FC236}">
                <a16:creationId xmlns:a16="http://schemas.microsoft.com/office/drawing/2014/main" id="{AAF1667A-A85D-EC33-1E48-C38991E2A4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4528e070a7_13_164:notes">
            <a:extLst>
              <a:ext uri="{FF2B5EF4-FFF2-40B4-BE49-F238E27FC236}">
                <a16:creationId xmlns:a16="http://schemas.microsoft.com/office/drawing/2014/main" id="{41B6DE18-212D-1E7F-641A-491E866D24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4298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>
          <a:extLst>
            <a:ext uri="{FF2B5EF4-FFF2-40B4-BE49-F238E27FC236}">
              <a16:creationId xmlns:a16="http://schemas.microsoft.com/office/drawing/2014/main" id="{1568DC00-AAF5-8164-AEE8-83E874E6B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528e070a7_13_164:notes">
            <a:extLst>
              <a:ext uri="{FF2B5EF4-FFF2-40B4-BE49-F238E27FC236}">
                <a16:creationId xmlns:a16="http://schemas.microsoft.com/office/drawing/2014/main" id="{D13BAFCE-48D9-AAB1-F82E-C6CF1ECDDD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4528e070a7_13_164:notes">
            <a:extLst>
              <a:ext uri="{FF2B5EF4-FFF2-40B4-BE49-F238E27FC236}">
                <a16:creationId xmlns:a16="http://schemas.microsoft.com/office/drawing/2014/main" id="{1AB6ED29-813C-D503-3A0E-4A7BDC8377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542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34528e070a7_13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34528e070a7_13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4528e070a7_13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4528e070a7_13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2fe82f1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2fe82f1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 amt="85000"/>
          </a:blip>
          <a:srcRect/>
          <a:stretch/>
        </p:blipFill>
        <p:spPr>
          <a:xfrm>
            <a:off x="1" y="0"/>
            <a:ext cx="914400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pectral Medium"/>
              <a:buNone/>
              <a:defRPr sz="5200"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Light"/>
              <a:buNone/>
              <a:defRPr sz="2800"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2C2C2C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 Medium"/>
              <a:buNone/>
              <a:defRPr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ectral Medium"/>
              <a:buNone/>
              <a:defRPr>
                <a:solidFill>
                  <a:schemeClr val="lt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chemeClr val="lt1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pietro.barbiero@ibm.co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www.mdpi.com/1099-4300/25/12/157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cseweb.ucsd.edu/~lcayton/resexam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cseweb.ucsd.edu/~lcayton/resexam.pdf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hyperlink" Target="https://www.sciencedirect.com/book/9780080514895/probabilistic-reasoning-in-intelligent-system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s://arxiv.org/abs/2007.04612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www.sciencedirect.com/book/9780080514895/probabilistic-reasoning-in-intelligent-systems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cseweb.ucsd.edu/~lcayton/resexam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openxmlformats.org/officeDocument/2006/relationships/hyperlink" Target="https://arxiv.org/abs/2007.04612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s://www.sciencedirect.com/book/9780080514895/probabilistic-reasoning-in-intelligent-systems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cseweb.ucsd.edu/~lcayton/resexam.pdf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book/10.1007/978-3-642-59830-2" TargetMode="External"/><Relationship Id="rId5" Type="http://schemas.openxmlformats.org/officeDocument/2006/relationships/hyperlink" Target="https://link.springer.com/chapter/10.1007/11524564_4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hyperlink" Target="https://link.springer.com/book/10.1007/978-3-642-59830-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chapter/10.1007/11524564_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hyperlink" Target="https://link.springer.com/book/10.1007/978-3-642-59830-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chapter/10.1007/11524564_4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9.08600" TargetMode="External"/><Relationship Id="rId5" Type="http://schemas.openxmlformats.org/officeDocument/2006/relationships/hyperlink" Target="https://arxiv.org/abs/2007.04612" TargetMode="External"/><Relationship Id="rId4" Type="http://schemas.openxmlformats.org/officeDocument/2006/relationships/hyperlink" Target="https://arxiv.org/abs/2004.07780" TargetMode="External"/><Relationship Id="rId9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8.00545" TargetMode="Externa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8.00545" TargetMode="Externa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8.00545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s://arxiv.org/abs/2007.04612" TargetMode="Externa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s://arxiv.org/abs/2007.04612" TargetMode="Externa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arxiv.org/abs/2007.04612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7.04612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10.png"/><Relationship Id="rId7" Type="http://schemas.openxmlformats.org/officeDocument/2006/relationships/hyperlink" Target="https://arxiv.org/abs/2007.04612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0.png"/><Relationship Id="rId4" Type="http://schemas.openxmlformats.org/officeDocument/2006/relationships/image" Target="../media/image8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7.04612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proceedings.mlr.press/v202/shin23a.html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all.com/albert-einstein-png/download/46772" TargetMode="External"/><Relationship Id="rId5" Type="http://schemas.openxmlformats.org/officeDocument/2006/relationships/image" Target="../media/image82.png"/><Relationship Id="rId10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hyperlink" Target="https://arxiv.org/abs/2212.07430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arxiv.org/abs/2209.09056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ologyreview.com/2020/07/17/1005396/predictive-policing-algorithms-racist-dismantled-machine-learning-bias-criminal-justice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aclu.org/news/womens-rights/why-amazons-automated-hiring-tool-discriminated-again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ytimes.com/2020/06/24/technology/facial-recognition-arrest.htm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9056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hyperlink" Target="https://arxiv.org/abs/2209.09056" TargetMode="External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7.png"/><Relationship Id="rId9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s://arxiv.org/abs/2306.01574" TargetMode="External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4.17921" TargetMode="External"/><Relationship Id="rId5" Type="http://schemas.openxmlformats.org/officeDocument/2006/relationships/hyperlink" Target="https://arxiv.org/abs/2309.16928" TargetMode="External"/><Relationship Id="rId10" Type="http://schemas.openxmlformats.org/officeDocument/2006/relationships/image" Target="../media/image104.png"/><Relationship Id="rId4" Type="http://schemas.openxmlformats.org/officeDocument/2006/relationships/hyperlink" Target="https://arxiv.org/abs/2401.14142" TargetMode="External"/><Relationship Id="rId9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63.xml"/><Relationship Id="rId9" Type="http://schemas.openxmlformats.org/officeDocument/2006/relationships/hyperlink" Target="https://www.nature.com/articles/s42256-020-00265-z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hyperlink" Target="https://arxiv.org/abs/2205.15480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11.11158" TargetMode="External"/><Relationship Id="rId5" Type="http://schemas.openxmlformats.org/officeDocument/2006/relationships/hyperlink" Target="https://arxiv.org/abs/2304.06129" TargetMode="Externa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04289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arxiv.org/abs/2401.01259" TargetMode="External"/><Relationship Id="rId4" Type="http://schemas.openxmlformats.org/officeDocument/2006/relationships/hyperlink" Target="https://arxiv.org/abs/2106.13314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04289" TargetMode="External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hyperlink" Target="https://arxiv.org/abs/2401.01259" TargetMode="External"/><Relationship Id="rId4" Type="http://schemas.openxmlformats.org/officeDocument/2006/relationships/hyperlink" Target="https://arxiv.org/abs/2106.13314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hyperlink" Target="https://arxiv.org/abs/2205.15612" TargetMode="External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hyperlink" Target="https://arxiv.org/abs/2406.19272" TargetMode="External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hyperlink" Target="https://proceedings.neurips.cc/paper_files/paper/2022/file/944ecf65a46feb578a43abfd5cddd960-Paper-Conference.pdf" TargetMode="External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dpr-info.eu/art-22-gdp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artificialintelligenceact.eu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hyperlink" Target="https://arxiv.org/abs/1806.07538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35.svg"/><Relationship Id="rId3" Type="http://schemas.openxmlformats.org/officeDocument/2006/relationships/hyperlink" Target="https://arxiv.org/abs/2304.14068" TargetMode="External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3.sv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32.png"/><Relationship Id="rId4" Type="http://schemas.openxmlformats.org/officeDocument/2006/relationships/hyperlink" Target="https://arxiv.org/abs/2407.15527" TargetMode="External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0.png"/><Relationship Id="rId18" Type="http://schemas.openxmlformats.org/officeDocument/2006/relationships/image" Target="../media/image139.svg"/><Relationship Id="rId3" Type="http://schemas.openxmlformats.org/officeDocument/2006/relationships/hyperlink" Target="https://arxiv.org/abs/2304.14068" TargetMode="External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29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152.png"/><Relationship Id="rId20" Type="http://schemas.openxmlformats.org/officeDocument/2006/relationships/image" Target="../media/image1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35.sv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34.png"/><Relationship Id="rId19" Type="http://schemas.openxmlformats.org/officeDocument/2006/relationships/image" Target="../media/image142.png"/><Relationship Id="rId4" Type="http://schemas.openxmlformats.org/officeDocument/2006/relationships/hyperlink" Target="https://arxiv.org/abs/2407.15527" TargetMode="External"/><Relationship Id="rId9" Type="http://schemas.openxmlformats.org/officeDocument/2006/relationships/image" Target="../media/image133.svg"/><Relationship Id="rId14" Type="http://schemas.openxmlformats.org/officeDocument/2006/relationships/image" Target="../media/image136.png"/><Relationship Id="rId22" Type="http://schemas.openxmlformats.org/officeDocument/2006/relationships/image" Target="../media/image146.sv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4.svg"/><Relationship Id="rId3" Type="http://schemas.openxmlformats.org/officeDocument/2006/relationships/hyperlink" Target="https://arxiv.org/abs/2407.15527" TargetMode="External"/><Relationship Id="rId7" Type="http://schemas.openxmlformats.org/officeDocument/2006/relationships/image" Target="../media/image159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50.svg"/><Relationship Id="rId5" Type="http://schemas.openxmlformats.org/officeDocument/2006/relationships/image" Target="../media/image131.png"/><Relationship Id="rId10" Type="http://schemas.openxmlformats.org/officeDocument/2006/relationships/image" Target="../media/image149.png"/><Relationship Id="rId4" Type="http://schemas.openxmlformats.org/officeDocument/2006/relationships/image" Target="../media/image130.png"/><Relationship Id="rId9" Type="http://schemas.openxmlformats.org/officeDocument/2006/relationships/image" Target="../media/image148.svg"/><Relationship Id="rId1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48.svg"/><Relationship Id="rId3" Type="http://schemas.openxmlformats.org/officeDocument/2006/relationships/hyperlink" Target="https://arxiv.org/abs/2407.15527" TargetMode="External"/><Relationship Id="rId7" Type="http://schemas.openxmlformats.org/officeDocument/2006/relationships/image" Target="../media/image159.png"/><Relationship Id="rId12" Type="http://schemas.openxmlformats.org/officeDocument/2006/relationships/image" Target="../media/image147.png"/><Relationship Id="rId17" Type="http://schemas.openxmlformats.org/officeDocument/2006/relationships/image" Target="../media/image154.sv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70.png"/><Relationship Id="rId5" Type="http://schemas.openxmlformats.org/officeDocument/2006/relationships/image" Target="../media/image131.png"/><Relationship Id="rId15" Type="http://schemas.openxmlformats.org/officeDocument/2006/relationships/image" Target="../media/image150.svg"/><Relationship Id="rId10" Type="http://schemas.openxmlformats.org/officeDocument/2006/relationships/image" Target="../media/image169.png"/><Relationship Id="rId4" Type="http://schemas.openxmlformats.org/officeDocument/2006/relationships/image" Target="../media/image130.png"/><Relationship Id="rId9" Type="http://schemas.openxmlformats.org/officeDocument/2006/relationships/image" Target="../media/image168.png"/><Relationship Id="rId14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70.png"/><Relationship Id="rId18" Type="http://schemas.openxmlformats.org/officeDocument/2006/relationships/image" Target="../media/image158.svg"/><Relationship Id="rId26" Type="http://schemas.openxmlformats.org/officeDocument/2006/relationships/image" Target="../media/image150.svg"/><Relationship Id="rId3" Type="http://schemas.openxmlformats.org/officeDocument/2006/relationships/hyperlink" Target="https://arxiv.org/abs/2407.15527" TargetMode="External"/><Relationship Id="rId21" Type="http://schemas.openxmlformats.org/officeDocument/2006/relationships/image" Target="../media/image180.png"/><Relationship Id="rId7" Type="http://schemas.openxmlformats.org/officeDocument/2006/relationships/image" Target="../media/image131.png"/><Relationship Id="rId12" Type="http://schemas.openxmlformats.org/officeDocument/2006/relationships/image" Target="../media/image169.png"/><Relationship Id="rId17" Type="http://schemas.openxmlformats.org/officeDocument/2006/relationships/image" Target="../media/image157.png"/><Relationship Id="rId25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156.svg"/><Relationship Id="rId20" Type="http://schemas.openxmlformats.org/officeDocument/2006/relationships/image" Target="../media/image16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68.png"/><Relationship Id="rId24" Type="http://schemas.openxmlformats.org/officeDocument/2006/relationships/image" Target="../media/image148.svg"/><Relationship Id="rId5" Type="http://schemas.openxmlformats.org/officeDocument/2006/relationships/image" Target="../media/image171.png"/><Relationship Id="rId15" Type="http://schemas.openxmlformats.org/officeDocument/2006/relationships/image" Target="../media/image155.png"/><Relationship Id="rId23" Type="http://schemas.openxmlformats.org/officeDocument/2006/relationships/image" Target="../media/image147.png"/><Relationship Id="rId28" Type="http://schemas.openxmlformats.org/officeDocument/2006/relationships/image" Target="../media/image154.svg"/><Relationship Id="rId10" Type="http://schemas.openxmlformats.org/officeDocument/2006/relationships/image" Target="../media/image167.png"/><Relationship Id="rId19" Type="http://schemas.openxmlformats.org/officeDocument/2006/relationships/image" Target="../media/image160.png"/><Relationship Id="rId4" Type="http://schemas.openxmlformats.org/officeDocument/2006/relationships/image" Target="../media/image130.png"/><Relationship Id="rId9" Type="http://schemas.openxmlformats.org/officeDocument/2006/relationships/image" Target="../media/image159.png"/><Relationship Id="rId14" Type="http://schemas.openxmlformats.org/officeDocument/2006/relationships/image" Target="../media/image173.png"/><Relationship Id="rId22" Type="http://schemas.openxmlformats.org/officeDocument/2006/relationships/image" Target="../media/image181.png"/><Relationship Id="rId27" Type="http://schemas.openxmlformats.org/officeDocument/2006/relationships/image" Target="../media/image153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3.svg"/><Relationship Id="rId18" Type="http://schemas.openxmlformats.org/officeDocument/2006/relationships/image" Target="../media/image168.png"/><Relationship Id="rId26" Type="http://schemas.openxmlformats.org/officeDocument/2006/relationships/image" Target="../media/image161.svg"/><Relationship Id="rId3" Type="http://schemas.openxmlformats.org/officeDocument/2006/relationships/hyperlink" Target="https://arxiv.org/abs/2407.15527" TargetMode="External"/><Relationship Id="rId21" Type="http://schemas.openxmlformats.org/officeDocument/2006/relationships/image" Target="../media/image155.png"/><Relationship Id="rId34" Type="http://schemas.openxmlformats.org/officeDocument/2006/relationships/image" Target="../media/image154.svg"/><Relationship Id="rId7" Type="http://schemas.openxmlformats.org/officeDocument/2006/relationships/image" Target="../media/image172.png"/><Relationship Id="rId12" Type="http://schemas.openxmlformats.org/officeDocument/2006/relationships/image" Target="../media/image162.png"/><Relationship Id="rId17" Type="http://schemas.openxmlformats.org/officeDocument/2006/relationships/image" Target="../media/image146.svg"/><Relationship Id="rId25" Type="http://schemas.openxmlformats.org/officeDocument/2006/relationships/image" Target="../media/image160.png"/><Relationship Id="rId33" Type="http://schemas.openxmlformats.org/officeDocument/2006/relationships/image" Target="../media/image153.pn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145.png"/><Relationship Id="rId20" Type="http://schemas.openxmlformats.org/officeDocument/2006/relationships/image" Target="../media/image173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67.png"/><Relationship Id="rId24" Type="http://schemas.openxmlformats.org/officeDocument/2006/relationships/image" Target="../media/image158.svg"/><Relationship Id="rId32" Type="http://schemas.openxmlformats.org/officeDocument/2006/relationships/image" Target="../media/image150.svg"/><Relationship Id="rId5" Type="http://schemas.openxmlformats.org/officeDocument/2006/relationships/image" Target="../media/image170.png"/><Relationship Id="rId15" Type="http://schemas.openxmlformats.org/officeDocument/2006/relationships/image" Target="../media/image143.svg"/><Relationship Id="rId23" Type="http://schemas.openxmlformats.org/officeDocument/2006/relationships/image" Target="../media/image157.png"/><Relationship Id="rId28" Type="http://schemas.openxmlformats.org/officeDocument/2006/relationships/image" Target="../media/image181.png"/><Relationship Id="rId10" Type="http://schemas.openxmlformats.org/officeDocument/2006/relationships/image" Target="../media/image159.png"/><Relationship Id="rId19" Type="http://schemas.openxmlformats.org/officeDocument/2006/relationships/image" Target="../media/image169.png"/><Relationship Id="rId31" Type="http://schemas.openxmlformats.org/officeDocument/2006/relationships/image" Target="../media/image149.png"/><Relationship Id="rId4" Type="http://schemas.openxmlformats.org/officeDocument/2006/relationships/image" Target="../media/image130.png"/><Relationship Id="rId9" Type="http://schemas.openxmlformats.org/officeDocument/2006/relationships/image" Target="../media/image136.png"/><Relationship Id="rId14" Type="http://schemas.openxmlformats.org/officeDocument/2006/relationships/image" Target="../media/image142.png"/><Relationship Id="rId22" Type="http://schemas.openxmlformats.org/officeDocument/2006/relationships/image" Target="../media/image156.svg"/><Relationship Id="rId27" Type="http://schemas.openxmlformats.org/officeDocument/2006/relationships/image" Target="../media/image180.png"/><Relationship Id="rId30" Type="http://schemas.openxmlformats.org/officeDocument/2006/relationships/image" Target="../media/image148.svg"/><Relationship Id="rId35" Type="http://schemas.openxmlformats.org/officeDocument/2006/relationships/image" Target="../media/image184.png"/><Relationship Id="rId8" Type="http://schemas.openxmlformats.org/officeDocument/2006/relationships/image" Target="../media/image1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7.15527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_files/paper/2016/hash/5680522b8e2bb01943234bce7bf84534-Abstract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bml.github.io/pml-book/book2.html" TargetMode="External"/><Relationship Id="rId5" Type="http://schemas.openxmlformats.org/officeDocument/2006/relationships/hyperlink" Target="https://www.sciencedirect.com/science/article/pii/S0004370218305988" TargetMode="External"/><Relationship Id="rId4" Type="http://schemas.openxmlformats.org/officeDocument/2006/relationships/hyperlink" Target="https://www.cs.columbia.edu/~orb/papers/xai_survey_paper_2017.pdf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hyperlink" Target="https://arxiv.org/abs/2108.05149" TargetMode="External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105.02761" TargetMode="External"/><Relationship Id="rId5" Type="http://schemas.openxmlformats.org/officeDocument/2006/relationships/hyperlink" Target="https://arxiv.org/abs/2304.14068" TargetMode="External"/><Relationship Id="rId10" Type="http://schemas.openxmlformats.org/officeDocument/2006/relationships/image" Target="../media/image175.png"/><Relationship Id="rId4" Type="http://schemas.openxmlformats.org/officeDocument/2006/relationships/hyperlink" Target="https://arxiv.org/abs/1805.10872" TargetMode="External"/><Relationship Id="rId9" Type="http://schemas.openxmlformats.org/officeDocument/2006/relationships/image" Target="../media/image17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svg"/><Relationship Id="rId4" Type="http://schemas.openxmlformats.org/officeDocument/2006/relationships/image" Target="../media/image1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svg"/><Relationship Id="rId4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8.10609" TargetMode="External"/><Relationship Id="rId13" Type="http://schemas.openxmlformats.org/officeDocument/2006/relationships/image" Target="../media/image189.png"/><Relationship Id="rId3" Type="http://schemas.openxmlformats.org/officeDocument/2006/relationships/image" Target="../media/image183.png"/><Relationship Id="rId7" Type="http://schemas.openxmlformats.org/officeDocument/2006/relationships/image" Target="../media/image187.sv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hyperlink" Target="https://arxiv.org/abs/2012.06954" TargetMode="External"/><Relationship Id="rId5" Type="http://schemas.openxmlformats.org/officeDocument/2006/relationships/image" Target="../media/image185.png"/><Relationship Id="rId15" Type="http://schemas.openxmlformats.org/officeDocument/2006/relationships/image" Target="../media/image191.png"/><Relationship Id="rId10" Type="http://schemas.openxmlformats.org/officeDocument/2006/relationships/hyperlink" Target="https://arxiv.org/abs/2407.15786" TargetMode="External"/><Relationship Id="rId4" Type="http://schemas.openxmlformats.org/officeDocument/2006/relationships/image" Target="../media/image184.gif"/><Relationship Id="rId9" Type="http://schemas.openxmlformats.org/officeDocument/2006/relationships/hyperlink" Target="https://openreview.net/forum?id=TIsrnWpjQ0" TargetMode="External"/><Relationship Id="rId14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FF26B-F768-12B8-4538-0F041558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725" y="3492500"/>
            <a:ext cx="1279013" cy="1286626"/>
          </a:xfrm>
          <a:prstGeom prst="rect">
            <a:avLst/>
          </a:prstGeom>
        </p:spPr>
      </p:pic>
      <p:sp>
        <p:nvSpPr>
          <p:cNvPr id="67" name="Google Shape;67;p16"/>
          <p:cNvSpPr txBox="1">
            <a:spLocks noGrp="1"/>
          </p:cNvSpPr>
          <p:nvPr>
            <p:ph type="ctrTitle"/>
          </p:nvPr>
        </p:nvSpPr>
        <p:spPr>
          <a:xfrm>
            <a:off x="222875" y="418125"/>
            <a:ext cx="6591300" cy="175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100">
                <a:latin typeface="Spectral SemiBold"/>
                <a:ea typeface="Spectral SemiBold"/>
                <a:cs typeface="Spectral SemiBold"/>
                <a:sym typeface="Spectral SemiBold"/>
              </a:rPr>
              <a:t>Foundations of Interpretable Models</a:t>
            </a:r>
            <a:endParaRPr sz="1800">
              <a:solidFill>
                <a:srgbClr val="B7B7B7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pic>
        <p:nvPicPr>
          <p:cNvPr id="68" name="Google Shape;68;p16" title="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6200" y="3367893"/>
            <a:ext cx="1279013" cy="144245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/>
        </p:nvSpPr>
        <p:spPr>
          <a:xfrm>
            <a:off x="222875" y="2094600"/>
            <a:ext cx="54432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999999"/>
                </a:solidFill>
                <a:latin typeface="Spectral"/>
                <a:ea typeface="Spectral"/>
                <a:cs typeface="Spectral"/>
                <a:sym typeface="Spectral"/>
              </a:rPr>
              <a:t>Pietro Barbiero &amp; Mateo Espinosa Zarlenga</a:t>
            </a:r>
            <a:endParaRPr sz="2000">
              <a:solidFill>
                <a:srgbClr val="999999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rgbClr val="999999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">
                <a:solidFill>
                  <a:srgbClr val="999999"/>
                </a:solidFill>
                <a:latin typeface="Spectral"/>
                <a:ea typeface="Spectral"/>
                <a:cs typeface="Spectral"/>
                <a:sym typeface="Spectral"/>
              </a:rPr>
              <a:t>      </a:t>
            </a:r>
            <a:r>
              <a:rPr lang="en-GB" sz="1100">
                <a:solidFill>
                  <a:srgbClr val="666666"/>
                </a:solidFill>
                <a:uFill>
                  <a:noFill/>
                </a:uFill>
                <a:latin typeface="Spectral"/>
                <a:ea typeface="Spectral"/>
                <a:cs typeface="Spectral"/>
                <a:sym typeface="Spectr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pietro.barbiero@ibm.com</a:t>
            </a:r>
            <a:r>
              <a:rPr lang="en-GB" sz="6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                   </a:t>
            </a:r>
            <a:r>
              <a:rPr lang="en-GB" sz="11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me466@cam.ac.uk</a:t>
            </a:r>
            <a:endParaRPr sz="6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Spectral"/>
                <a:ea typeface="Spectral"/>
                <a:cs typeface="Spectral"/>
                <a:sym typeface="Spectral"/>
              </a:rPr>
              <a:t>In collaboration with: Alberto Termine, Mateja Jamnik, Giuseppe Marra</a:t>
            </a:r>
            <a:endParaRPr sz="1200">
              <a:solidFill>
                <a:srgbClr val="999999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008088" y="3663475"/>
            <a:ext cx="2553201" cy="3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663" y="3569736"/>
            <a:ext cx="2384042" cy="49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96562" y="4124450"/>
            <a:ext cx="2056648" cy="6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670" y="4182825"/>
            <a:ext cx="1575140" cy="5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body" idx="1"/>
          </p:nvPr>
        </p:nvSpPr>
        <p:spPr>
          <a:xfrm>
            <a:off x="79536" y="1147075"/>
            <a:ext cx="8672064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Spectral"/>
                <a:ea typeface="Spectral"/>
                <a:cs typeface="Spectral"/>
                <a:sym typeface="Spectral"/>
              </a:rPr>
              <a:t>Problem #1</a:t>
            </a:r>
            <a:endParaRPr lang="en-US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Lack of formal and “actionable” definition of interpretability.</a:t>
            </a:r>
            <a:endParaRPr lang="en-US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Research in interpretability is ill-defined.</a:t>
            </a:r>
            <a:endParaRPr lang="en-US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Spectral"/>
                <a:ea typeface="Spectral"/>
                <a:cs typeface="Spectral"/>
                <a:sym typeface="Spectral"/>
              </a:rPr>
              <a:t>Research Question #1</a:t>
            </a:r>
            <a:endParaRPr lang="en-US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Can we provide a general, simple &amp; actionable definition of interpretability in AI?</a:t>
            </a:r>
            <a:endParaRPr lang="en-US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6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288" y="1604400"/>
            <a:ext cx="4403274" cy="16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2342425" y="941850"/>
            <a:ext cx="86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object</a:t>
            </a:r>
            <a:endParaRPr sz="1800" i="1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235" name="Google Shape;235;p26"/>
          <p:cNvSpPr/>
          <p:nvPr/>
        </p:nvSpPr>
        <p:spPr>
          <a:xfrm rot="5400000">
            <a:off x="2713975" y="1215750"/>
            <a:ext cx="122400" cy="4980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6" name="Google Shape;236;p26"/>
          <p:cNvSpPr txBox="1"/>
          <p:nvPr/>
        </p:nvSpPr>
        <p:spPr>
          <a:xfrm>
            <a:off x="3430400" y="941850"/>
            <a:ext cx="100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features</a:t>
            </a:r>
            <a:endParaRPr sz="1800" i="1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237" name="Google Shape;237;p26"/>
          <p:cNvSpPr/>
          <p:nvPr/>
        </p:nvSpPr>
        <p:spPr>
          <a:xfrm rot="5400000">
            <a:off x="3869300" y="925950"/>
            <a:ext cx="122400" cy="10776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4532550" y="941850"/>
            <a:ext cx="100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target</a:t>
            </a:r>
            <a:endParaRPr sz="1800" i="1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239" name="Google Shape;239;p26"/>
          <p:cNvSpPr/>
          <p:nvPr/>
        </p:nvSpPr>
        <p:spPr>
          <a:xfrm rot="5400000">
            <a:off x="4971450" y="1248450"/>
            <a:ext cx="122400" cy="4326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241" name="Google Shape;241;p26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7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248" name="Google Shape;248;p27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/>
          <p:nvPr/>
        </p:nvSpPr>
        <p:spPr>
          <a:xfrm>
            <a:off x="1411925" y="2808500"/>
            <a:ext cx="24084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Let’s associate:</a:t>
            </a:r>
            <a:endParaRPr sz="1800">
              <a:solidFill>
                <a:srgbClr val="FFFFFF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pectral Light"/>
              <a:buChar char="●"/>
            </a:pPr>
            <a:r>
              <a:rPr lang="en-GB" sz="18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“</a:t>
            </a:r>
            <a:r>
              <a:rPr lang="en-GB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one</a:t>
            </a:r>
            <a:r>
              <a:rPr lang="en-GB" sz="18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” to </a:t>
            </a:r>
            <a:endParaRPr sz="1800">
              <a:solidFill>
                <a:srgbClr val="FFFFFF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</a:pP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“</a:t>
            </a: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</a:t>
            </a: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” to </a:t>
            </a:r>
            <a:endParaRPr sz="1800">
              <a:solidFill>
                <a:schemeClr val="lt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</a:pP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“</a:t>
            </a: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</a:t>
            </a: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” to </a:t>
            </a:r>
            <a:endParaRPr sz="1800">
              <a:solidFill>
                <a:srgbClr val="FFFFFF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pic>
        <p:nvPicPr>
          <p:cNvPr id="250" name="Google Shape;250;p27" title="Screenshot 2025-08-08 at 10.56.24.png"/>
          <p:cNvPicPr preferRelativeResize="0"/>
          <p:nvPr/>
        </p:nvPicPr>
        <p:blipFill rotWithShape="1">
          <a:blip r:embed="rId3">
            <a:alphaModFix/>
          </a:blip>
          <a:srcRect l="19839" r="69878" b="73707"/>
          <a:stretch/>
        </p:blipFill>
        <p:spPr>
          <a:xfrm>
            <a:off x="2863925" y="3161150"/>
            <a:ext cx="302050" cy="2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 title="Screenshot 2025-08-08 at 10.56.24.png"/>
          <p:cNvPicPr preferRelativeResize="0"/>
          <p:nvPr/>
        </p:nvPicPr>
        <p:blipFill rotWithShape="1">
          <a:blip r:embed="rId3">
            <a:alphaModFix/>
          </a:blip>
          <a:srcRect l="38039" r="51679" b="73707"/>
          <a:stretch/>
        </p:blipFill>
        <p:spPr>
          <a:xfrm>
            <a:off x="2824375" y="3477963"/>
            <a:ext cx="302050" cy="2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 title="Screenshot 2025-08-08 at 10.56.24.png"/>
          <p:cNvPicPr preferRelativeResize="0"/>
          <p:nvPr/>
        </p:nvPicPr>
        <p:blipFill rotWithShape="1">
          <a:blip r:embed="rId3">
            <a:alphaModFix/>
          </a:blip>
          <a:srcRect l="55636" r="36303" b="73707"/>
          <a:stretch/>
        </p:blipFill>
        <p:spPr>
          <a:xfrm>
            <a:off x="2994513" y="3794800"/>
            <a:ext cx="236775" cy="29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/>
          <p:nvPr/>
        </p:nvSpPr>
        <p:spPr>
          <a:xfrm>
            <a:off x="3869300" y="3259850"/>
            <a:ext cx="579600" cy="47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4732075" y="2988650"/>
            <a:ext cx="322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Relation</a:t>
            </a: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between the </a:t>
            </a: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model</a:t>
            </a:r>
            <a:r>
              <a:rPr lang="en-GB" sz="1800" b="1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and </a:t>
            </a: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human knowledge</a:t>
            </a:r>
            <a:r>
              <a:rPr lang="en-GB" sz="18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(number theory)!</a:t>
            </a:r>
            <a:endParaRPr sz="1800">
              <a:solidFill>
                <a:schemeClr val="lt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8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261" name="Google Shape;261;p28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 title="Screenshot 2025-08-08 at 11.19.08.png"/>
          <p:cNvPicPr preferRelativeResize="0"/>
          <p:nvPr/>
        </p:nvPicPr>
        <p:blipFill rotWithShape="1">
          <a:blip r:embed="rId5">
            <a:alphaModFix/>
          </a:blip>
          <a:srcRect b="73095"/>
          <a:stretch/>
        </p:blipFill>
        <p:spPr>
          <a:xfrm>
            <a:off x="574225" y="2931000"/>
            <a:ext cx="7995522" cy="4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2686050" y="1583875"/>
            <a:ext cx="3094500" cy="35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4" name="Google Shape;264;p28"/>
          <p:cNvSpPr/>
          <p:nvPr/>
        </p:nvSpPr>
        <p:spPr>
          <a:xfrm>
            <a:off x="2048000" y="1624675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9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9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271" name="Google Shape;271;p29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 title="Screenshot 2025-08-08 at 11.19.08.png"/>
          <p:cNvPicPr preferRelativeResize="0"/>
          <p:nvPr/>
        </p:nvPicPr>
        <p:blipFill rotWithShape="1">
          <a:blip r:embed="rId5">
            <a:alphaModFix/>
          </a:blip>
          <a:srcRect b="72803"/>
          <a:stretch/>
        </p:blipFill>
        <p:spPr>
          <a:xfrm>
            <a:off x="574225" y="2931000"/>
            <a:ext cx="7995522" cy="4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 title="Screenshot 2025-08-08 at 11.19.08.png"/>
          <p:cNvPicPr preferRelativeResize="0"/>
          <p:nvPr/>
        </p:nvPicPr>
        <p:blipFill rotWithShape="1">
          <a:blip r:embed="rId5">
            <a:alphaModFix/>
          </a:blip>
          <a:srcRect t="72803"/>
          <a:stretch/>
        </p:blipFill>
        <p:spPr>
          <a:xfrm>
            <a:off x="574250" y="4057650"/>
            <a:ext cx="7995522" cy="42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/>
          <p:nvPr/>
        </p:nvSpPr>
        <p:spPr>
          <a:xfrm>
            <a:off x="2686050" y="1583875"/>
            <a:ext cx="3094500" cy="35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2048000" y="1624675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0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282" name="Google Shape;282;p30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 title="Screenshot 2025-08-08 at 11.19.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7" y="2931000"/>
            <a:ext cx="7995522" cy="15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0"/>
          <p:cNvSpPr/>
          <p:nvPr/>
        </p:nvSpPr>
        <p:spPr>
          <a:xfrm>
            <a:off x="2686050" y="1583875"/>
            <a:ext cx="3094500" cy="35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30"/>
          <p:cNvSpPr/>
          <p:nvPr/>
        </p:nvSpPr>
        <p:spPr>
          <a:xfrm>
            <a:off x="2048000" y="1624675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6" name="Google Shape;286;p30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97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2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1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294" name="Google Shape;294;p31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 title="Screenshot 2025-08-08 at 11.19.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7" y="2931000"/>
            <a:ext cx="7995522" cy="15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/>
          <p:nvPr/>
        </p:nvSpPr>
        <p:spPr>
          <a:xfrm>
            <a:off x="2686050" y="1583875"/>
            <a:ext cx="3094500" cy="35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7" name="Google Shape;297;p31"/>
          <p:cNvSpPr/>
          <p:nvPr/>
        </p:nvSpPr>
        <p:spPr>
          <a:xfrm>
            <a:off x="2048000" y="1624675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98" name="Google Shape;298;p31"/>
          <p:cNvCxnSpPr/>
          <p:nvPr/>
        </p:nvCxnSpPr>
        <p:spPr>
          <a:xfrm>
            <a:off x="2188025" y="3371850"/>
            <a:ext cx="5277600" cy="579300"/>
          </a:xfrm>
          <a:prstGeom prst="bentConnector3">
            <a:avLst>
              <a:gd name="adj1" fmla="val 99951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299" name="Google Shape;299;p31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97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1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2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2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307" name="Google Shape;307;p32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 title="Screenshot 2025-08-08 at 11.19.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7" y="2931000"/>
            <a:ext cx="7995522" cy="15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/>
          <p:cNvSpPr/>
          <p:nvPr/>
        </p:nvSpPr>
        <p:spPr>
          <a:xfrm>
            <a:off x="2686050" y="1583875"/>
            <a:ext cx="3094500" cy="35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0" name="Google Shape;310;p32"/>
          <p:cNvSpPr/>
          <p:nvPr/>
        </p:nvSpPr>
        <p:spPr>
          <a:xfrm>
            <a:off x="2048000" y="1624675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11" name="Google Shape;311;p32"/>
          <p:cNvCxnSpPr/>
          <p:nvPr/>
        </p:nvCxnSpPr>
        <p:spPr>
          <a:xfrm>
            <a:off x="2188025" y="3371850"/>
            <a:ext cx="5277600" cy="579300"/>
          </a:xfrm>
          <a:prstGeom prst="bentConnector3">
            <a:avLst>
              <a:gd name="adj1" fmla="val 99951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312" name="Google Shape;312;p32"/>
          <p:cNvCxnSpPr/>
          <p:nvPr/>
        </p:nvCxnSpPr>
        <p:spPr>
          <a:xfrm rot="10800000">
            <a:off x="2255000" y="3370450"/>
            <a:ext cx="5199000" cy="703500"/>
          </a:xfrm>
          <a:prstGeom prst="bentConnector3">
            <a:avLst>
              <a:gd name="adj1" fmla="val 100155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313" name="Google Shape;313;p32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97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2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3" title="Screenshot 2025-08-08 at 10.56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799" y="815925"/>
            <a:ext cx="3970401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3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Is the model                            interpretable?</a:t>
            </a:r>
            <a:endParaRPr sz="2200" i="1"/>
          </a:p>
        </p:txBody>
      </p:sp>
      <p:pic>
        <p:nvPicPr>
          <p:cNvPr id="321" name="Google Shape;321;p33" title="Screenshot 2025-08-08 at 11.0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00" y="299613"/>
            <a:ext cx="1732975" cy="3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 title="Screenshot 2025-08-08 at 11.19.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7" y="2931000"/>
            <a:ext cx="7995522" cy="15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3"/>
          <p:cNvSpPr/>
          <p:nvPr/>
        </p:nvSpPr>
        <p:spPr>
          <a:xfrm>
            <a:off x="2686050" y="1583875"/>
            <a:ext cx="3094500" cy="35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4" name="Google Shape;324;p33"/>
          <p:cNvSpPr/>
          <p:nvPr/>
        </p:nvSpPr>
        <p:spPr>
          <a:xfrm>
            <a:off x="2048000" y="1624675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25" name="Google Shape;325;p33"/>
          <p:cNvCxnSpPr/>
          <p:nvPr/>
        </p:nvCxnSpPr>
        <p:spPr>
          <a:xfrm>
            <a:off x="2188025" y="3371850"/>
            <a:ext cx="5277600" cy="579300"/>
          </a:xfrm>
          <a:prstGeom prst="bentConnector3">
            <a:avLst>
              <a:gd name="adj1" fmla="val 99951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326" name="Google Shape;326;p33"/>
          <p:cNvCxnSpPr/>
          <p:nvPr/>
        </p:nvCxnSpPr>
        <p:spPr>
          <a:xfrm rot="10800000">
            <a:off x="2255000" y="3370450"/>
            <a:ext cx="5199000" cy="703500"/>
          </a:xfrm>
          <a:prstGeom prst="bentConnector3">
            <a:avLst>
              <a:gd name="adj1" fmla="val 100155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327" name="Google Shape;327;p33"/>
          <p:cNvSpPr/>
          <p:nvPr/>
        </p:nvSpPr>
        <p:spPr>
          <a:xfrm>
            <a:off x="3388725" y="3500950"/>
            <a:ext cx="2923500" cy="4425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Spectral"/>
                <a:ea typeface="Spectral"/>
                <a:cs typeface="Spectral"/>
                <a:sym typeface="Spectral"/>
              </a:rPr>
              <a:t>INFERENCE EQUIVARIANCE</a:t>
            </a:r>
            <a:endParaRPr b="1" i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28" name="Google Shape;328;p33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97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 title="Screenshot 2025-08-08 at 11.38.3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250" y="3568863"/>
            <a:ext cx="279350" cy="2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3"/>
          <p:cNvSpPr txBox="1"/>
          <p:nvPr/>
        </p:nvSpPr>
        <p:spPr>
          <a:xfrm>
            <a:off x="208650" y="4501250"/>
            <a:ext cx="85644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Marconato et al “Interpretability is in the mind of the beholder: A causal framework for human-interpretable representation learning” Entropy (2023).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EF509-A0A2-F975-8CAB-8FB40699B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325" y="4353174"/>
            <a:ext cx="613818" cy="617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4"/>
          <p:cNvSpPr txBox="1">
            <a:spLocks noGrp="1"/>
          </p:cNvSpPr>
          <p:nvPr>
            <p:ph type="title"/>
          </p:nvPr>
        </p:nvSpPr>
        <p:spPr>
          <a:xfrm>
            <a:off x="208650" y="4776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Consequences:</a:t>
            </a:r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24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b="1">
                <a:latin typeface="Spectral"/>
                <a:ea typeface="Spectral"/>
                <a:cs typeface="Spectral"/>
                <a:sym typeface="Spectral"/>
              </a:rPr>
              <a:t>Any function is interpretable</a:t>
            </a:r>
            <a:r>
              <a:rPr lang="en-GB" sz="1400"/>
              <a:t> 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B</a:t>
            </a:r>
            <a:r>
              <a:rPr lang="en-GB" sz="1400"/>
              <a:t>ut not all functions are easy to interpret by all users!</a:t>
            </a:r>
            <a:endParaRPr sz="14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Interpretability is a </a:t>
            </a:r>
            <a:r>
              <a:rPr lang="en-GB" b="1">
                <a:latin typeface="Spectral"/>
                <a:ea typeface="Spectral"/>
                <a:cs typeface="Spectral"/>
                <a:sym typeface="Spectral"/>
              </a:rPr>
              <a:t>spectrum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Diagram may commute only for a subset of samples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Naively verifying interpretability via inference equivariance is </a:t>
            </a:r>
            <a:r>
              <a:rPr lang="en-GB" b="1">
                <a:latin typeface="Spectral"/>
                <a:ea typeface="Spectral"/>
                <a:cs typeface="Spectral"/>
                <a:sym typeface="Spectral"/>
              </a:rPr>
              <a:t>intractable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We need to scan a table with                      entries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With 10x10 pixel images we need more checks than #atoms in observable universe!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b="1">
                <a:latin typeface="Spectral"/>
                <a:ea typeface="Spectral"/>
                <a:cs typeface="Spectral"/>
                <a:sym typeface="Spectral"/>
              </a:rPr>
              <a:t>Many translations</a:t>
            </a:r>
            <a:r>
              <a:rPr lang="en-GB"/>
              <a:t> exist, but some are “</a:t>
            </a:r>
            <a:r>
              <a:rPr lang="en-GB" b="1">
                <a:latin typeface="Spectral"/>
                <a:ea typeface="Spectral"/>
                <a:cs typeface="Spectral"/>
                <a:sym typeface="Spectral"/>
              </a:rPr>
              <a:t>not sound”</a:t>
            </a:r>
            <a:endParaRPr/>
          </a:p>
        </p:txBody>
      </p:sp>
      <p:sp>
        <p:nvSpPr>
          <p:cNvPr id="339" name="Google Shape;339;p34"/>
          <p:cNvSpPr txBox="1"/>
          <p:nvPr/>
        </p:nvSpPr>
        <p:spPr>
          <a:xfrm>
            <a:off x="6165592" y="3407075"/>
            <a:ext cx="198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not sound</a:t>
            </a:r>
            <a:endParaRPr i="1"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340" name="Google Shape;340;p34"/>
          <p:cNvSpPr txBox="1"/>
          <p:nvPr/>
        </p:nvSpPr>
        <p:spPr>
          <a:xfrm>
            <a:off x="1991571" y="3407075"/>
            <a:ext cx="198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sound</a:t>
            </a:r>
            <a:endParaRPr i="1"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1BB58EF-AA1A-872D-40BC-AE515BBD6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5" y="3959063"/>
            <a:ext cx="2470243" cy="712776"/>
          </a:xfrm>
          <a:prstGeom prst="rect">
            <a:avLst/>
          </a:prstGeom>
        </p:spPr>
      </p:pic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A8565A2-63C1-57D2-287C-E3AA5D4C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800" y="3957674"/>
            <a:ext cx="2207994" cy="710411"/>
          </a:xfrm>
          <a:prstGeom prst="rect">
            <a:avLst/>
          </a:prstGeom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05EF23-995E-AFD5-26ED-4CC7A659A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136" y="3960454"/>
            <a:ext cx="2291424" cy="709856"/>
          </a:xfrm>
          <a:prstGeom prst="rect">
            <a:avLst/>
          </a:prstGeom>
        </p:spPr>
      </p:pic>
      <p:sp>
        <p:nvSpPr>
          <p:cNvPr id="7" name="Google Shape;323;p33">
            <a:extLst>
              <a:ext uri="{FF2B5EF4-FFF2-40B4-BE49-F238E27FC236}">
                <a16:creationId xmlns:a16="http://schemas.microsoft.com/office/drawing/2014/main" id="{DAD1D8BA-D5BE-55F3-03C7-EA75DFFF21B2}"/>
              </a:ext>
            </a:extLst>
          </p:cNvPr>
          <p:cNvSpPr/>
          <p:nvPr/>
        </p:nvSpPr>
        <p:spPr>
          <a:xfrm flipV="1">
            <a:off x="6882612" y="3956297"/>
            <a:ext cx="161913" cy="28067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Google Shape;323;p33">
            <a:extLst>
              <a:ext uri="{FF2B5EF4-FFF2-40B4-BE49-F238E27FC236}">
                <a16:creationId xmlns:a16="http://schemas.microsoft.com/office/drawing/2014/main" id="{D31F2C80-ADD6-B9B3-74B4-032BE3F450B2}"/>
              </a:ext>
            </a:extLst>
          </p:cNvPr>
          <p:cNvSpPr/>
          <p:nvPr/>
        </p:nvSpPr>
        <p:spPr>
          <a:xfrm flipV="1">
            <a:off x="7938010" y="3960468"/>
            <a:ext cx="395518" cy="28067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" name="Google Shape;237;p26">
            <a:extLst>
              <a:ext uri="{FF2B5EF4-FFF2-40B4-BE49-F238E27FC236}">
                <a16:creationId xmlns:a16="http://schemas.microsoft.com/office/drawing/2014/main" id="{9B020B69-6329-8F7B-C861-A23581804A3C}"/>
              </a:ext>
            </a:extLst>
          </p:cNvPr>
          <p:cNvSpPr/>
          <p:nvPr/>
        </p:nvSpPr>
        <p:spPr>
          <a:xfrm rot="5400000">
            <a:off x="2947391" y="1430706"/>
            <a:ext cx="76514" cy="4869523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4ED17D2-AEDE-915C-0C89-2183D2B5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76" y="2398839"/>
            <a:ext cx="848073" cy="208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are we?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100" y="913025"/>
            <a:ext cx="1629335" cy="176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7778" y="911813"/>
            <a:ext cx="1706922" cy="16983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4812775" y="2644600"/>
            <a:ext cx="30000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Mateo Espinosa Zarlenga</a:t>
            </a:r>
            <a:endParaRPr sz="1500" b="1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Final-year PhD Student</a:t>
            </a:r>
            <a:endParaRPr sz="15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University of Cambridge</a:t>
            </a:r>
            <a:endParaRPr sz="15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me466@cam.ac.uk</a:t>
            </a:r>
            <a:endParaRPr sz="15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331225" y="2644600"/>
            <a:ext cx="30000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Pietro Barbiero</a:t>
            </a:r>
            <a:endParaRPr sz="1500" b="1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Swiss Postdoctoral Fellow</a:t>
            </a:r>
            <a:endParaRPr sz="15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IBM Research (Switzerland)</a:t>
            </a:r>
            <a:endParaRPr sz="15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500" err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pietro.barbiero@ibm.com</a:t>
            </a:r>
            <a:endParaRPr sz="15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461887" y="4299725"/>
            <a:ext cx="2738673" cy="3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3438" y="4180312"/>
            <a:ext cx="2738675" cy="56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352" name="Google Shape;352;p36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What is interpretability?</a:t>
            </a:r>
            <a:endParaRPr dirty="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-GB" sz="2000" dirty="0"/>
              <a:t>Foundations</a:t>
            </a:r>
            <a:endParaRPr sz="20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 sz="1600" dirty="0"/>
              <a:t>Assumptions, data structures, and design principles for interpretability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 sz="1600" dirty="0"/>
              <a:t>Blueprint for interpretable models </a:t>
            </a:r>
            <a:endParaRPr sz="16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Instantiations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concept encoder P(C | X)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task predictor P(Y | C)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Open questions</a:t>
            </a:r>
            <a:endParaRPr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/>
          <p:cNvSpPr txBox="1">
            <a:spLocks noGrp="1"/>
          </p:cNvSpPr>
          <p:nvPr>
            <p:ph type="body" idx="1"/>
          </p:nvPr>
        </p:nvSpPr>
        <p:spPr>
          <a:xfrm>
            <a:off x="355160" y="1147075"/>
            <a:ext cx="8429509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Problem #2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/>
              <a:t>Naively verifying inference equivariance is intractable.</a:t>
            </a:r>
            <a:endParaRPr sz="19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Research Question #2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/>
              <a:t>Can we identify assumptions &amp; principles making inference equiv. tractable?</a:t>
            </a:r>
            <a:endParaRPr sz="1900"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7" title="Screenshot 2025-08-08 at 17.12.07.png"/>
          <p:cNvPicPr preferRelativeResize="0"/>
          <p:nvPr/>
        </p:nvPicPr>
        <p:blipFill rotWithShape="1">
          <a:blip r:embed="rId3">
            <a:alphaModFix/>
          </a:blip>
          <a:srcRect t="7902" r="80677"/>
          <a:stretch/>
        </p:blipFill>
        <p:spPr>
          <a:xfrm>
            <a:off x="500313" y="939125"/>
            <a:ext cx="1225625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 title="Screenshot 2025-08-08 at 17.12.07.png"/>
          <p:cNvPicPr preferRelativeResize="0"/>
          <p:nvPr/>
        </p:nvPicPr>
        <p:blipFill rotWithShape="1">
          <a:blip r:embed="rId3">
            <a:alphaModFix/>
          </a:blip>
          <a:srcRect l="54010" t="7902" r="30973"/>
          <a:stretch/>
        </p:blipFill>
        <p:spPr>
          <a:xfrm>
            <a:off x="7922961" y="939125"/>
            <a:ext cx="952499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 title="zeror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75" y="1582250"/>
            <a:ext cx="441900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7"/>
          <p:cNvSpPr txBox="1"/>
          <p:nvPr/>
        </p:nvSpPr>
        <p:spPr>
          <a:xfrm>
            <a:off x="268525" y="200472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64x64 pixels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61" name="Google Shape;361;p37"/>
          <p:cNvSpPr txBox="1"/>
          <p:nvPr/>
        </p:nvSpPr>
        <p:spPr>
          <a:xfrm>
            <a:off x="7961638" y="1515125"/>
            <a:ext cx="87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</a:t>
            </a:r>
            <a:endParaRPr/>
          </a:p>
        </p:txBody>
      </p:sp>
      <p:sp>
        <p:nvSpPr>
          <p:cNvPr id="4" name="Google Shape;379;p38">
            <a:extLst>
              <a:ext uri="{FF2B5EF4-FFF2-40B4-BE49-F238E27FC236}">
                <a16:creationId xmlns:a16="http://schemas.microsoft.com/office/drawing/2014/main" id="{4013B508-4986-5B42-D2C6-7134F3174F7A}"/>
              </a:ext>
            </a:extLst>
          </p:cNvPr>
          <p:cNvSpPr txBox="1">
            <a:spLocks/>
          </p:cNvSpPr>
          <p:nvPr/>
        </p:nvSpPr>
        <p:spPr>
          <a:xfrm>
            <a:off x="986680" y="221814"/>
            <a:ext cx="7174811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GB" sz="2200" i="1"/>
              <a:t>Can we make interpretability tractable by compression?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/>
          <p:nvPr/>
        </p:nvSpPr>
        <p:spPr>
          <a:xfrm>
            <a:off x="4202088" y="1515125"/>
            <a:ext cx="28281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8" name="Google Shape;368;p38"/>
          <p:cNvSpPr/>
          <p:nvPr/>
        </p:nvSpPr>
        <p:spPr>
          <a:xfrm>
            <a:off x="2618687" y="1515125"/>
            <a:ext cx="13554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9" name="Google Shape;369;p38" title="Screenshot 2025-08-08 at 17.10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730" y="1591507"/>
            <a:ext cx="901305" cy="2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8" title="Screenshot 2025-08-08 at 17.11.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027" y="1553313"/>
            <a:ext cx="2473017" cy="34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t="7902" r="80677"/>
          <a:stretch/>
        </p:blipFill>
        <p:spPr>
          <a:xfrm>
            <a:off x="500313" y="939125"/>
            <a:ext cx="1225625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54010" t="7902" r="30973"/>
          <a:stretch/>
        </p:blipFill>
        <p:spPr>
          <a:xfrm>
            <a:off x="7922961" y="939125"/>
            <a:ext cx="952499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8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80677" t="7902"/>
          <a:stretch/>
        </p:blipFill>
        <p:spPr>
          <a:xfrm>
            <a:off x="4211624" y="939125"/>
            <a:ext cx="1225624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8" title="zeror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275" y="1582250"/>
            <a:ext cx="441900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 txBox="1"/>
          <p:nvPr/>
        </p:nvSpPr>
        <p:spPr>
          <a:xfrm>
            <a:off x="268525" y="200472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64x64 pixels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76" name="Google Shape;376;p38"/>
          <p:cNvSpPr txBox="1"/>
          <p:nvPr/>
        </p:nvSpPr>
        <p:spPr>
          <a:xfrm>
            <a:off x="7961638" y="1515125"/>
            <a:ext cx="87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</a:t>
            </a:r>
            <a:endParaRPr/>
          </a:p>
        </p:txBody>
      </p:sp>
      <p:sp>
        <p:nvSpPr>
          <p:cNvPr id="377" name="Google Shape;377;p38"/>
          <p:cNvSpPr txBox="1"/>
          <p:nvPr/>
        </p:nvSpPr>
        <p:spPr>
          <a:xfrm>
            <a:off x="2683638" y="1840400"/>
            <a:ext cx="122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compression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4397375" y="1840388"/>
            <a:ext cx="244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preservation of information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208650" y="4501250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Cayton "Algorithms for manifold learning" Univ. of California at San Diego Tech (2005).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3" name="Google Shape;379;p38">
            <a:extLst>
              <a:ext uri="{FF2B5EF4-FFF2-40B4-BE49-F238E27FC236}">
                <a16:creationId xmlns:a16="http://schemas.microsoft.com/office/drawing/2014/main" id="{CF59C27E-DCB9-827B-417B-55A87561AC93}"/>
              </a:ext>
            </a:extLst>
          </p:cNvPr>
          <p:cNvSpPr txBox="1">
            <a:spLocks/>
          </p:cNvSpPr>
          <p:nvPr/>
        </p:nvSpPr>
        <p:spPr>
          <a:xfrm>
            <a:off x="986680" y="221814"/>
            <a:ext cx="7174811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GB" sz="2200" i="1"/>
              <a:t>Can we make interpretability tractable by compression?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"/>
          <p:cNvSpPr/>
          <p:nvPr/>
        </p:nvSpPr>
        <p:spPr>
          <a:xfrm>
            <a:off x="4202088" y="1515125"/>
            <a:ext cx="28281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6" name="Google Shape;386;p39"/>
          <p:cNvSpPr/>
          <p:nvPr/>
        </p:nvSpPr>
        <p:spPr>
          <a:xfrm>
            <a:off x="2618687" y="1515125"/>
            <a:ext cx="13554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7" name="Google Shape;387;p39" title="Screenshot 2025-08-08 at 17.10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730" y="1591507"/>
            <a:ext cx="901305" cy="2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 title="Screenshot 2025-08-08 at 17.11.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027" y="1553313"/>
            <a:ext cx="2473017" cy="34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9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t="7902" r="80677"/>
          <a:stretch/>
        </p:blipFill>
        <p:spPr>
          <a:xfrm>
            <a:off x="500313" y="939125"/>
            <a:ext cx="1225625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54010" t="7902" r="30973"/>
          <a:stretch/>
        </p:blipFill>
        <p:spPr>
          <a:xfrm>
            <a:off x="7922961" y="939125"/>
            <a:ext cx="952499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80677" t="7902"/>
          <a:stretch/>
        </p:blipFill>
        <p:spPr>
          <a:xfrm>
            <a:off x="4211624" y="939125"/>
            <a:ext cx="1225624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9" title="zeror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275" y="1582250"/>
            <a:ext cx="441900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9"/>
          <p:cNvSpPr txBox="1"/>
          <p:nvPr/>
        </p:nvSpPr>
        <p:spPr>
          <a:xfrm>
            <a:off x="268525" y="200472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64x64 pixels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7961638" y="1515125"/>
            <a:ext cx="87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</a:t>
            </a:r>
            <a:endParaRPr/>
          </a:p>
        </p:txBody>
      </p:sp>
      <p:sp>
        <p:nvSpPr>
          <p:cNvPr id="395" name="Google Shape;395;p39"/>
          <p:cNvSpPr txBox="1"/>
          <p:nvPr/>
        </p:nvSpPr>
        <p:spPr>
          <a:xfrm>
            <a:off x="2683638" y="1840400"/>
            <a:ext cx="122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compression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4397375" y="1840388"/>
            <a:ext cx="244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preservation of information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98" name="Google Shape;398;p39"/>
          <p:cNvSpPr/>
          <p:nvPr/>
        </p:nvSpPr>
        <p:spPr>
          <a:xfrm>
            <a:off x="2618687" y="2254771"/>
            <a:ext cx="44115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3252825" y="2600025"/>
            <a:ext cx="324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conditional interpretability principle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00" name="Google Shape;400;p39" title="Screenshot 2025-08-08 at 17.08.2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4574" y="2292923"/>
            <a:ext cx="4272640" cy="34605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9"/>
          <p:cNvSpPr txBox="1"/>
          <p:nvPr/>
        </p:nvSpPr>
        <p:spPr>
          <a:xfrm>
            <a:off x="208650" y="4501250"/>
            <a:ext cx="85644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Cayton "Algorithms for manifold learning" Univ. of California at San Diego Tech (2005).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Pearl “Probabilistic reasoning in intelligent systems: networks of plausible inference” Elsevier (1988).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5" name="Google Shape;379;p38">
            <a:extLst>
              <a:ext uri="{FF2B5EF4-FFF2-40B4-BE49-F238E27FC236}">
                <a16:creationId xmlns:a16="http://schemas.microsoft.com/office/drawing/2014/main" id="{7D0F2E86-4FD6-FCFF-8C12-604BDCDD2A44}"/>
              </a:ext>
            </a:extLst>
          </p:cNvPr>
          <p:cNvSpPr txBox="1">
            <a:spLocks/>
          </p:cNvSpPr>
          <p:nvPr/>
        </p:nvSpPr>
        <p:spPr>
          <a:xfrm>
            <a:off x="986680" y="221814"/>
            <a:ext cx="7174811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GB" sz="2200" i="1"/>
              <a:t>Can we make interpretability tractable by compression?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/>
          <p:nvPr/>
        </p:nvSpPr>
        <p:spPr>
          <a:xfrm>
            <a:off x="4202088" y="1515125"/>
            <a:ext cx="28281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2618687" y="1515125"/>
            <a:ext cx="13554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8" name="Google Shape;408;p40" title="Screenshot 2025-08-08 at 17.10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730" y="1591507"/>
            <a:ext cx="901305" cy="2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0" title="Screenshot 2025-08-08 at 17.11.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027" y="1553313"/>
            <a:ext cx="2473017" cy="34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t="7902" r="80677"/>
          <a:stretch/>
        </p:blipFill>
        <p:spPr>
          <a:xfrm>
            <a:off x="500313" y="939125"/>
            <a:ext cx="1225625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54010" t="7902" r="30973"/>
          <a:stretch/>
        </p:blipFill>
        <p:spPr>
          <a:xfrm>
            <a:off x="7922961" y="939125"/>
            <a:ext cx="952499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80677" t="7902"/>
          <a:stretch/>
        </p:blipFill>
        <p:spPr>
          <a:xfrm>
            <a:off x="4211624" y="939125"/>
            <a:ext cx="1225624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 title="zeror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275" y="1582250"/>
            <a:ext cx="441900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0"/>
          <p:cNvSpPr txBox="1"/>
          <p:nvPr/>
        </p:nvSpPr>
        <p:spPr>
          <a:xfrm>
            <a:off x="268525" y="200472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64x64 pixels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15" name="Google Shape;415;p40"/>
          <p:cNvSpPr txBox="1"/>
          <p:nvPr/>
        </p:nvSpPr>
        <p:spPr>
          <a:xfrm>
            <a:off x="7961638" y="1515125"/>
            <a:ext cx="87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</a:t>
            </a:r>
            <a:endParaRPr/>
          </a:p>
        </p:txBody>
      </p:sp>
      <p:sp>
        <p:nvSpPr>
          <p:cNvPr id="416" name="Google Shape;416;p40"/>
          <p:cNvSpPr txBox="1"/>
          <p:nvPr/>
        </p:nvSpPr>
        <p:spPr>
          <a:xfrm>
            <a:off x="2683638" y="1840400"/>
            <a:ext cx="122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compression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4397375" y="1840388"/>
            <a:ext cx="244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preservation of information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19" name="Google Shape;419;p40"/>
          <p:cNvSpPr/>
          <p:nvPr/>
        </p:nvSpPr>
        <p:spPr>
          <a:xfrm>
            <a:off x="2618687" y="2254771"/>
            <a:ext cx="44115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3252825" y="2600025"/>
            <a:ext cx="324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conditional interpretability principle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21" name="Google Shape;421;p40" title="Screenshot 2025-08-08 at 17.08.2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4574" y="2292923"/>
            <a:ext cx="4272640" cy="34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0" title="Screenshot 2025-08-08 at 17.09.47.png"/>
          <p:cNvPicPr preferRelativeResize="0"/>
          <p:nvPr/>
        </p:nvPicPr>
        <p:blipFill rotWithShape="1">
          <a:blip r:embed="rId8">
            <a:alphaModFix/>
          </a:blip>
          <a:srcRect r="34853"/>
          <a:stretch/>
        </p:blipFill>
        <p:spPr>
          <a:xfrm>
            <a:off x="2967486" y="3439925"/>
            <a:ext cx="3706826" cy="3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0"/>
          <p:cNvSpPr/>
          <p:nvPr/>
        </p:nvSpPr>
        <p:spPr>
          <a:xfrm>
            <a:off x="4633688" y="3060375"/>
            <a:ext cx="374400" cy="317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4" name="Google Shape;424;p40"/>
          <p:cNvSpPr txBox="1"/>
          <p:nvPr/>
        </p:nvSpPr>
        <p:spPr>
          <a:xfrm>
            <a:off x="208650" y="4501250"/>
            <a:ext cx="85644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Cayton "Algorithms for manifold learning" Univ. of California at San Diego Tech (2005).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Pearl “Probabilistic reasoning in intelligent systems: networks of plausible inference” Elsevier (1988).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models" ICML (2020).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3" name="Google Shape;379;p38">
            <a:extLst>
              <a:ext uri="{FF2B5EF4-FFF2-40B4-BE49-F238E27FC236}">
                <a16:creationId xmlns:a16="http://schemas.microsoft.com/office/drawing/2014/main" id="{193F2E60-F107-D5F3-4DA5-CAF757374504}"/>
              </a:ext>
            </a:extLst>
          </p:cNvPr>
          <p:cNvSpPr txBox="1">
            <a:spLocks/>
          </p:cNvSpPr>
          <p:nvPr/>
        </p:nvSpPr>
        <p:spPr>
          <a:xfrm>
            <a:off x="986680" y="221814"/>
            <a:ext cx="7174811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GB" sz="2200" i="1"/>
              <a:t>Can we make interpretability tractable by compression?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/>
          <p:nvPr/>
        </p:nvSpPr>
        <p:spPr>
          <a:xfrm>
            <a:off x="4202088" y="1515125"/>
            <a:ext cx="28281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2618687" y="1515125"/>
            <a:ext cx="13554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31" name="Google Shape;431;p41" title="Screenshot 2025-08-08 at 17.10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730" y="1591507"/>
            <a:ext cx="901305" cy="2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1" title="Screenshot 2025-08-08 at 17.11.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027" y="1553313"/>
            <a:ext cx="2473017" cy="34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1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t="7902" r="80677"/>
          <a:stretch/>
        </p:blipFill>
        <p:spPr>
          <a:xfrm>
            <a:off x="500313" y="939125"/>
            <a:ext cx="1225625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1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54010" t="7902" r="30973"/>
          <a:stretch/>
        </p:blipFill>
        <p:spPr>
          <a:xfrm>
            <a:off x="7922961" y="939125"/>
            <a:ext cx="952499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1" title="Screenshot 2025-08-08 at 17.12.07.png"/>
          <p:cNvPicPr preferRelativeResize="0"/>
          <p:nvPr/>
        </p:nvPicPr>
        <p:blipFill rotWithShape="1">
          <a:blip r:embed="rId5">
            <a:alphaModFix/>
          </a:blip>
          <a:srcRect l="80677" t="7902"/>
          <a:stretch/>
        </p:blipFill>
        <p:spPr>
          <a:xfrm>
            <a:off x="4211624" y="939125"/>
            <a:ext cx="1225624" cy="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1" title="zeror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275" y="1582250"/>
            <a:ext cx="441900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1"/>
          <p:cNvSpPr txBox="1"/>
          <p:nvPr/>
        </p:nvSpPr>
        <p:spPr>
          <a:xfrm>
            <a:off x="268525" y="200472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64x64 pixels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38" name="Google Shape;438;p41"/>
          <p:cNvSpPr txBox="1"/>
          <p:nvPr/>
        </p:nvSpPr>
        <p:spPr>
          <a:xfrm>
            <a:off x="7961638" y="1515125"/>
            <a:ext cx="87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</a:t>
            </a:r>
            <a:endParaRPr/>
          </a:p>
        </p:txBody>
      </p:sp>
      <p:sp>
        <p:nvSpPr>
          <p:cNvPr id="439" name="Google Shape;439;p41"/>
          <p:cNvSpPr txBox="1"/>
          <p:nvPr/>
        </p:nvSpPr>
        <p:spPr>
          <a:xfrm>
            <a:off x="2683638" y="1840400"/>
            <a:ext cx="122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compression</a:t>
            </a:r>
            <a:endParaRPr baseline="300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4397375" y="1840388"/>
            <a:ext cx="244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preservation of information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42" name="Google Shape;442;p41"/>
          <p:cNvSpPr/>
          <p:nvPr/>
        </p:nvSpPr>
        <p:spPr>
          <a:xfrm>
            <a:off x="2618687" y="2254771"/>
            <a:ext cx="4411500" cy="422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3" name="Google Shape;443;p41"/>
          <p:cNvSpPr txBox="1"/>
          <p:nvPr/>
        </p:nvSpPr>
        <p:spPr>
          <a:xfrm>
            <a:off x="3252825" y="2600025"/>
            <a:ext cx="324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conditional interpretability principle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44" name="Google Shape;444;p41" title="Screenshot 2025-08-08 at 17.08.2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4574" y="2292923"/>
            <a:ext cx="4272640" cy="34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1" title="Screenshot 2025-08-08 at 17.09.47.png"/>
          <p:cNvPicPr preferRelativeResize="0"/>
          <p:nvPr/>
        </p:nvPicPr>
        <p:blipFill rotWithShape="1">
          <a:blip r:embed="rId8">
            <a:alphaModFix/>
          </a:blip>
          <a:srcRect r="34853"/>
          <a:stretch/>
        </p:blipFill>
        <p:spPr>
          <a:xfrm>
            <a:off x="2967486" y="3439925"/>
            <a:ext cx="3706826" cy="3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1"/>
          <p:cNvSpPr/>
          <p:nvPr/>
        </p:nvSpPr>
        <p:spPr>
          <a:xfrm>
            <a:off x="4633688" y="3060375"/>
            <a:ext cx="374400" cy="317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7" name="Google Shape;447;p41"/>
          <p:cNvSpPr/>
          <p:nvPr/>
        </p:nvSpPr>
        <p:spPr>
          <a:xfrm>
            <a:off x="4637225" y="3819325"/>
            <a:ext cx="374400" cy="317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842713" y="4046475"/>
            <a:ext cx="672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Complexity (entries in the table) go from                   to 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49" name="Google Shape;449;p41" title="Screenshot 2025-08-08 at 17.09.22.png"/>
          <p:cNvPicPr preferRelativeResize="0"/>
          <p:nvPr/>
        </p:nvPicPr>
        <p:blipFill rotWithShape="1">
          <a:blip r:embed="rId9">
            <a:alphaModFix/>
          </a:blip>
          <a:srcRect r="54887"/>
          <a:stretch/>
        </p:blipFill>
        <p:spPr>
          <a:xfrm>
            <a:off x="5804613" y="4155613"/>
            <a:ext cx="1077723" cy="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1" title="Screenshot 2025-08-08 at 17.09.22.png"/>
          <p:cNvPicPr preferRelativeResize="0"/>
          <p:nvPr/>
        </p:nvPicPr>
        <p:blipFill rotWithShape="1">
          <a:blip r:embed="rId9">
            <a:alphaModFix/>
          </a:blip>
          <a:srcRect l="56291"/>
          <a:stretch/>
        </p:blipFill>
        <p:spPr>
          <a:xfrm>
            <a:off x="7257069" y="4155625"/>
            <a:ext cx="1044199" cy="2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1"/>
          <p:cNvSpPr txBox="1"/>
          <p:nvPr/>
        </p:nvSpPr>
        <p:spPr>
          <a:xfrm>
            <a:off x="208650" y="4501250"/>
            <a:ext cx="85644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Cayton "Algorithms for manifold learning" Univ. of California at San Diego Tech (2005).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Pearl “Probabilistic reasoning in intelligent systems: networks of plausible inference” Elsevier (1988).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models" ICML (2020).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3" name="Google Shape;379;p38">
            <a:extLst>
              <a:ext uri="{FF2B5EF4-FFF2-40B4-BE49-F238E27FC236}">
                <a16:creationId xmlns:a16="http://schemas.microsoft.com/office/drawing/2014/main" id="{B995F0C4-2E93-3552-2315-B1A7E9D47161}"/>
              </a:ext>
            </a:extLst>
          </p:cNvPr>
          <p:cNvSpPr txBox="1">
            <a:spLocks/>
          </p:cNvSpPr>
          <p:nvPr/>
        </p:nvSpPr>
        <p:spPr>
          <a:xfrm>
            <a:off x="986680" y="221814"/>
            <a:ext cx="7174811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GB" sz="2200" i="1"/>
              <a:t>Can we make interpretability tractable by compression?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"/>
          <p:cNvSpPr txBox="1">
            <a:spLocks noGrp="1"/>
          </p:cNvSpPr>
          <p:nvPr>
            <p:ph type="body" idx="1"/>
          </p:nvPr>
        </p:nvSpPr>
        <p:spPr>
          <a:xfrm>
            <a:off x="547050" y="1147075"/>
            <a:ext cx="80499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Problem #3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indent="0" algn="ctr">
              <a:buNone/>
            </a:pPr>
            <a:r>
              <a:rPr lang="en-GB" sz="1900" i="1"/>
              <a:t>Translations may not be sound.</a:t>
            </a:r>
            <a:endParaRPr sz="19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Research Question #3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/>
              <a:t>Can we characterize </a:t>
            </a: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sound</a:t>
            </a:r>
            <a:r>
              <a:rPr lang="en-GB" sz="1900" i="1"/>
              <a:t> translations?</a:t>
            </a:r>
            <a:endParaRPr sz="1900" i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 txBox="1">
            <a:spLocks noGrp="1"/>
          </p:cNvSpPr>
          <p:nvPr>
            <p:ph type="body" idx="1"/>
          </p:nvPr>
        </p:nvSpPr>
        <p:spPr>
          <a:xfrm>
            <a:off x="547050" y="1147075"/>
            <a:ext cx="80499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Problem #3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indent="0" algn="ctr">
              <a:buNone/>
            </a:pPr>
            <a:r>
              <a:rPr lang="en-GB" sz="1900" i="1"/>
              <a:t>Translations may not be sound.</a:t>
            </a:r>
            <a:endParaRPr sz="19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Research Question #3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/>
              <a:t>Can we characterize </a:t>
            </a: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sound</a:t>
            </a:r>
            <a:r>
              <a:rPr lang="en-GB" sz="1900" i="1"/>
              <a:t> translations?</a:t>
            </a:r>
            <a:endParaRPr sz="19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1C232"/>
                </a:solidFill>
              </a:rPr>
              <a:t>A: Yes! We can use “concepts”!</a:t>
            </a:r>
            <a:endParaRPr sz="1900">
              <a:solidFill>
                <a:srgbClr val="F1C23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/>
              <a:t>Research Question #3.1: What is a “concept”?</a:t>
            </a:r>
            <a:endParaRPr sz="1900" i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4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What is a concept?</a:t>
            </a:r>
            <a:endParaRPr sz="2200" i="1"/>
          </a:p>
        </p:txBody>
      </p:sp>
      <p:pic>
        <p:nvPicPr>
          <p:cNvPr id="467" name="Google Shape;467;p44" title="Screenshot 2025-08-08 at 15.38.36.png"/>
          <p:cNvPicPr preferRelativeResize="0"/>
          <p:nvPr/>
        </p:nvPicPr>
        <p:blipFill rotWithShape="1">
          <a:blip r:embed="rId3">
            <a:alphaModFix/>
          </a:blip>
          <a:srcRect l="35285" r="-6"/>
          <a:stretch/>
        </p:blipFill>
        <p:spPr>
          <a:xfrm>
            <a:off x="1668896" y="3605450"/>
            <a:ext cx="2742051" cy="3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title="Screenshot 2025-08-08 at 15.38.0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3725" y="1026451"/>
            <a:ext cx="4336549" cy="1499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4"/>
          <p:cNvSpPr txBox="1"/>
          <p:nvPr/>
        </p:nvSpPr>
        <p:spPr>
          <a:xfrm>
            <a:off x="1209738" y="2808050"/>
            <a:ext cx="672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Note that: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70" name="Google Shape;470;p44"/>
          <p:cNvSpPr/>
          <p:nvPr/>
        </p:nvSpPr>
        <p:spPr>
          <a:xfrm>
            <a:off x="2936125" y="996325"/>
            <a:ext cx="556200" cy="1556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1" name="Google Shape;471;p44"/>
          <p:cNvSpPr txBox="1"/>
          <p:nvPr/>
        </p:nvSpPr>
        <p:spPr>
          <a:xfrm>
            <a:off x="208650" y="4563053"/>
            <a:ext cx="85644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concept?" International Conference on Conceptual Structures (2005).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Ganter at al “Formal concept analysis” Springer (1999).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C6DC2-50ED-BEF1-02E2-247B589FA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650" y="4439447"/>
            <a:ext cx="591396" cy="591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C927D-C373-FF5D-B7FF-E2B18BCDF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134" y="4439447"/>
            <a:ext cx="587918" cy="5913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-GB" dirty="0"/>
              <a:t>What is interpretability?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-GB" dirty="0"/>
              <a:t>Foundations</a:t>
            </a:r>
            <a:endParaRPr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dirty="0"/>
              <a:t>Assumptions, data structures, and design principles for interpretability</a:t>
            </a:r>
            <a:endParaRPr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dirty="0"/>
              <a:t>Blueprint for interpretable models 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-GB" dirty="0"/>
              <a:t>Instantiations</a:t>
            </a:r>
            <a:endParaRPr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dirty="0"/>
              <a:t>Instantiating the concept encoder P(C | X)</a:t>
            </a:r>
            <a:endParaRPr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dirty="0"/>
              <a:t>Instantiating the task predictor P(Y | C)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-GB" dirty="0"/>
              <a:t>Open questions</a:t>
            </a:r>
            <a:endParaRPr dirty="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28" y="2823074"/>
            <a:ext cx="860650" cy="9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433" y="1276220"/>
            <a:ext cx="938241" cy="9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/>
          <p:nvPr/>
        </p:nvSpPr>
        <p:spPr>
          <a:xfrm>
            <a:off x="1386300" y="1132125"/>
            <a:ext cx="122400" cy="12777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1386300" y="2568274"/>
            <a:ext cx="122400" cy="1443101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5" title="Screenshot 2025-08-08 at 15.38.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725" y="1026451"/>
            <a:ext cx="4336549" cy="1499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5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What is a concept?</a:t>
            </a:r>
            <a:endParaRPr sz="2200" i="1"/>
          </a:p>
        </p:txBody>
      </p:sp>
      <p:sp>
        <p:nvSpPr>
          <p:cNvPr id="478" name="Google Shape;478;p45"/>
          <p:cNvSpPr txBox="1"/>
          <p:nvPr/>
        </p:nvSpPr>
        <p:spPr>
          <a:xfrm>
            <a:off x="1209738" y="2808050"/>
            <a:ext cx="672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Note that: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79" name="Google Shape;479;p45"/>
          <p:cNvSpPr/>
          <p:nvPr/>
        </p:nvSpPr>
        <p:spPr>
          <a:xfrm>
            <a:off x="2486100" y="2274175"/>
            <a:ext cx="3285900" cy="2001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0" name="Google Shape;480;p45"/>
          <p:cNvSpPr/>
          <p:nvPr/>
        </p:nvSpPr>
        <p:spPr>
          <a:xfrm>
            <a:off x="2486100" y="1770125"/>
            <a:ext cx="3285900" cy="2001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45"/>
          <p:cNvSpPr/>
          <p:nvPr/>
        </p:nvSpPr>
        <p:spPr>
          <a:xfrm>
            <a:off x="2486100" y="1298650"/>
            <a:ext cx="3285900" cy="2001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2" name="Google Shape;482;p45" title="Screenshot 2025-08-08 at 15.38.36.png"/>
          <p:cNvPicPr preferRelativeResize="0"/>
          <p:nvPr/>
        </p:nvPicPr>
        <p:blipFill rotWithShape="1">
          <a:blip r:embed="rId4">
            <a:alphaModFix/>
          </a:blip>
          <a:srcRect l="35285" r="-6"/>
          <a:stretch/>
        </p:blipFill>
        <p:spPr>
          <a:xfrm>
            <a:off x="1668896" y="3605450"/>
            <a:ext cx="2742051" cy="34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p45"/>
          <p:cNvGrpSpPr/>
          <p:nvPr/>
        </p:nvGrpSpPr>
        <p:grpSpPr>
          <a:xfrm>
            <a:off x="4811375" y="3605450"/>
            <a:ext cx="2633802" cy="345500"/>
            <a:chOff x="3101725" y="3485700"/>
            <a:chExt cx="2633802" cy="345500"/>
          </a:xfrm>
        </p:grpSpPr>
        <p:pic>
          <p:nvPicPr>
            <p:cNvPr id="484" name="Google Shape;484;p45" title="Screenshot 2025-08-08 at 15.39.21.png"/>
            <p:cNvPicPr preferRelativeResize="0"/>
            <p:nvPr/>
          </p:nvPicPr>
          <p:blipFill rotWithShape="1">
            <a:blip r:embed="rId5">
              <a:alphaModFix/>
            </a:blip>
            <a:srcRect l="23290" r="42543"/>
            <a:stretch/>
          </p:blipFill>
          <p:spPr>
            <a:xfrm>
              <a:off x="3101725" y="3485700"/>
              <a:ext cx="1880577" cy="34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45" title="Screenshot 2025-08-08 at 15.39.21.png"/>
            <p:cNvPicPr preferRelativeResize="0"/>
            <p:nvPr/>
          </p:nvPicPr>
          <p:blipFill rotWithShape="1">
            <a:blip r:embed="rId5">
              <a:alphaModFix/>
            </a:blip>
            <a:srcRect l="76134" r="10110"/>
            <a:stretch/>
          </p:blipFill>
          <p:spPr>
            <a:xfrm>
              <a:off x="4978400" y="3485700"/>
              <a:ext cx="757127" cy="345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471;p44">
            <a:extLst>
              <a:ext uri="{FF2B5EF4-FFF2-40B4-BE49-F238E27FC236}">
                <a16:creationId xmlns:a16="http://schemas.microsoft.com/office/drawing/2014/main" id="{C0CBC42A-299B-72AA-A447-BC53F938A263}"/>
              </a:ext>
            </a:extLst>
          </p:cNvPr>
          <p:cNvSpPr txBox="1"/>
          <p:nvPr/>
        </p:nvSpPr>
        <p:spPr>
          <a:xfrm>
            <a:off x="208650" y="4563053"/>
            <a:ext cx="85644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concept?" International Conference on Conceptual Structures (2005).</a:t>
            </a:r>
            <a:endParaRPr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Ganter at al “Formal concept analysis” Springer (1999).</a:t>
            </a:r>
            <a:endParaRPr sz="800" u="sng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3DB2C-52F9-8E06-4136-4DA506A22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650" y="4439447"/>
            <a:ext cx="591396" cy="591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C9D956-D832-4293-6B6D-12AF0EAE4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8134" y="4439447"/>
            <a:ext cx="587918" cy="5913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What is a concept?</a:t>
            </a:r>
            <a:endParaRPr sz="2200" i="1"/>
          </a:p>
        </p:txBody>
      </p:sp>
      <p:sp>
        <p:nvSpPr>
          <p:cNvPr id="492" name="Google Shape;492;p46"/>
          <p:cNvSpPr txBox="1"/>
          <p:nvPr/>
        </p:nvSpPr>
        <p:spPr>
          <a:xfrm>
            <a:off x="391950" y="2960450"/>
            <a:ext cx="836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Concept</a:t>
            </a:r>
            <a:r>
              <a:rPr lang="en-GB" sz="20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— Set of examples and sentences satisfying “</a:t>
            </a:r>
            <a:r>
              <a:rPr lang="en-GB" sz="2000" b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closure</a:t>
            </a:r>
            <a:r>
              <a:rPr lang="en-GB" sz="20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” condition:</a:t>
            </a:r>
            <a:endParaRPr sz="2000">
              <a:solidFill>
                <a:srgbClr val="FFFFFF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pic>
        <p:nvPicPr>
          <p:cNvPr id="493" name="Google Shape;493;p46" title="Screenshot 2025-08-08 at 15.38.36.png"/>
          <p:cNvPicPr preferRelativeResize="0"/>
          <p:nvPr/>
        </p:nvPicPr>
        <p:blipFill rotWithShape="1">
          <a:blip r:embed="rId3">
            <a:alphaModFix/>
          </a:blip>
          <a:srcRect l="35285" r="-6"/>
          <a:stretch/>
        </p:blipFill>
        <p:spPr>
          <a:xfrm>
            <a:off x="1668896" y="3605450"/>
            <a:ext cx="2742051" cy="34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46"/>
          <p:cNvGrpSpPr/>
          <p:nvPr/>
        </p:nvGrpSpPr>
        <p:grpSpPr>
          <a:xfrm>
            <a:off x="4811375" y="3605450"/>
            <a:ext cx="2633802" cy="345500"/>
            <a:chOff x="3101725" y="3485700"/>
            <a:chExt cx="2633802" cy="345500"/>
          </a:xfrm>
        </p:grpSpPr>
        <p:pic>
          <p:nvPicPr>
            <p:cNvPr id="495" name="Google Shape;495;p46" title="Screenshot 2025-08-08 at 15.39.21.png"/>
            <p:cNvPicPr preferRelativeResize="0"/>
            <p:nvPr/>
          </p:nvPicPr>
          <p:blipFill rotWithShape="1">
            <a:blip r:embed="rId4">
              <a:alphaModFix/>
            </a:blip>
            <a:srcRect l="23290" r="42543"/>
            <a:stretch/>
          </p:blipFill>
          <p:spPr>
            <a:xfrm>
              <a:off x="3101725" y="3485700"/>
              <a:ext cx="1880577" cy="34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6" title="Screenshot 2025-08-08 at 15.39.21.png"/>
            <p:cNvPicPr preferRelativeResize="0"/>
            <p:nvPr/>
          </p:nvPicPr>
          <p:blipFill rotWithShape="1">
            <a:blip r:embed="rId4">
              <a:alphaModFix/>
            </a:blip>
            <a:srcRect l="76134" r="10110"/>
            <a:stretch/>
          </p:blipFill>
          <p:spPr>
            <a:xfrm>
              <a:off x="4978400" y="3485700"/>
              <a:ext cx="757127" cy="345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7" name="Google Shape;497;p46" title="Screenshot 2025-08-08 at 15.41.2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1523" y="930400"/>
            <a:ext cx="3880946" cy="16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71;p44">
            <a:extLst>
              <a:ext uri="{FF2B5EF4-FFF2-40B4-BE49-F238E27FC236}">
                <a16:creationId xmlns:a16="http://schemas.microsoft.com/office/drawing/2014/main" id="{80FD160F-9F58-6926-F393-E76E1F3E9FDD}"/>
              </a:ext>
            </a:extLst>
          </p:cNvPr>
          <p:cNvSpPr txBox="1"/>
          <p:nvPr/>
        </p:nvSpPr>
        <p:spPr>
          <a:xfrm>
            <a:off x="208650" y="4563053"/>
            <a:ext cx="85644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concept?" International Conference on Conceptual Structures (2005).</a:t>
            </a:r>
            <a:endParaRPr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Ganter at al “Formal concept analysis” Springer (1999).</a:t>
            </a:r>
            <a:endParaRPr sz="800" u="sng">
              <a:solidFill>
                <a:schemeClr val="hlin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4C4AC-B033-CFD0-263A-D63975C4F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650" y="4439447"/>
            <a:ext cx="591396" cy="591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9BB75-BC3D-FA48-B140-554743A65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8134" y="4439447"/>
            <a:ext cx="587918" cy="59139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What is a concept?</a:t>
            </a:r>
            <a:endParaRPr sz="2200" i="1"/>
          </a:p>
        </p:txBody>
      </p:sp>
      <p:pic>
        <p:nvPicPr>
          <p:cNvPr id="513" name="Google Shape;513;p48" title="Screenshot 2025-08-08 at 15.41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523" y="930400"/>
            <a:ext cx="3880946" cy="16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8"/>
          <p:cNvSpPr txBox="1"/>
          <p:nvPr/>
        </p:nvSpPr>
        <p:spPr>
          <a:xfrm>
            <a:off x="282100" y="3467450"/>
            <a:ext cx="234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Concept membership:</a:t>
            </a:r>
            <a:endParaRPr sz="16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15" name="Google Shape;515;p48" title="Screenshot 2025-08-08 at 21.13.1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2699" y="3315597"/>
            <a:ext cx="6368898" cy="80470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8"/>
          <p:cNvSpPr txBox="1"/>
          <p:nvPr/>
        </p:nvSpPr>
        <p:spPr>
          <a:xfrm>
            <a:off x="282100" y="4356450"/>
            <a:ext cx="234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Concept CPD:</a:t>
            </a:r>
            <a:endParaRPr sz="16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17" name="Google Shape;517;p48" title="Screenshot 2025-08-08 at 15.44.3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7658" y="4399250"/>
            <a:ext cx="1793942" cy="3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8"/>
          <p:cNvSpPr txBox="1"/>
          <p:nvPr/>
        </p:nvSpPr>
        <p:spPr>
          <a:xfrm>
            <a:off x="391950" y="2746800"/>
            <a:ext cx="836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Probabilistic interpretation: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19" name="Google Shape;519;p48" title="Screenshot 2025-08-09 at 09.24.1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2700" y="4399251"/>
            <a:ext cx="4193425" cy="34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9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When is a translation “sound”?</a:t>
            </a:r>
            <a:endParaRPr sz="2200" i="1"/>
          </a:p>
        </p:txBody>
      </p:sp>
      <p:pic>
        <p:nvPicPr>
          <p:cNvPr id="525" name="Google Shape;525;p49" title="Screenshot 2025-08-08 at 15.46.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675" y="1270000"/>
            <a:ext cx="4459550" cy="13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9"/>
          <p:cNvSpPr txBox="1"/>
          <p:nvPr/>
        </p:nvSpPr>
        <p:spPr>
          <a:xfrm>
            <a:off x="241375" y="1270000"/>
            <a:ext cx="2958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Sound</a:t>
            </a:r>
            <a:r>
              <a:rPr lang="en-GB" sz="2400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translations preserve closure:</a:t>
            </a:r>
            <a:endParaRPr sz="2400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When is a translation “sound”?</a:t>
            </a:r>
            <a:endParaRPr sz="2200" i="1"/>
          </a:p>
        </p:txBody>
      </p:sp>
      <p:pic>
        <p:nvPicPr>
          <p:cNvPr id="532" name="Google Shape;532;p50" title="Screenshot 2025-08-08 at 15.46.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675" y="1270000"/>
            <a:ext cx="4459550" cy="13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0"/>
          <p:cNvSpPr txBox="1"/>
          <p:nvPr/>
        </p:nvSpPr>
        <p:spPr>
          <a:xfrm>
            <a:off x="241375" y="1270000"/>
            <a:ext cx="2958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Sound</a:t>
            </a:r>
            <a:r>
              <a:rPr lang="en-GB" sz="2400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translations preserve closure:</a:t>
            </a:r>
            <a:endParaRPr sz="2400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cxnSp>
        <p:nvCxnSpPr>
          <p:cNvPr id="534" name="Google Shape;534;p50"/>
          <p:cNvCxnSpPr/>
          <p:nvPr/>
        </p:nvCxnSpPr>
        <p:spPr>
          <a:xfrm>
            <a:off x="5006725" y="1644475"/>
            <a:ext cx="1807200" cy="6513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35" name="Google Shape;535;p50"/>
          <p:cNvSpPr/>
          <p:nvPr/>
        </p:nvSpPr>
        <p:spPr>
          <a:xfrm>
            <a:off x="3829675" y="1298650"/>
            <a:ext cx="997800" cy="3783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6" name="Google Shape;536;p50"/>
          <p:cNvSpPr/>
          <p:nvPr/>
        </p:nvSpPr>
        <p:spPr>
          <a:xfrm>
            <a:off x="7291425" y="2283825"/>
            <a:ext cx="997800" cy="3783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1"/>
          <p:cNvSpPr txBox="1">
            <a:spLocks noGrp="1"/>
          </p:cNvSpPr>
          <p:nvPr>
            <p:ph type="body" idx="1"/>
          </p:nvPr>
        </p:nvSpPr>
        <p:spPr>
          <a:xfrm>
            <a:off x="1408350" y="191100"/>
            <a:ext cx="632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1"/>
              <a:t>When is a translation “sound”?</a:t>
            </a:r>
            <a:endParaRPr sz="2200" i="1"/>
          </a:p>
        </p:txBody>
      </p:sp>
      <p:pic>
        <p:nvPicPr>
          <p:cNvPr id="542" name="Google Shape;542;p51" title="Screenshot 2025-08-08 at 15.46.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675" y="1270000"/>
            <a:ext cx="4459550" cy="13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1" title="Screenshot 2025-08-08 at 15.46.4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9675" y="3191127"/>
            <a:ext cx="4459549" cy="15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1"/>
          <p:cNvSpPr txBox="1"/>
          <p:nvPr/>
        </p:nvSpPr>
        <p:spPr>
          <a:xfrm>
            <a:off x="241375" y="1270000"/>
            <a:ext cx="2958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Sound</a:t>
            </a:r>
            <a:r>
              <a:rPr lang="en-GB" sz="2400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translations preserve closure:</a:t>
            </a:r>
            <a:endParaRPr sz="2400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545" name="Google Shape;545;p51"/>
          <p:cNvSpPr txBox="1"/>
          <p:nvPr/>
        </p:nvSpPr>
        <p:spPr>
          <a:xfrm>
            <a:off x="241375" y="3191125"/>
            <a:ext cx="3348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“</a:t>
            </a:r>
            <a:r>
              <a:rPr lang="en-GB" sz="2300" b="1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Unsound</a:t>
            </a:r>
            <a:r>
              <a:rPr lang="en-GB" sz="2300">
                <a:solidFill>
                  <a:srgbClr val="F6B26B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” translations do not preserve closure:</a:t>
            </a:r>
            <a:endParaRPr sz="2300">
              <a:solidFill>
                <a:srgbClr val="F6B26B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546" name="Google Shape;546;p51"/>
          <p:cNvSpPr/>
          <p:nvPr/>
        </p:nvSpPr>
        <p:spPr>
          <a:xfrm>
            <a:off x="3829675" y="1298650"/>
            <a:ext cx="997800" cy="3783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7" name="Google Shape;547;p51"/>
          <p:cNvSpPr/>
          <p:nvPr/>
        </p:nvSpPr>
        <p:spPr>
          <a:xfrm>
            <a:off x="7291425" y="2283825"/>
            <a:ext cx="997800" cy="3783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8" name="Google Shape;548;p51"/>
          <p:cNvSpPr/>
          <p:nvPr/>
        </p:nvSpPr>
        <p:spPr>
          <a:xfrm>
            <a:off x="7234125" y="4349375"/>
            <a:ext cx="1112400" cy="437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9" name="Google Shape;549;p51"/>
          <p:cNvSpPr/>
          <p:nvPr/>
        </p:nvSpPr>
        <p:spPr>
          <a:xfrm>
            <a:off x="3829675" y="3264325"/>
            <a:ext cx="1112400" cy="437400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50" name="Google Shape;550;p51"/>
          <p:cNvCxnSpPr/>
          <p:nvPr/>
        </p:nvCxnSpPr>
        <p:spPr>
          <a:xfrm>
            <a:off x="5006725" y="1644475"/>
            <a:ext cx="1807200" cy="6513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1" name="Google Shape;551;p51"/>
          <p:cNvCxnSpPr/>
          <p:nvPr/>
        </p:nvCxnSpPr>
        <p:spPr>
          <a:xfrm>
            <a:off x="5006725" y="3639513"/>
            <a:ext cx="1807200" cy="6513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619C0DA9-D483-207E-5D10-62AF6C429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">
            <a:extLst>
              <a:ext uri="{FF2B5EF4-FFF2-40B4-BE49-F238E27FC236}">
                <a16:creationId xmlns:a16="http://schemas.microsoft.com/office/drawing/2014/main" id="{85138CB4-EDCA-9233-C783-9DA126C61D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7050" y="1147075"/>
            <a:ext cx="80499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Problem #4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/>
              <a:t>Multiple translations may exist.</a:t>
            </a:r>
            <a:endParaRPr sz="19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i="1">
                <a:latin typeface="Spectral"/>
                <a:ea typeface="Spectral"/>
                <a:cs typeface="Spectral"/>
                <a:sym typeface="Spectral"/>
              </a:rPr>
              <a:t>Research Question #4</a:t>
            </a:r>
            <a:endParaRPr sz="1900" b="1" i="1">
              <a:latin typeface="Spectral"/>
              <a:ea typeface="Spectral"/>
              <a:cs typeface="Spectral"/>
              <a:sym typeface="Spectral"/>
            </a:endParaRPr>
          </a:p>
          <a:p>
            <a:pPr marL="0" indent="0" algn="ctr">
              <a:buNone/>
            </a:pPr>
            <a:r>
              <a:rPr lang="en-GB" sz="1900" i="1"/>
              <a:t>How do we choose among a set of sound translations?</a:t>
            </a:r>
            <a:endParaRPr sz="1900" i="1"/>
          </a:p>
        </p:txBody>
      </p:sp>
    </p:spTree>
    <p:extLst>
      <p:ext uri="{BB962C8B-B14F-4D97-AF65-F5344CB8AC3E}">
        <p14:creationId xmlns:p14="http://schemas.microsoft.com/office/powerpoint/2010/main" val="499916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2"/>
          <p:cNvSpPr txBox="1">
            <a:spLocks noGrp="1"/>
          </p:cNvSpPr>
          <p:nvPr>
            <p:ph type="body" idx="1"/>
          </p:nvPr>
        </p:nvSpPr>
        <p:spPr>
          <a:xfrm>
            <a:off x="598350" y="191100"/>
            <a:ext cx="79473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GB" sz="2200" i="1"/>
              <a:t>What </a:t>
            </a:r>
            <a:r>
              <a:rPr lang="en-GB" sz="2200" i="1">
                <a:sym typeface="Spectral"/>
              </a:rPr>
              <a:t>to do when multiple </a:t>
            </a:r>
            <a:r>
              <a:rPr lang="en-GB" sz="2200" b="1" i="1">
                <a:latin typeface="Spectral"/>
                <a:sym typeface="Spectral"/>
              </a:rPr>
              <a:t>sound</a:t>
            </a:r>
            <a:r>
              <a:rPr lang="en-GB" sz="2200" i="1"/>
              <a:t> translations exist?</a:t>
            </a:r>
            <a:endParaRPr lang="en-US" sz="2200" i="1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0D0E64D-CA83-2E22-00C3-500E4758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19" y="1219051"/>
            <a:ext cx="2596468" cy="718963"/>
          </a:xfrm>
          <a:prstGeom prst="rect">
            <a:avLst/>
          </a:prstGeom>
        </p:spPr>
      </p:pic>
      <p:pic>
        <p:nvPicPr>
          <p:cNvPr id="3" name="Picture 2" descr="A black background with white letters and numbers&#10;&#10;AI-generated content may be incorrect.">
            <a:extLst>
              <a:ext uri="{FF2B5EF4-FFF2-40B4-BE49-F238E27FC236}">
                <a16:creationId xmlns:a16="http://schemas.microsoft.com/office/drawing/2014/main" id="{1EFAA67D-9D4E-64C8-7635-DBE059BC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700" y="1225276"/>
            <a:ext cx="2472226" cy="710025"/>
          </a:xfrm>
          <a:prstGeom prst="rect">
            <a:avLst/>
          </a:prstGeom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C481BD2-F93E-C85D-4456-E767DB85F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300" y="1235174"/>
            <a:ext cx="2207994" cy="71041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3"/>
          <p:cNvSpPr/>
          <p:nvPr/>
        </p:nvSpPr>
        <p:spPr>
          <a:xfrm>
            <a:off x="4384788" y="2242063"/>
            <a:ext cx="374400" cy="317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3" name="Google Shape;683;p63"/>
          <p:cNvSpPr/>
          <p:nvPr/>
        </p:nvSpPr>
        <p:spPr>
          <a:xfrm>
            <a:off x="4384800" y="3114450"/>
            <a:ext cx="374400" cy="317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4" name="Google Shape;684;p63"/>
          <p:cNvSpPr txBox="1"/>
          <p:nvPr/>
        </p:nvSpPr>
        <p:spPr>
          <a:xfrm>
            <a:off x="2422062" y="3486625"/>
            <a:ext cx="3772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We need an “alignment” prior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85" name="Google Shape;685;p63"/>
          <p:cNvSpPr txBox="1"/>
          <p:nvPr/>
        </p:nvSpPr>
        <p:spPr>
          <a:xfrm>
            <a:off x="1209738" y="2621850"/>
            <a:ext cx="6724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Reasoning shortcut</a:t>
            </a:r>
            <a:r>
              <a:rPr lang="en-GB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-GB" sz="1900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— “</a:t>
            </a:r>
            <a:r>
              <a:rPr lang="en-GB" sz="1900" b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Aligned</a:t>
            </a:r>
            <a:r>
              <a:rPr lang="en-GB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” translation not identifiable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686" name="Google Shape;686;p63" title="Screenshot 2025-08-09 at 10.29.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613" y="3574375"/>
            <a:ext cx="627314" cy="3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63"/>
          <p:cNvSpPr txBox="1"/>
          <p:nvPr/>
        </p:nvSpPr>
        <p:spPr>
          <a:xfrm>
            <a:off x="208650" y="4425050"/>
            <a:ext cx="85644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</a:rPr>
              <a:t>Melsa “System identification” Academic Press (1971).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Geirhos et al. "Shortcut learning in deep neural networks" Nature Machine Intelligence (2020).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models" ICML (2020).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[4]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Cunningham et al. "Sparse autoencoders find highly interpretable features in language models." arXiv preprint (2023).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5" name="Google Shape;670;p62">
            <a:extLst>
              <a:ext uri="{FF2B5EF4-FFF2-40B4-BE49-F238E27FC236}">
                <a16:creationId xmlns:a16="http://schemas.microsoft.com/office/drawing/2014/main" id="{8647FAAB-1A2D-97F3-8515-D011FD0958EB}"/>
              </a:ext>
            </a:extLst>
          </p:cNvPr>
          <p:cNvSpPr txBox="1">
            <a:spLocks/>
          </p:cNvSpPr>
          <p:nvPr/>
        </p:nvSpPr>
        <p:spPr>
          <a:xfrm>
            <a:off x="598350" y="191100"/>
            <a:ext cx="79473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GB" sz="2200" i="1"/>
              <a:t>What </a:t>
            </a:r>
            <a:r>
              <a:rPr lang="en-GB" sz="2200" i="1">
                <a:sym typeface="Spectral"/>
              </a:rPr>
              <a:t>to do when multiple </a:t>
            </a:r>
            <a:r>
              <a:rPr lang="en-GB" sz="2200" b="1" i="1">
                <a:latin typeface="Spectral"/>
                <a:sym typeface="Spectral"/>
              </a:rPr>
              <a:t>sound</a:t>
            </a:r>
            <a:r>
              <a:rPr lang="en-GB" sz="2200" i="1"/>
              <a:t> translations exist?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67CE3C2-7A39-BDB2-386B-A2104F41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19" y="1219051"/>
            <a:ext cx="2596468" cy="718963"/>
          </a:xfrm>
          <a:prstGeom prst="rect">
            <a:avLst/>
          </a:prstGeom>
        </p:spPr>
      </p:pic>
      <p:pic>
        <p:nvPicPr>
          <p:cNvPr id="8" name="Picture 7" descr="A black background with white letters and numbers&#10;&#10;AI-generated content may be incorrect.">
            <a:extLst>
              <a:ext uri="{FF2B5EF4-FFF2-40B4-BE49-F238E27FC236}">
                <a16:creationId xmlns:a16="http://schemas.microsoft.com/office/drawing/2014/main" id="{864376EF-32BC-AA1D-2875-B8D111E12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700" y="1225276"/>
            <a:ext cx="2472226" cy="710025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5E99013-548A-3EFC-2E32-C1DB416CA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7300" y="1235174"/>
            <a:ext cx="2207994" cy="71041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5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 considerations</a:t>
            </a:r>
            <a:endParaRPr/>
          </a:p>
        </p:txBody>
      </p:sp>
      <p:pic>
        <p:nvPicPr>
          <p:cNvPr id="583" name="Google Shape;583;p55" title="Screenshot 2025-08-08 at 15.53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980" y="1774537"/>
            <a:ext cx="1340612" cy="652376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5"/>
          <p:cNvSpPr txBox="1"/>
          <p:nvPr/>
        </p:nvSpPr>
        <p:spPr>
          <a:xfrm>
            <a:off x="741366" y="1328845"/>
            <a:ext cx="193630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Concept invariances</a:t>
            </a:r>
            <a:endParaRPr lang="en-US">
              <a:solidFill>
                <a:srgbClr val="F6B26B"/>
              </a:solidFill>
              <a:latin typeface="Spectral"/>
              <a:ea typeface="Spectral"/>
              <a:cs typeface="Spectral"/>
            </a:endParaRPr>
          </a:p>
        </p:txBody>
      </p:sp>
      <p:pic>
        <p:nvPicPr>
          <p:cNvPr id="586" name="Google Shape;586;p55" title="Screenshot 2025-08-08 at 17.10.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6773" y="2563885"/>
            <a:ext cx="901305" cy="2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82;p55" title="Screenshot 2025-08-08 at 14.21.25.png">
            <a:extLst>
              <a:ext uri="{FF2B5EF4-FFF2-40B4-BE49-F238E27FC236}">
                <a16:creationId xmlns:a16="http://schemas.microsoft.com/office/drawing/2014/main" id="{4827FF43-7661-F7E0-4538-F834C47A735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927" y="846108"/>
            <a:ext cx="1507499" cy="43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85;p55">
            <a:extLst>
              <a:ext uri="{FF2B5EF4-FFF2-40B4-BE49-F238E27FC236}">
                <a16:creationId xmlns:a16="http://schemas.microsoft.com/office/drawing/2014/main" id="{5A5495E3-1D7A-6AA5-EF2B-5A388A0151D0}"/>
              </a:ext>
            </a:extLst>
          </p:cNvPr>
          <p:cNvSpPr/>
          <p:nvPr/>
        </p:nvSpPr>
        <p:spPr>
          <a:xfrm>
            <a:off x="812811" y="1678227"/>
            <a:ext cx="1755867" cy="843724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" name="Google Shape;596;p56" descr="A black background with white text&#10;&#10;AI-generated content may be incorrect." title="Screenshot 2025-08-08 at 15.53.56.png">
            <a:extLst>
              <a:ext uri="{FF2B5EF4-FFF2-40B4-BE49-F238E27FC236}">
                <a16:creationId xmlns:a16="http://schemas.microsoft.com/office/drawing/2014/main" id="{2E3C3026-77AE-71D0-15BE-DA8671BA2B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5538" y="3434807"/>
            <a:ext cx="1409294" cy="6690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98;p56">
            <a:extLst>
              <a:ext uri="{FF2B5EF4-FFF2-40B4-BE49-F238E27FC236}">
                <a16:creationId xmlns:a16="http://schemas.microsoft.com/office/drawing/2014/main" id="{AB617E88-BCA3-CB2E-2553-D7F6FFF6C817}"/>
              </a:ext>
            </a:extLst>
          </p:cNvPr>
          <p:cNvSpPr txBox="1"/>
          <p:nvPr/>
        </p:nvSpPr>
        <p:spPr>
          <a:xfrm>
            <a:off x="535695" y="3009973"/>
            <a:ext cx="2340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Concept equivariances</a:t>
            </a:r>
          </a:p>
        </p:txBody>
      </p:sp>
      <p:pic>
        <p:nvPicPr>
          <p:cNvPr id="13" name="Google Shape;602;p56" descr="A white logo on a black background&#10;&#10;AI-generated content may be incorrect." title="Screenshot 2025-08-08 at 17.11.08.png">
            <a:extLst>
              <a:ext uri="{FF2B5EF4-FFF2-40B4-BE49-F238E27FC236}">
                <a16:creationId xmlns:a16="http://schemas.microsoft.com/office/drawing/2014/main" id="{5069D730-6F88-24A8-3E56-93FCAC7CDDB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247" y="4261061"/>
            <a:ext cx="1872317" cy="26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85;p55">
            <a:extLst>
              <a:ext uri="{FF2B5EF4-FFF2-40B4-BE49-F238E27FC236}">
                <a16:creationId xmlns:a16="http://schemas.microsoft.com/office/drawing/2014/main" id="{5FE94EEA-4DD8-B45E-8A3C-77F452FD9970}"/>
              </a:ext>
            </a:extLst>
          </p:cNvPr>
          <p:cNvSpPr/>
          <p:nvPr/>
        </p:nvSpPr>
        <p:spPr>
          <a:xfrm>
            <a:off x="829497" y="3346840"/>
            <a:ext cx="1755867" cy="843724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" name="Google Shape;611;p57" descr="A white letter on a black background&#10;&#10;AI-generated content may be incorrect." title="Screenshot 2025-08-08 at 14.21.58.png">
            <a:extLst>
              <a:ext uri="{FF2B5EF4-FFF2-40B4-BE49-F238E27FC236}">
                <a16:creationId xmlns:a16="http://schemas.microsoft.com/office/drawing/2014/main" id="{4E8599EE-FDD7-942D-2F3C-5FFDF2B8230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5465" y="848237"/>
            <a:ext cx="1507500" cy="43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57;p61" title="Screenshot 2025-08-08 at 15.29.10.png">
            <a:extLst>
              <a:ext uri="{FF2B5EF4-FFF2-40B4-BE49-F238E27FC236}">
                <a16:creationId xmlns:a16="http://schemas.microsoft.com/office/drawing/2014/main" id="{CA14BC33-6ED6-8265-FF97-6CF251DADB6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5368" y="3539219"/>
            <a:ext cx="1677577" cy="61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58;p61" title="Screenshot 2025-08-08 at 15.29.35.png">
            <a:extLst>
              <a:ext uri="{FF2B5EF4-FFF2-40B4-BE49-F238E27FC236}">
                <a16:creationId xmlns:a16="http://schemas.microsoft.com/office/drawing/2014/main" id="{DE22FAE6-D51F-BC4F-FCAB-AF32967777B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4866" y="1891451"/>
            <a:ext cx="1685950" cy="65843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659;p61">
            <a:extLst>
              <a:ext uri="{FF2B5EF4-FFF2-40B4-BE49-F238E27FC236}">
                <a16:creationId xmlns:a16="http://schemas.microsoft.com/office/drawing/2014/main" id="{B3566A3C-4E1E-40F1-6E8E-50F33764CAA6}"/>
              </a:ext>
            </a:extLst>
          </p:cNvPr>
          <p:cNvSpPr txBox="1"/>
          <p:nvPr/>
        </p:nvSpPr>
        <p:spPr>
          <a:xfrm>
            <a:off x="6014919" y="3081050"/>
            <a:ext cx="3294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Ground-truth interventions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6" name="Google Shape;660;p61">
            <a:extLst>
              <a:ext uri="{FF2B5EF4-FFF2-40B4-BE49-F238E27FC236}">
                <a16:creationId xmlns:a16="http://schemas.microsoft.com/office/drawing/2014/main" id="{40DBA726-6D4F-0804-3B05-EBB3734DC980}"/>
              </a:ext>
            </a:extLst>
          </p:cNvPr>
          <p:cNvSpPr txBox="1"/>
          <p:nvPr/>
        </p:nvSpPr>
        <p:spPr>
          <a:xfrm>
            <a:off x="6439625" y="1437454"/>
            <a:ext cx="2340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Do-interventions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8" name="Google Shape;661;p61">
            <a:extLst>
              <a:ext uri="{FF2B5EF4-FFF2-40B4-BE49-F238E27FC236}">
                <a16:creationId xmlns:a16="http://schemas.microsoft.com/office/drawing/2014/main" id="{CE7098E7-8809-C1EF-8FFC-8AFADD55CF38}"/>
              </a:ext>
            </a:extLst>
          </p:cNvPr>
          <p:cNvSpPr txBox="1"/>
          <p:nvPr/>
        </p:nvSpPr>
        <p:spPr>
          <a:xfrm>
            <a:off x="6172478" y="2647824"/>
            <a:ext cx="28749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Estimate causal effects</a:t>
            </a:r>
            <a:endParaRPr lang="en-US" sz="1200" i="1">
              <a:solidFill>
                <a:srgbClr val="FFFFFF"/>
              </a:solidFill>
              <a:latin typeface="Spectral"/>
              <a:ea typeface="Spectral"/>
              <a:cs typeface="Spectral"/>
            </a:endParaRPr>
          </a:p>
        </p:txBody>
      </p:sp>
      <p:sp>
        <p:nvSpPr>
          <p:cNvPr id="30" name="Google Shape;662;p61">
            <a:extLst>
              <a:ext uri="{FF2B5EF4-FFF2-40B4-BE49-F238E27FC236}">
                <a16:creationId xmlns:a16="http://schemas.microsoft.com/office/drawing/2014/main" id="{3EE53332-1AC5-0DF8-B2E3-3DCA8DB58F1B}"/>
              </a:ext>
            </a:extLst>
          </p:cNvPr>
          <p:cNvSpPr txBox="1"/>
          <p:nvPr/>
        </p:nvSpPr>
        <p:spPr>
          <a:xfrm>
            <a:off x="6495929" y="4263291"/>
            <a:ext cx="23406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1200" i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Improve model predictions</a:t>
            </a:r>
            <a:endParaRPr lang="en-US" sz="1200" i="1">
              <a:solidFill>
                <a:srgbClr val="FFFFFF"/>
              </a:solidFill>
              <a:latin typeface="Spectral"/>
              <a:ea typeface="Spectral"/>
              <a:cs typeface="Spectral"/>
            </a:endParaRPr>
          </a:p>
        </p:txBody>
      </p:sp>
      <p:sp>
        <p:nvSpPr>
          <p:cNvPr id="31" name="Google Shape;585;p55">
            <a:extLst>
              <a:ext uri="{FF2B5EF4-FFF2-40B4-BE49-F238E27FC236}">
                <a16:creationId xmlns:a16="http://schemas.microsoft.com/office/drawing/2014/main" id="{EEAFC37A-E5B3-17CB-8E46-DC1BCD0A2883}"/>
              </a:ext>
            </a:extLst>
          </p:cNvPr>
          <p:cNvSpPr/>
          <p:nvPr/>
        </p:nvSpPr>
        <p:spPr>
          <a:xfrm>
            <a:off x="6732216" y="1799201"/>
            <a:ext cx="1755867" cy="843724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" name="Google Shape;585;p55">
            <a:extLst>
              <a:ext uri="{FF2B5EF4-FFF2-40B4-BE49-F238E27FC236}">
                <a16:creationId xmlns:a16="http://schemas.microsoft.com/office/drawing/2014/main" id="{D886222D-8FBD-7206-01F1-53A7A572275B}"/>
              </a:ext>
            </a:extLst>
          </p:cNvPr>
          <p:cNvSpPr/>
          <p:nvPr/>
        </p:nvSpPr>
        <p:spPr>
          <a:xfrm>
            <a:off x="6786445" y="3426099"/>
            <a:ext cx="1755867" cy="843724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" name="Google Shape;612;p57" descr="A black background with white text&#10;&#10;AI-generated content may be incorrect." title="Screenshot 2025-08-08 at 15.30.30.png">
            <a:extLst>
              <a:ext uri="{FF2B5EF4-FFF2-40B4-BE49-F238E27FC236}">
                <a16:creationId xmlns:a16="http://schemas.microsoft.com/office/drawing/2014/main" id="{DC5DB597-C5A3-4766-DBA5-2AB7464CBEA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82309" y="1464671"/>
            <a:ext cx="2375212" cy="42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3;p59" title="Screenshot 2025-08-08 at 15.33.42.png">
            <a:extLst>
              <a:ext uri="{FF2B5EF4-FFF2-40B4-BE49-F238E27FC236}">
                <a16:creationId xmlns:a16="http://schemas.microsoft.com/office/drawing/2014/main" id="{F739E6F1-EEB3-F020-CD12-1358544432A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rcRect t="-86" r="58275" b="-385"/>
          <a:stretch>
            <a:fillRect/>
          </a:stretch>
        </p:blipFill>
        <p:spPr>
          <a:xfrm>
            <a:off x="3745683" y="2561743"/>
            <a:ext cx="1647884" cy="75460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636;p59">
            <a:extLst>
              <a:ext uri="{FF2B5EF4-FFF2-40B4-BE49-F238E27FC236}">
                <a16:creationId xmlns:a16="http://schemas.microsoft.com/office/drawing/2014/main" id="{990F2AF9-42B8-6A2E-A1A9-1A4C1104DB23}"/>
              </a:ext>
            </a:extLst>
          </p:cNvPr>
          <p:cNvSpPr txBox="1"/>
          <p:nvPr/>
        </p:nvSpPr>
        <p:spPr>
          <a:xfrm>
            <a:off x="3404950" y="2201915"/>
            <a:ext cx="233260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Compositionality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0" name="Google Shape;637;p59">
            <a:extLst>
              <a:ext uri="{FF2B5EF4-FFF2-40B4-BE49-F238E27FC236}">
                <a16:creationId xmlns:a16="http://schemas.microsoft.com/office/drawing/2014/main" id="{19EE9818-2FAF-E60A-6662-2D020D84D58B}"/>
              </a:ext>
            </a:extLst>
          </p:cNvPr>
          <p:cNvSpPr txBox="1"/>
          <p:nvPr/>
        </p:nvSpPr>
        <p:spPr>
          <a:xfrm>
            <a:off x="3622500" y="3540977"/>
            <a:ext cx="189841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Sparsity</a:t>
            </a:r>
            <a:endParaRPr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9" name="Google Shape;585;p55">
            <a:extLst>
              <a:ext uri="{FF2B5EF4-FFF2-40B4-BE49-F238E27FC236}">
                <a16:creationId xmlns:a16="http://schemas.microsoft.com/office/drawing/2014/main" id="{8E17E6A1-9B52-DEBC-FA90-85DF0314A7D0}"/>
              </a:ext>
            </a:extLst>
          </p:cNvPr>
          <p:cNvSpPr/>
          <p:nvPr/>
        </p:nvSpPr>
        <p:spPr>
          <a:xfrm>
            <a:off x="3691169" y="2541735"/>
            <a:ext cx="1755867" cy="843724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" name="Google Shape;585;p55">
            <a:extLst>
              <a:ext uri="{FF2B5EF4-FFF2-40B4-BE49-F238E27FC236}">
                <a16:creationId xmlns:a16="http://schemas.microsoft.com/office/drawing/2014/main" id="{6918ACBE-30D3-7C00-09CD-FBC22FDAF686}"/>
              </a:ext>
            </a:extLst>
          </p:cNvPr>
          <p:cNvSpPr/>
          <p:nvPr/>
        </p:nvSpPr>
        <p:spPr>
          <a:xfrm>
            <a:off x="3716198" y="3868282"/>
            <a:ext cx="1705809" cy="910468"/>
          </a:xfrm>
          <a:prstGeom prst="roundRect">
            <a:avLst>
              <a:gd name="adj" fmla="val 16667"/>
            </a:avLst>
          </a:prstGeom>
          <a:noFill/>
          <a:ln w="243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775" tIns="77775" rIns="77775" bIns="77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1" name="Google Shape;633;p59" title="Screenshot 2025-08-08 at 15.33.42.png">
            <a:extLst>
              <a:ext uri="{FF2B5EF4-FFF2-40B4-BE49-F238E27FC236}">
                <a16:creationId xmlns:a16="http://schemas.microsoft.com/office/drawing/2014/main" id="{AED87225-D1C6-98C8-0840-E44F4C030DE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rcRect l="18049" t="28876" r="58293" b="30788"/>
          <a:stretch>
            <a:fillRect/>
          </a:stretch>
        </p:blipFill>
        <p:spPr>
          <a:xfrm>
            <a:off x="4165550" y="3944694"/>
            <a:ext cx="809387" cy="2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33;p59" descr="A black background with white text&#10;&#10;AI-generated content may be incorrect." title="Screenshot 2025-08-08 at 15.33.42.png">
            <a:extLst>
              <a:ext uri="{FF2B5EF4-FFF2-40B4-BE49-F238E27FC236}">
                <a16:creationId xmlns:a16="http://schemas.microsoft.com/office/drawing/2014/main" id="{066CC103-028C-3946-E6BF-092EF5874F2A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rcRect l="42133" t="35242" r="51654" b="38837"/>
          <a:stretch>
            <a:fillRect/>
          </a:stretch>
        </p:blipFill>
        <p:spPr>
          <a:xfrm>
            <a:off x="4445044" y="4189477"/>
            <a:ext cx="245379" cy="19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33;p59" descr="A black text on a white background&#10;&#10;AI-generated content may be incorrect." title="Screenshot 2025-08-08 at 15.33.42.png">
            <a:extLst>
              <a:ext uri="{FF2B5EF4-FFF2-40B4-BE49-F238E27FC236}">
                <a16:creationId xmlns:a16="http://schemas.microsoft.com/office/drawing/2014/main" id="{19548DAB-A2E9-89FC-3D6E-A937CDF4676F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rcRect l="69175" t="20262" r="122" b="15025"/>
          <a:stretch>
            <a:fillRect/>
          </a:stretch>
        </p:blipFill>
        <p:spPr>
          <a:xfrm>
            <a:off x="4095618" y="4384402"/>
            <a:ext cx="937779" cy="36814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D5E7DED-29FE-09C0-FB3A-9C89E79FABB6}"/>
              </a:ext>
            </a:extLst>
          </p:cNvPr>
          <p:cNvSpPr txBox="1"/>
          <p:nvPr/>
        </p:nvSpPr>
        <p:spPr>
          <a:xfrm>
            <a:off x="6238608" y="76356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FFFF"/>
                </a:solidFill>
                <a:latin typeface="Spectral Medium"/>
              </a:rPr>
              <a:t>Human-model</a:t>
            </a:r>
            <a:endParaRPr lang="en-US" sz="1800"/>
          </a:p>
          <a:p>
            <a:pPr algn="ctr"/>
            <a:r>
              <a:rPr lang="en-GB" sz="1800">
                <a:solidFill>
                  <a:srgbClr val="FFFFFF"/>
                </a:solidFill>
                <a:latin typeface="Spectral Medium"/>
              </a:rPr>
              <a:t>interaction</a:t>
            </a:r>
            <a:endParaRPr 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-GB" sz="2000" dirty="0"/>
              <a:t>What is interpretability?</a:t>
            </a:r>
            <a:endParaRPr sz="20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Foundations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Assumptions, data structures, and design principles for interpretability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Blueprint for interpretable models 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Instantiations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concept encoder P(C | X)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task predictor P(Y | C)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Open questions</a:t>
            </a:r>
            <a:endParaRPr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71290-66E7-409A-D57F-84577BCE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349" y="4351039"/>
            <a:ext cx="598450" cy="602012"/>
          </a:xfrm>
          <a:prstGeom prst="rect">
            <a:avLst/>
          </a:prstGeom>
        </p:spPr>
      </p:pic>
      <p:sp>
        <p:nvSpPr>
          <p:cNvPr id="692" name="Google Shape;692;p64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Blueprint for interpretable models</a:t>
            </a:r>
            <a:endParaRPr/>
          </a:p>
        </p:txBody>
      </p:sp>
      <p:pic>
        <p:nvPicPr>
          <p:cNvPr id="693" name="Google Shape;693;p64" title="Screenshot 2025-08-08 at 15.36.36.png"/>
          <p:cNvPicPr preferRelativeResize="0"/>
          <p:nvPr/>
        </p:nvPicPr>
        <p:blipFill rotWithShape="1">
          <a:blip r:embed="rId4">
            <a:alphaModFix/>
          </a:blip>
          <a:srcRect t="43175" r="70562"/>
          <a:stretch/>
        </p:blipFill>
        <p:spPr>
          <a:xfrm>
            <a:off x="1115125" y="2751675"/>
            <a:ext cx="2124999" cy="70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4" name="Google Shape;694;p64"/>
          <p:cNvCxnSpPr/>
          <p:nvPr/>
        </p:nvCxnSpPr>
        <p:spPr>
          <a:xfrm>
            <a:off x="2529575" y="3462875"/>
            <a:ext cx="0" cy="407100"/>
          </a:xfrm>
          <a:prstGeom prst="straightConnector1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95" name="Google Shape;695;p64"/>
          <p:cNvSpPr txBox="1"/>
          <p:nvPr/>
        </p:nvSpPr>
        <p:spPr>
          <a:xfrm>
            <a:off x="1359275" y="3869963"/>
            <a:ext cx="234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lossless compression</a:t>
            </a:r>
            <a:endParaRPr sz="19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" name="Google Shape;615;p57">
            <a:extLst>
              <a:ext uri="{FF2B5EF4-FFF2-40B4-BE49-F238E27FC236}">
                <a16:creationId xmlns:a16="http://schemas.microsoft.com/office/drawing/2014/main" id="{7358E98E-6887-DB98-E718-4E9BAE37E886}"/>
              </a:ext>
            </a:extLst>
          </p:cNvPr>
          <p:cNvSpPr txBox="1"/>
          <p:nvPr/>
        </p:nvSpPr>
        <p:spPr>
          <a:xfrm>
            <a:off x="208650" y="4644412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>
                <a:solidFill>
                  <a:schemeClr val="lt1"/>
                </a:solidFill>
                <a:hlinkClick r:id="rId5"/>
              </a:rPr>
              <a:t>Barbiero, Espinosa Zarlenga et al. (2025). Foundations of Interpretable Models. Under review.</a:t>
            </a:r>
            <a:endParaRPr sz="80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5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Blueprint for interpretable models</a:t>
            </a:r>
            <a:endParaRPr/>
          </a:p>
        </p:txBody>
      </p:sp>
      <p:pic>
        <p:nvPicPr>
          <p:cNvPr id="701" name="Google Shape;701;p65" title="Screenshot 2025-08-08 at 15.36.36.png"/>
          <p:cNvPicPr preferRelativeResize="0"/>
          <p:nvPr/>
        </p:nvPicPr>
        <p:blipFill rotWithShape="1">
          <a:blip r:embed="rId3">
            <a:alphaModFix/>
          </a:blip>
          <a:srcRect r="34584"/>
          <a:stretch/>
        </p:blipFill>
        <p:spPr>
          <a:xfrm>
            <a:off x="1115125" y="2217500"/>
            <a:ext cx="4722000" cy="123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2" name="Google Shape;702;p65"/>
          <p:cNvCxnSpPr/>
          <p:nvPr/>
        </p:nvCxnSpPr>
        <p:spPr>
          <a:xfrm>
            <a:off x="2529575" y="3462875"/>
            <a:ext cx="0" cy="407100"/>
          </a:xfrm>
          <a:prstGeom prst="straightConnector1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03" name="Google Shape;703;p65"/>
          <p:cNvSpPr/>
          <p:nvPr/>
        </p:nvSpPr>
        <p:spPr>
          <a:xfrm>
            <a:off x="972904" y="2029075"/>
            <a:ext cx="5046450" cy="1237750"/>
          </a:xfrm>
          <a:custGeom>
            <a:avLst/>
            <a:gdLst/>
            <a:ahLst/>
            <a:cxnLst/>
            <a:rect l="l" t="t" r="r" b="b"/>
            <a:pathLst>
              <a:path w="201858" h="49510" extrusionOk="0">
                <a:moveTo>
                  <a:pt x="83760" y="543"/>
                </a:moveTo>
                <a:cubicBezTo>
                  <a:pt x="56569" y="326"/>
                  <a:pt x="30898" y="0"/>
                  <a:pt x="17329" y="217"/>
                </a:cubicBezTo>
                <a:cubicBezTo>
                  <a:pt x="3761" y="434"/>
                  <a:pt x="5117" y="325"/>
                  <a:pt x="2349" y="1845"/>
                </a:cubicBezTo>
                <a:cubicBezTo>
                  <a:pt x="-419" y="3365"/>
                  <a:pt x="992" y="5427"/>
                  <a:pt x="721" y="9335"/>
                </a:cubicBezTo>
                <a:cubicBezTo>
                  <a:pt x="450" y="13243"/>
                  <a:pt x="-690" y="22415"/>
                  <a:pt x="721" y="25291"/>
                </a:cubicBezTo>
                <a:cubicBezTo>
                  <a:pt x="2132" y="28168"/>
                  <a:pt x="-93" y="26594"/>
                  <a:pt x="9188" y="26594"/>
                </a:cubicBezTo>
                <a:cubicBezTo>
                  <a:pt x="18469" y="26594"/>
                  <a:pt x="42512" y="25508"/>
                  <a:pt x="56406" y="25291"/>
                </a:cubicBezTo>
                <a:cubicBezTo>
                  <a:pt x="70300" y="25074"/>
                  <a:pt x="85225" y="25074"/>
                  <a:pt x="92552" y="25291"/>
                </a:cubicBezTo>
                <a:cubicBezTo>
                  <a:pt x="99879" y="25508"/>
                  <a:pt x="99065" y="24857"/>
                  <a:pt x="100367" y="26594"/>
                </a:cubicBezTo>
                <a:cubicBezTo>
                  <a:pt x="101670" y="28331"/>
                  <a:pt x="100367" y="32076"/>
                  <a:pt x="100367" y="35712"/>
                </a:cubicBezTo>
                <a:cubicBezTo>
                  <a:pt x="100367" y="39348"/>
                  <a:pt x="98847" y="46241"/>
                  <a:pt x="100367" y="48412"/>
                </a:cubicBezTo>
                <a:cubicBezTo>
                  <a:pt x="101887" y="50583"/>
                  <a:pt x="100801" y="48737"/>
                  <a:pt x="109485" y="48737"/>
                </a:cubicBezTo>
                <a:cubicBezTo>
                  <a:pt x="118169" y="48737"/>
                  <a:pt x="141235" y="48466"/>
                  <a:pt x="152470" y="48412"/>
                </a:cubicBezTo>
                <a:cubicBezTo>
                  <a:pt x="163705" y="48358"/>
                  <a:pt x="169186" y="48412"/>
                  <a:pt x="176893" y="48412"/>
                </a:cubicBezTo>
                <a:cubicBezTo>
                  <a:pt x="184600" y="48412"/>
                  <a:pt x="194586" y="49443"/>
                  <a:pt x="198711" y="48412"/>
                </a:cubicBezTo>
                <a:cubicBezTo>
                  <a:pt x="202836" y="47381"/>
                  <a:pt x="201208" y="46838"/>
                  <a:pt x="201642" y="42225"/>
                </a:cubicBezTo>
                <a:cubicBezTo>
                  <a:pt x="202076" y="37612"/>
                  <a:pt x="201370" y="26648"/>
                  <a:pt x="201316" y="20732"/>
                </a:cubicBezTo>
                <a:cubicBezTo>
                  <a:pt x="201262" y="14816"/>
                  <a:pt x="201859" y="9769"/>
                  <a:pt x="201316" y="6730"/>
                </a:cubicBezTo>
                <a:cubicBezTo>
                  <a:pt x="200773" y="3691"/>
                  <a:pt x="201534" y="3364"/>
                  <a:pt x="198060" y="2496"/>
                </a:cubicBezTo>
                <a:cubicBezTo>
                  <a:pt x="194587" y="1628"/>
                  <a:pt x="199525" y="1846"/>
                  <a:pt x="180475" y="1520"/>
                </a:cubicBezTo>
                <a:cubicBezTo>
                  <a:pt x="161425" y="1195"/>
                  <a:pt x="110951" y="760"/>
                  <a:pt x="83760" y="543"/>
                </a:cubicBezTo>
                <a:close/>
              </a:path>
            </a:pathLst>
          </a:custGeom>
          <a:noFill/>
          <a:ln w="28575" cap="flat" cmpd="sng">
            <a:solidFill>
              <a:srgbClr val="F6B26B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04" name="Google Shape;704;p65"/>
          <p:cNvSpPr txBox="1"/>
          <p:nvPr/>
        </p:nvSpPr>
        <p:spPr>
          <a:xfrm>
            <a:off x="1359275" y="3869963"/>
            <a:ext cx="234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lossless compression</a:t>
            </a:r>
            <a:endParaRPr sz="19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705" name="Google Shape;705;p65"/>
          <p:cNvCxnSpPr/>
          <p:nvPr/>
        </p:nvCxnSpPr>
        <p:spPr>
          <a:xfrm rot="10800000">
            <a:off x="3365825" y="1500750"/>
            <a:ext cx="0" cy="486300"/>
          </a:xfrm>
          <a:prstGeom prst="straightConnector1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06" name="Google Shape;706;p65"/>
          <p:cNvSpPr txBox="1"/>
          <p:nvPr/>
        </p:nvSpPr>
        <p:spPr>
          <a:xfrm>
            <a:off x="2195525" y="1023738"/>
            <a:ext cx="2340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alignment</a:t>
            </a:r>
            <a:endParaRPr sz="19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1A7A66-A8AC-2ED4-A1D0-186DDB73F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349" y="4351039"/>
            <a:ext cx="598450" cy="602012"/>
          </a:xfrm>
          <a:prstGeom prst="rect">
            <a:avLst/>
          </a:prstGeom>
        </p:spPr>
      </p:pic>
      <p:sp>
        <p:nvSpPr>
          <p:cNvPr id="3" name="Google Shape;615;p57">
            <a:extLst>
              <a:ext uri="{FF2B5EF4-FFF2-40B4-BE49-F238E27FC236}">
                <a16:creationId xmlns:a16="http://schemas.microsoft.com/office/drawing/2014/main" id="{380F04E3-5C29-01C7-1872-06D5210B2FE6}"/>
              </a:ext>
            </a:extLst>
          </p:cNvPr>
          <p:cNvSpPr txBox="1"/>
          <p:nvPr/>
        </p:nvSpPr>
        <p:spPr>
          <a:xfrm>
            <a:off x="208650" y="4644412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>
                <a:solidFill>
                  <a:schemeClr val="lt1"/>
                </a:solidFill>
                <a:hlinkClick r:id="rId5"/>
              </a:rPr>
              <a:t>Barbiero, Espinosa Zarlenga et al. (2025). Foundations of Interpretable Models. Under review.</a:t>
            </a:r>
            <a:endParaRPr lang="en-GB" sz="80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6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Blueprint for interpretable models</a:t>
            </a:r>
            <a:endParaRPr/>
          </a:p>
        </p:txBody>
      </p:sp>
      <p:pic>
        <p:nvPicPr>
          <p:cNvPr id="712" name="Google Shape;712;p66" title="Screenshot 2025-08-08 at 15.36.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125" y="2217500"/>
            <a:ext cx="7218552" cy="123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66"/>
          <p:cNvCxnSpPr/>
          <p:nvPr/>
        </p:nvCxnSpPr>
        <p:spPr>
          <a:xfrm>
            <a:off x="2529575" y="3462875"/>
            <a:ext cx="0" cy="407100"/>
          </a:xfrm>
          <a:prstGeom prst="straightConnector1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14" name="Google Shape;714;p66"/>
          <p:cNvCxnSpPr/>
          <p:nvPr/>
        </p:nvCxnSpPr>
        <p:spPr>
          <a:xfrm>
            <a:off x="6923450" y="3110525"/>
            <a:ext cx="0" cy="407100"/>
          </a:xfrm>
          <a:prstGeom prst="straightConnector1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15" name="Google Shape;715;p66"/>
          <p:cNvSpPr/>
          <p:nvPr/>
        </p:nvSpPr>
        <p:spPr>
          <a:xfrm>
            <a:off x="972904" y="2029075"/>
            <a:ext cx="5046450" cy="1237750"/>
          </a:xfrm>
          <a:custGeom>
            <a:avLst/>
            <a:gdLst/>
            <a:ahLst/>
            <a:cxnLst/>
            <a:rect l="l" t="t" r="r" b="b"/>
            <a:pathLst>
              <a:path w="201858" h="49510" extrusionOk="0">
                <a:moveTo>
                  <a:pt x="83760" y="543"/>
                </a:moveTo>
                <a:cubicBezTo>
                  <a:pt x="56569" y="326"/>
                  <a:pt x="30898" y="0"/>
                  <a:pt x="17329" y="217"/>
                </a:cubicBezTo>
                <a:cubicBezTo>
                  <a:pt x="3761" y="434"/>
                  <a:pt x="5117" y="325"/>
                  <a:pt x="2349" y="1845"/>
                </a:cubicBezTo>
                <a:cubicBezTo>
                  <a:pt x="-419" y="3365"/>
                  <a:pt x="992" y="5427"/>
                  <a:pt x="721" y="9335"/>
                </a:cubicBezTo>
                <a:cubicBezTo>
                  <a:pt x="450" y="13243"/>
                  <a:pt x="-690" y="22415"/>
                  <a:pt x="721" y="25291"/>
                </a:cubicBezTo>
                <a:cubicBezTo>
                  <a:pt x="2132" y="28168"/>
                  <a:pt x="-93" y="26594"/>
                  <a:pt x="9188" y="26594"/>
                </a:cubicBezTo>
                <a:cubicBezTo>
                  <a:pt x="18469" y="26594"/>
                  <a:pt x="42512" y="25508"/>
                  <a:pt x="56406" y="25291"/>
                </a:cubicBezTo>
                <a:cubicBezTo>
                  <a:pt x="70300" y="25074"/>
                  <a:pt x="85225" y="25074"/>
                  <a:pt x="92552" y="25291"/>
                </a:cubicBezTo>
                <a:cubicBezTo>
                  <a:pt x="99879" y="25508"/>
                  <a:pt x="99065" y="24857"/>
                  <a:pt x="100367" y="26594"/>
                </a:cubicBezTo>
                <a:cubicBezTo>
                  <a:pt x="101670" y="28331"/>
                  <a:pt x="100367" y="32076"/>
                  <a:pt x="100367" y="35712"/>
                </a:cubicBezTo>
                <a:cubicBezTo>
                  <a:pt x="100367" y="39348"/>
                  <a:pt x="98847" y="46241"/>
                  <a:pt x="100367" y="48412"/>
                </a:cubicBezTo>
                <a:cubicBezTo>
                  <a:pt x="101887" y="50583"/>
                  <a:pt x="100801" y="48737"/>
                  <a:pt x="109485" y="48737"/>
                </a:cubicBezTo>
                <a:cubicBezTo>
                  <a:pt x="118169" y="48737"/>
                  <a:pt x="141235" y="48466"/>
                  <a:pt x="152470" y="48412"/>
                </a:cubicBezTo>
                <a:cubicBezTo>
                  <a:pt x="163705" y="48358"/>
                  <a:pt x="169186" y="48412"/>
                  <a:pt x="176893" y="48412"/>
                </a:cubicBezTo>
                <a:cubicBezTo>
                  <a:pt x="184600" y="48412"/>
                  <a:pt x="194586" y="49443"/>
                  <a:pt x="198711" y="48412"/>
                </a:cubicBezTo>
                <a:cubicBezTo>
                  <a:pt x="202836" y="47381"/>
                  <a:pt x="201208" y="46838"/>
                  <a:pt x="201642" y="42225"/>
                </a:cubicBezTo>
                <a:cubicBezTo>
                  <a:pt x="202076" y="37612"/>
                  <a:pt x="201370" y="26648"/>
                  <a:pt x="201316" y="20732"/>
                </a:cubicBezTo>
                <a:cubicBezTo>
                  <a:pt x="201262" y="14816"/>
                  <a:pt x="201859" y="9769"/>
                  <a:pt x="201316" y="6730"/>
                </a:cubicBezTo>
                <a:cubicBezTo>
                  <a:pt x="200773" y="3691"/>
                  <a:pt x="201534" y="3364"/>
                  <a:pt x="198060" y="2496"/>
                </a:cubicBezTo>
                <a:cubicBezTo>
                  <a:pt x="194587" y="1628"/>
                  <a:pt x="199525" y="1846"/>
                  <a:pt x="180475" y="1520"/>
                </a:cubicBezTo>
                <a:cubicBezTo>
                  <a:pt x="161425" y="1195"/>
                  <a:pt x="110951" y="760"/>
                  <a:pt x="83760" y="543"/>
                </a:cubicBezTo>
                <a:close/>
              </a:path>
            </a:pathLst>
          </a:custGeom>
          <a:noFill/>
          <a:ln w="28575" cap="flat" cmpd="sng">
            <a:solidFill>
              <a:srgbClr val="F6B26B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16" name="Google Shape;716;p66"/>
          <p:cNvSpPr txBox="1"/>
          <p:nvPr/>
        </p:nvSpPr>
        <p:spPr>
          <a:xfrm>
            <a:off x="1359275" y="3869963"/>
            <a:ext cx="234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lossless compression</a:t>
            </a:r>
            <a:endParaRPr sz="19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17" name="Google Shape;717;p66"/>
          <p:cNvSpPr txBox="1"/>
          <p:nvPr/>
        </p:nvSpPr>
        <p:spPr>
          <a:xfrm>
            <a:off x="6011450" y="3517625"/>
            <a:ext cx="182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Compositional &amp; sparse</a:t>
            </a:r>
            <a:endParaRPr sz="19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718" name="Google Shape;718;p66"/>
          <p:cNvCxnSpPr/>
          <p:nvPr/>
        </p:nvCxnSpPr>
        <p:spPr>
          <a:xfrm rot="10800000">
            <a:off x="3365825" y="1500750"/>
            <a:ext cx="0" cy="486300"/>
          </a:xfrm>
          <a:prstGeom prst="straightConnector1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19" name="Google Shape;719;p66"/>
          <p:cNvSpPr txBox="1"/>
          <p:nvPr/>
        </p:nvSpPr>
        <p:spPr>
          <a:xfrm>
            <a:off x="2195525" y="1023738"/>
            <a:ext cx="2340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6B26B"/>
                </a:solidFill>
                <a:latin typeface="Spectral"/>
                <a:ea typeface="Spectral"/>
                <a:cs typeface="Spectral"/>
                <a:sym typeface="Spectral"/>
              </a:rPr>
              <a:t>alignment</a:t>
            </a:r>
            <a:endParaRPr sz="1900">
              <a:solidFill>
                <a:srgbClr val="F6B26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DE0897-E8DF-7B3D-24C2-8AFCCCBBC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349" y="4351039"/>
            <a:ext cx="598450" cy="602012"/>
          </a:xfrm>
          <a:prstGeom prst="rect">
            <a:avLst/>
          </a:prstGeom>
        </p:spPr>
      </p:pic>
      <p:sp>
        <p:nvSpPr>
          <p:cNvPr id="3" name="Google Shape;615;p57">
            <a:extLst>
              <a:ext uri="{FF2B5EF4-FFF2-40B4-BE49-F238E27FC236}">
                <a16:creationId xmlns:a16="http://schemas.microsoft.com/office/drawing/2014/main" id="{DACD540D-69CA-4F96-C4E0-4FFFE30C7441}"/>
              </a:ext>
            </a:extLst>
          </p:cNvPr>
          <p:cNvSpPr txBox="1"/>
          <p:nvPr/>
        </p:nvSpPr>
        <p:spPr>
          <a:xfrm>
            <a:off x="208650" y="4644412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>
                <a:solidFill>
                  <a:schemeClr val="lt1"/>
                </a:solidFill>
                <a:hlinkClick r:id="rId5"/>
              </a:rPr>
              <a:t>Barbiero, Espinosa Zarlenga et al. (2025). Foundations of Interpretable Models. Under review.</a:t>
            </a:r>
            <a:endParaRPr lang="en-GB" sz="80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7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725" name="Google Shape;725;p67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What is interpretability?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Foundations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Assumptions, data structures, and design principles for interpretability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Blueprint for interpretable models </a:t>
            </a:r>
            <a:endParaRPr dirty="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-GB" sz="2000" dirty="0"/>
              <a:t> Instantiations</a:t>
            </a:r>
            <a:endParaRPr sz="20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Concept Encoder P(C | X)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Task Predictor P(Y | C)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Open questions</a:t>
            </a:r>
            <a:endParaRPr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>
          <a:extLst>
            <a:ext uri="{FF2B5EF4-FFF2-40B4-BE49-F238E27FC236}">
              <a16:creationId xmlns:a16="http://schemas.microsoft.com/office/drawing/2014/main" id="{E50BAF45-73AE-95DF-759E-24964939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E7FDD09-A1D5-32BF-139F-B3922342804E}"/>
              </a:ext>
            </a:extLst>
          </p:cNvPr>
          <p:cNvGrpSpPr/>
          <p:nvPr/>
        </p:nvGrpSpPr>
        <p:grpSpPr>
          <a:xfrm>
            <a:off x="1101658" y="3302171"/>
            <a:ext cx="2779500" cy="1079400"/>
            <a:chOff x="1101658" y="3302171"/>
            <a:chExt cx="2779500" cy="1079400"/>
          </a:xfrm>
        </p:grpSpPr>
        <p:sp>
          <p:nvSpPr>
            <p:cNvPr id="741" name="Google Shape;741;p69">
              <a:extLst>
                <a:ext uri="{FF2B5EF4-FFF2-40B4-BE49-F238E27FC236}">
                  <a16:creationId xmlns:a16="http://schemas.microsoft.com/office/drawing/2014/main" id="{EF5B27E5-5FB6-4E16-3381-7A07C57F3426}"/>
                </a:ext>
              </a:extLst>
            </p:cNvPr>
            <p:cNvSpPr/>
            <p:nvPr/>
          </p:nvSpPr>
          <p:spPr>
            <a:xfrm>
              <a:off x="1101658" y="3302171"/>
              <a:ext cx="2779500" cy="10794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0AA1985-87A8-27D9-9D76-1809513D10D6}"/>
                </a:ext>
              </a:extLst>
            </p:cNvPr>
            <p:cNvGrpSpPr/>
            <p:nvPr/>
          </p:nvGrpSpPr>
          <p:grpSpPr>
            <a:xfrm>
              <a:off x="1147505" y="3500521"/>
              <a:ext cx="2683475" cy="851642"/>
              <a:chOff x="505032" y="1868477"/>
              <a:chExt cx="2683475" cy="851642"/>
            </a:xfrm>
          </p:grpSpPr>
          <p:pic>
            <p:nvPicPr>
              <p:cNvPr id="21" name="Google Shape;712;p66" title="Screenshot 2025-08-08 at 15.36.36.png">
                <a:extLst>
                  <a:ext uri="{FF2B5EF4-FFF2-40B4-BE49-F238E27FC236}">
                    <a16:creationId xmlns:a16="http://schemas.microsoft.com/office/drawing/2014/main" id="{3B9276DE-1207-FB3D-8D28-7BB5A9D24E9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 amt="35000"/>
              </a:blip>
              <a:stretch>
                <a:fillRect/>
              </a:stretch>
            </p:blipFill>
            <p:spPr>
              <a:xfrm>
                <a:off x="543905" y="1874649"/>
                <a:ext cx="2644602" cy="4532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" name="Google Shape;712;p66" title="Screenshot 2025-08-08 at 15.36.36.png">
                <a:extLst>
                  <a:ext uri="{FF2B5EF4-FFF2-40B4-BE49-F238E27FC236}">
                    <a16:creationId xmlns:a16="http://schemas.microsoft.com/office/drawing/2014/main" id="{9509FBF9-92F7-7325-BB76-C935755B098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</a:blip>
              <a:srcRect r="34325"/>
              <a:stretch>
                <a:fillRect/>
              </a:stretch>
            </p:blipFill>
            <p:spPr>
              <a:xfrm>
                <a:off x="543904" y="1874602"/>
                <a:ext cx="1736851" cy="45326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" name="Google Shape;746;p69">
                <a:extLst>
                  <a:ext uri="{FF2B5EF4-FFF2-40B4-BE49-F238E27FC236}">
                    <a16:creationId xmlns:a16="http://schemas.microsoft.com/office/drawing/2014/main" id="{5565CB18-4A81-1422-85A7-DC2E0ECE7E47}"/>
                  </a:ext>
                </a:extLst>
              </p:cNvPr>
              <p:cNvCxnSpPr>
                <a:cxnSpLocks/>
                <a:stCxn id="7" idx="2"/>
                <a:endCxn id="6" idx="0"/>
              </p:cNvCxnSpPr>
              <p:nvPr/>
            </p:nvCxnSpPr>
            <p:spPr>
              <a:xfrm>
                <a:off x="1067945" y="2362332"/>
                <a:ext cx="2039" cy="183052"/>
              </a:xfrm>
              <a:prstGeom prst="straightConnector1">
                <a:avLst/>
              </a:prstGeom>
              <a:noFill/>
              <a:ln w="10475" cap="flat" cmpd="sng">
                <a:solidFill>
                  <a:srgbClr val="CC4125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sp>
            <p:nvSpPr>
              <p:cNvPr id="6" name="Google Shape;748;p69">
                <a:extLst>
                  <a:ext uri="{FF2B5EF4-FFF2-40B4-BE49-F238E27FC236}">
                    <a16:creationId xmlns:a16="http://schemas.microsoft.com/office/drawing/2014/main" id="{7C49AB98-B990-2C14-5117-BE0D93715899}"/>
                  </a:ext>
                </a:extLst>
              </p:cNvPr>
              <p:cNvSpPr txBox="1"/>
              <p:nvPr/>
            </p:nvSpPr>
            <p:spPr>
              <a:xfrm>
                <a:off x="505032" y="2545384"/>
                <a:ext cx="1129904" cy="17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500" tIns="33500" rIns="33500" bIns="3350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696" dirty="0">
                    <a:solidFill>
                      <a:srgbClr val="CC4125"/>
                    </a:solidFill>
                    <a:latin typeface="Spectral"/>
                    <a:ea typeface="Spectral"/>
                    <a:cs typeface="Spectral"/>
                    <a:sym typeface="Spectral"/>
                  </a:rPr>
                  <a:t>Concept Encoder</a:t>
                </a:r>
                <a:endParaRPr sz="696" dirty="0">
                  <a:solidFill>
                    <a:srgbClr val="CC4125"/>
                  </a:solidFill>
                  <a:latin typeface="Spectral"/>
                  <a:ea typeface="Spectral"/>
                  <a:cs typeface="Spectral"/>
                  <a:sym typeface="Spectral"/>
                </a:endParaRPr>
              </a:p>
            </p:txBody>
          </p:sp>
          <p:sp>
            <p:nvSpPr>
              <p:cNvPr id="7" name="Google Shape;747;p69">
                <a:extLst>
                  <a:ext uri="{FF2B5EF4-FFF2-40B4-BE49-F238E27FC236}">
                    <a16:creationId xmlns:a16="http://schemas.microsoft.com/office/drawing/2014/main" id="{749A8B27-4436-4B54-70F2-75EBEF93FE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176" y="2068388"/>
                <a:ext cx="527537" cy="293944"/>
              </a:xfrm>
              <a:prstGeom prst="roundRect">
                <a:avLst>
                  <a:gd name="adj" fmla="val 16667"/>
                </a:avLst>
              </a:prstGeom>
              <a:noFill/>
              <a:ln w="10775" cap="flat" cmpd="sng">
                <a:solidFill>
                  <a:srgbClr val="CC4125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15;p66">
                <a:extLst>
                  <a:ext uri="{FF2B5EF4-FFF2-40B4-BE49-F238E27FC236}">
                    <a16:creationId xmlns:a16="http://schemas.microsoft.com/office/drawing/2014/main" id="{440B9AA6-583D-899B-DDFE-35ED0FFD68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37" y="1868477"/>
                <a:ext cx="1775619" cy="338954"/>
              </a:xfrm>
              <a:custGeom>
                <a:avLst/>
                <a:gdLst/>
                <a:ahLst/>
                <a:cxnLst/>
                <a:rect l="l" t="t" r="r" b="b"/>
                <a:pathLst>
                  <a:path w="201858" h="49510" extrusionOk="0">
                    <a:moveTo>
                      <a:pt x="83760" y="543"/>
                    </a:moveTo>
                    <a:cubicBezTo>
                      <a:pt x="56569" y="326"/>
                      <a:pt x="30898" y="0"/>
                      <a:pt x="17329" y="217"/>
                    </a:cubicBezTo>
                    <a:cubicBezTo>
                      <a:pt x="3761" y="434"/>
                      <a:pt x="5117" y="325"/>
                      <a:pt x="2349" y="1845"/>
                    </a:cubicBezTo>
                    <a:cubicBezTo>
                      <a:pt x="-419" y="3365"/>
                      <a:pt x="992" y="5427"/>
                      <a:pt x="721" y="9335"/>
                    </a:cubicBezTo>
                    <a:cubicBezTo>
                      <a:pt x="450" y="13243"/>
                      <a:pt x="-690" y="22415"/>
                      <a:pt x="721" y="25291"/>
                    </a:cubicBezTo>
                    <a:cubicBezTo>
                      <a:pt x="2132" y="28168"/>
                      <a:pt x="-93" y="26594"/>
                      <a:pt x="9188" y="26594"/>
                    </a:cubicBezTo>
                    <a:cubicBezTo>
                      <a:pt x="18469" y="26594"/>
                      <a:pt x="42512" y="25508"/>
                      <a:pt x="56406" y="25291"/>
                    </a:cubicBezTo>
                    <a:cubicBezTo>
                      <a:pt x="70300" y="25074"/>
                      <a:pt x="85225" y="25074"/>
                      <a:pt x="92552" y="25291"/>
                    </a:cubicBezTo>
                    <a:cubicBezTo>
                      <a:pt x="99879" y="25508"/>
                      <a:pt x="99065" y="24857"/>
                      <a:pt x="100367" y="26594"/>
                    </a:cubicBezTo>
                    <a:cubicBezTo>
                      <a:pt x="101670" y="28331"/>
                      <a:pt x="100367" y="32076"/>
                      <a:pt x="100367" y="35712"/>
                    </a:cubicBezTo>
                    <a:cubicBezTo>
                      <a:pt x="100367" y="39348"/>
                      <a:pt x="98847" y="46241"/>
                      <a:pt x="100367" y="48412"/>
                    </a:cubicBezTo>
                    <a:cubicBezTo>
                      <a:pt x="101887" y="50583"/>
                      <a:pt x="100801" y="48737"/>
                      <a:pt x="109485" y="48737"/>
                    </a:cubicBezTo>
                    <a:cubicBezTo>
                      <a:pt x="118169" y="48737"/>
                      <a:pt x="141235" y="48466"/>
                      <a:pt x="152470" y="48412"/>
                    </a:cubicBezTo>
                    <a:cubicBezTo>
                      <a:pt x="163705" y="48358"/>
                      <a:pt x="169186" y="48412"/>
                      <a:pt x="176893" y="48412"/>
                    </a:cubicBezTo>
                    <a:cubicBezTo>
                      <a:pt x="184600" y="48412"/>
                      <a:pt x="194586" y="49443"/>
                      <a:pt x="198711" y="48412"/>
                    </a:cubicBezTo>
                    <a:cubicBezTo>
                      <a:pt x="202836" y="47381"/>
                      <a:pt x="201208" y="46838"/>
                      <a:pt x="201642" y="42225"/>
                    </a:cubicBezTo>
                    <a:cubicBezTo>
                      <a:pt x="202076" y="37612"/>
                      <a:pt x="201370" y="26648"/>
                      <a:pt x="201316" y="20732"/>
                    </a:cubicBezTo>
                    <a:cubicBezTo>
                      <a:pt x="201262" y="14816"/>
                      <a:pt x="201859" y="9769"/>
                      <a:pt x="201316" y="6730"/>
                    </a:cubicBezTo>
                    <a:cubicBezTo>
                      <a:pt x="200773" y="3691"/>
                      <a:pt x="201534" y="3364"/>
                      <a:pt x="198060" y="2496"/>
                    </a:cubicBezTo>
                    <a:cubicBezTo>
                      <a:pt x="194587" y="1628"/>
                      <a:pt x="199525" y="1846"/>
                      <a:pt x="180475" y="1520"/>
                    </a:cubicBezTo>
                    <a:cubicBezTo>
                      <a:pt x="161425" y="1195"/>
                      <a:pt x="110951" y="760"/>
                      <a:pt x="83760" y="543"/>
                    </a:cubicBezTo>
                    <a:close/>
                  </a:path>
                </a:pathLst>
              </a:custGeom>
              <a:noFill/>
              <a:ln w="10775" cap="flat" cmpd="sng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GB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Google Shape;748;p69">
                <a:extLst>
                  <a:ext uri="{FF2B5EF4-FFF2-40B4-BE49-F238E27FC236}">
                    <a16:creationId xmlns:a16="http://schemas.microsoft.com/office/drawing/2014/main" id="{DCBFD308-DCE9-34AE-9714-AA99B6318DCC}"/>
                  </a:ext>
                </a:extLst>
              </p:cNvPr>
              <p:cNvSpPr txBox="1"/>
              <p:nvPr/>
            </p:nvSpPr>
            <p:spPr>
              <a:xfrm>
                <a:off x="1329830" y="2545337"/>
                <a:ext cx="1129904" cy="17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500" tIns="33500" rIns="33500" bIns="3350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696" dirty="0">
                    <a:solidFill>
                      <a:srgbClr val="FFC000"/>
                    </a:solidFill>
                    <a:latin typeface="Spectral"/>
                    <a:ea typeface="Spectral"/>
                    <a:cs typeface="Spectral"/>
                    <a:sym typeface="Spectral"/>
                  </a:rPr>
                  <a:t>Alignment</a:t>
                </a:r>
                <a:endParaRPr sz="696" dirty="0">
                  <a:solidFill>
                    <a:srgbClr val="FFC000"/>
                  </a:solidFill>
                  <a:latin typeface="Spectral"/>
                  <a:ea typeface="Spectral"/>
                  <a:cs typeface="Spectral"/>
                  <a:sym typeface="Spectral"/>
                </a:endParaRPr>
              </a:p>
            </p:txBody>
          </p:sp>
          <p:cxnSp>
            <p:nvCxnSpPr>
              <p:cNvPr id="16" name="Google Shape;746;p69">
                <a:extLst>
                  <a:ext uri="{FF2B5EF4-FFF2-40B4-BE49-F238E27FC236}">
                    <a16:creationId xmlns:a16="http://schemas.microsoft.com/office/drawing/2014/main" id="{E95202A7-5BAA-FB11-03D8-B5FE602C5642}"/>
                  </a:ext>
                </a:extLst>
              </p:cNvPr>
              <p:cNvCxnSpPr>
                <a:cxnSpLocks/>
                <a:endCxn id="15" idx="0"/>
              </p:cNvCxnSpPr>
              <p:nvPr/>
            </p:nvCxnSpPr>
            <p:spPr>
              <a:xfrm>
                <a:off x="1894782" y="2223152"/>
                <a:ext cx="0" cy="322185"/>
              </a:xfrm>
              <a:prstGeom prst="straightConnector1">
                <a:avLst/>
              </a:prstGeom>
              <a:noFill/>
              <a:ln w="104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</p:grpSp>
      <p:sp>
        <p:nvSpPr>
          <p:cNvPr id="739" name="Google Shape;739;p69">
            <a:extLst>
              <a:ext uri="{FF2B5EF4-FFF2-40B4-BE49-F238E27FC236}">
                <a16:creationId xmlns:a16="http://schemas.microsoft.com/office/drawing/2014/main" id="{49596EB6-54B9-B3BF-BE6F-8930F4083C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1002588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look at methods based on the </a:t>
            </a:r>
            <a:r>
              <a:rPr lang="en-GB" b="1" dirty="0">
                <a:solidFill>
                  <a:srgbClr val="C00000"/>
                </a:solidFill>
                <a:latin typeface="Spectral"/>
                <a:ea typeface="Spectral"/>
                <a:cs typeface="Spectral"/>
                <a:sym typeface="Spectral"/>
              </a:rPr>
              <a:t>main components in the blueprint they modify</a:t>
            </a:r>
            <a:r>
              <a:rPr lang="en-GB" dirty="0"/>
              <a:t>:</a:t>
            </a:r>
            <a:endParaRPr dirty="0"/>
          </a:p>
        </p:txBody>
      </p:sp>
      <p:sp>
        <p:nvSpPr>
          <p:cNvPr id="740" name="Google Shape;740;p69">
            <a:extLst>
              <a:ext uri="{FF2B5EF4-FFF2-40B4-BE49-F238E27FC236}">
                <a16:creationId xmlns:a16="http://schemas.microsoft.com/office/drawing/2014/main" id="{4F8AA9BD-A9C0-069E-9C83-03E43F935090}"/>
              </a:ext>
            </a:extLst>
          </p:cNvPr>
          <p:cNvSpPr/>
          <p:nvPr/>
        </p:nvSpPr>
        <p:spPr>
          <a:xfrm>
            <a:off x="5270908" y="3259934"/>
            <a:ext cx="2779500" cy="1079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2" name="Google Shape;742;p69">
            <a:extLst>
              <a:ext uri="{FF2B5EF4-FFF2-40B4-BE49-F238E27FC236}">
                <a16:creationId xmlns:a16="http://schemas.microsoft.com/office/drawing/2014/main" id="{8E10171C-3B17-9CD2-EE6F-78D5C2C141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GB"/>
              <a:t>A high-level taxonomy of concept-based interpretability</a:t>
            </a:r>
            <a:endParaRPr/>
          </a:p>
        </p:txBody>
      </p:sp>
      <p:grpSp>
        <p:nvGrpSpPr>
          <p:cNvPr id="751" name="Google Shape;751;p69">
            <a:extLst>
              <a:ext uri="{FF2B5EF4-FFF2-40B4-BE49-F238E27FC236}">
                <a16:creationId xmlns:a16="http://schemas.microsoft.com/office/drawing/2014/main" id="{14F092ED-4078-2621-60FF-7ED1804240A6}"/>
              </a:ext>
            </a:extLst>
          </p:cNvPr>
          <p:cNvGrpSpPr/>
          <p:nvPr/>
        </p:nvGrpSpPr>
        <p:grpSpPr>
          <a:xfrm>
            <a:off x="5352005" y="3528797"/>
            <a:ext cx="2644903" cy="723735"/>
            <a:chOff x="1115122" y="3752026"/>
            <a:chExt cx="2644903" cy="723735"/>
          </a:xfrm>
        </p:grpSpPr>
        <p:grpSp>
          <p:nvGrpSpPr>
            <p:cNvPr id="752" name="Google Shape;752;p69">
              <a:extLst>
                <a:ext uri="{FF2B5EF4-FFF2-40B4-BE49-F238E27FC236}">
                  <a16:creationId xmlns:a16="http://schemas.microsoft.com/office/drawing/2014/main" id="{E0F72B9A-8588-D687-E39E-09B6C8476952}"/>
                </a:ext>
              </a:extLst>
            </p:cNvPr>
            <p:cNvGrpSpPr/>
            <p:nvPr/>
          </p:nvGrpSpPr>
          <p:grpSpPr>
            <a:xfrm>
              <a:off x="1115122" y="3752026"/>
              <a:ext cx="2644903" cy="723735"/>
              <a:chOff x="1115125" y="2217500"/>
              <a:chExt cx="7218622" cy="1975259"/>
            </a:xfrm>
          </p:grpSpPr>
          <p:grpSp>
            <p:nvGrpSpPr>
              <p:cNvPr id="753" name="Google Shape;753;p69">
                <a:extLst>
                  <a:ext uri="{FF2B5EF4-FFF2-40B4-BE49-F238E27FC236}">
                    <a16:creationId xmlns:a16="http://schemas.microsoft.com/office/drawing/2014/main" id="{30586FEE-D19A-1DB9-4140-C38ABB1657DB}"/>
                  </a:ext>
                </a:extLst>
              </p:cNvPr>
              <p:cNvGrpSpPr/>
              <p:nvPr/>
            </p:nvGrpSpPr>
            <p:grpSpPr>
              <a:xfrm>
                <a:off x="1115125" y="2217500"/>
                <a:ext cx="7218552" cy="1975259"/>
                <a:chOff x="1115125" y="2217500"/>
                <a:chExt cx="7218552" cy="1975259"/>
              </a:xfrm>
            </p:grpSpPr>
            <p:cxnSp>
              <p:nvCxnSpPr>
                <p:cNvPr id="754" name="Google Shape;754;p69">
                  <a:extLst>
                    <a:ext uri="{FF2B5EF4-FFF2-40B4-BE49-F238E27FC236}">
                      <a16:creationId xmlns:a16="http://schemas.microsoft.com/office/drawing/2014/main" id="{163EF2DB-669B-A1D7-4D36-ECABA654F11C}"/>
                    </a:ext>
                  </a:extLst>
                </p:cNvPr>
                <p:cNvCxnSpPr>
                  <a:stCxn id="755" idx="2"/>
                  <a:endCxn id="756" idx="0"/>
                </p:cNvCxnSpPr>
                <p:nvPr/>
              </p:nvCxnSpPr>
              <p:spPr>
                <a:xfrm>
                  <a:off x="6961136" y="3207674"/>
                  <a:ext cx="0" cy="508200"/>
                </a:xfrm>
                <a:prstGeom prst="straightConnector1">
                  <a:avLst/>
                </a:prstGeom>
                <a:noFill/>
                <a:ln w="10475" cap="flat" cmpd="sng">
                  <a:solidFill>
                    <a:srgbClr val="8E7CC3"/>
                  </a:solidFill>
                  <a:prstDash val="solid"/>
                  <a:round/>
                  <a:headEnd type="none" w="med" len="med"/>
                  <a:tailEnd type="stealth" w="med" len="med"/>
                </a:ln>
              </p:spPr>
            </p:cxnSp>
            <p:sp>
              <p:nvSpPr>
                <p:cNvPr id="756" name="Google Shape;756;p69">
                  <a:extLst>
                    <a:ext uri="{FF2B5EF4-FFF2-40B4-BE49-F238E27FC236}">
                      <a16:creationId xmlns:a16="http://schemas.microsoft.com/office/drawing/2014/main" id="{06B30F50-AE66-077B-33F4-5253DACA2AD1}"/>
                    </a:ext>
                  </a:extLst>
                </p:cNvPr>
                <p:cNvSpPr txBox="1"/>
                <p:nvPr/>
              </p:nvSpPr>
              <p:spPr>
                <a:xfrm>
                  <a:off x="5790839" y="3715759"/>
                  <a:ext cx="23406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500" tIns="33500" rIns="33500" bIns="33500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696">
                      <a:solidFill>
                        <a:srgbClr val="8E7CC3"/>
                      </a:solidFill>
                      <a:latin typeface="Spectral"/>
                      <a:ea typeface="Spectral"/>
                      <a:cs typeface="Spectral"/>
                      <a:sym typeface="Spectral"/>
                    </a:rPr>
                    <a:t>Task Predictor</a:t>
                  </a:r>
                  <a:endParaRPr sz="696">
                    <a:solidFill>
                      <a:srgbClr val="8E7CC3"/>
                    </a:solidFill>
                    <a:latin typeface="Spectral"/>
                    <a:ea typeface="Spectral"/>
                    <a:cs typeface="Spectral"/>
                    <a:sym typeface="Spectral"/>
                  </a:endParaRPr>
                </a:p>
              </p:txBody>
            </p:sp>
            <p:pic>
              <p:nvPicPr>
                <p:cNvPr id="757" name="Google Shape;757;p69" title="Screenshot 2025-08-08 at 15.36.36.png">
                  <a:extLst>
                    <a:ext uri="{FF2B5EF4-FFF2-40B4-BE49-F238E27FC236}">
                      <a16:creationId xmlns:a16="http://schemas.microsoft.com/office/drawing/2014/main" id="{CA91D75C-EFBC-CB55-1242-495EB991522F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 amt="20000"/>
                </a:blip>
                <a:stretch>
                  <a:fillRect/>
                </a:stretch>
              </p:blipFill>
              <p:spPr>
                <a:xfrm>
                  <a:off x="1115125" y="2217500"/>
                  <a:ext cx="7218552" cy="1237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58" name="Google Shape;758;p69" title="Screenshot 2025-08-08 at 15.36.36.png">
                <a:extLst>
                  <a:ext uri="{FF2B5EF4-FFF2-40B4-BE49-F238E27FC236}">
                    <a16:creationId xmlns:a16="http://schemas.microsoft.com/office/drawing/2014/main" id="{E59F4BFF-FCD1-2809-7277-37CB89988F7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5561" t="9219" r="3" b="24594"/>
              <a:stretch/>
            </p:blipFill>
            <p:spPr>
              <a:xfrm>
                <a:off x="5847940" y="2331582"/>
                <a:ext cx="2485807" cy="8188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5" name="Google Shape;755;p69">
              <a:extLst>
                <a:ext uri="{FF2B5EF4-FFF2-40B4-BE49-F238E27FC236}">
                  <a16:creationId xmlns:a16="http://schemas.microsoft.com/office/drawing/2014/main" id="{FD6CC8E5-37F6-C17A-1AD9-AE57EE8B542D}"/>
                </a:ext>
              </a:extLst>
            </p:cNvPr>
            <p:cNvSpPr/>
            <p:nvPr/>
          </p:nvSpPr>
          <p:spPr>
            <a:xfrm>
              <a:off x="2956050" y="3793825"/>
              <a:ext cx="602100" cy="321000"/>
            </a:xfrm>
            <a:prstGeom prst="roundRect">
              <a:avLst>
                <a:gd name="adj" fmla="val 16667"/>
              </a:avLst>
            </a:prstGeom>
            <a:noFill/>
            <a:ln w="10775" cap="flat" cmpd="sng">
              <a:solidFill>
                <a:srgbClr val="8E7CC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69">
            <a:extLst>
              <a:ext uri="{FF2B5EF4-FFF2-40B4-BE49-F238E27FC236}">
                <a16:creationId xmlns:a16="http://schemas.microsoft.com/office/drawing/2014/main" id="{99FEE9DC-12BA-2464-8A10-08D1566540C8}"/>
              </a:ext>
            </a:extLst>
          </p:cNvPr>
          <p:cNvSpPr/>
          <p:nvPr/>
        </p:nvSpPr>
        <p:spPr>
          <a:xfrm>
            <a:off x="3533550" y="1559521"/>
            <a:ext cx="2220900" cy="931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pectral"/>
                <a:ea typeface="Spectral"/>
                <a:cs typeface="Spectral"/>
                <a:sym typeface="Spectral"/>
              </a:rPr>
              <a:t>Concept-based Interpretable Architectures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769" name="Google Shape;769;p69">
            <a:extLst>
              <a:ext uri="{FF2B5EF4-FFF2-40B4-BE49-F238E27FC236}">
                <a16:creationId xmlns:a16="http://schemas.microsoft.com/office/drawing/2014/main" id="{140470D0-CED7-E00E-A173-46F784872AF8}"/>
              </a:ext>
            </a:extLst>
          </p:cNvPr>
          <p:cNvCxnSpPr>
            <a:stCxn id="768" idx="4"/>
            <a:endCxn id="741" idx="0"/>
          </p:cNvCxnSpPr>
          <p:nvPr/>
        </p:nvCxnSpPr>
        <p:spPr>
          <a:xfrm rot="5400000">
            <a:off x="3162129" y="1820300"/>
            <a:ext cx="811150" cy="2152592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1" name="Google Shape;771;p69">
            <a:extLst>
              <a:ext uri="{FF2B5EF4-FFF2-40B4-BE49-F238E27FC236}">
                <a16:creationId xmlns:a16="http://schemas.microsoft.com/office/drawing/2014/main" id="{AB7E6D29-4CC9-C7FA-BF4F-31712213ED93}"/>
              </a:ext>
            </a:extLst>
          </p:cNvPr>
          <p:cNvCxnSpPr>
            <a:stCxn id="768" idx="4"/>
            <a:endCxn id="740" idx="0"/>
          </p:cNvCxnSpPr>
          <p:nvPr/>
        </p:nvCxnSpPr>
        <p:spPr>
          <a:xfrm rot="16200000" flipH="1">
            <a:off x="5267873" y="1867148"/>
            <a:ext cx="768913" cy="2016658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2" name="Google Shape;772;p69">
            <a:extLst>
              <a:ext uri="{FF2B5EF4-FFF2-40B4-BE49-F238E27FC236}">
                <a16:creationId xmlns:a16="http://schemas.microsoft.com/office/drawing/2014/main" id="{C9F01E92-EC43-1775-AEB7-DB3654698C28}"/>
              </a:ext>
            </a:extLst>
          </p:cNvPr>
          <p:cNvSpPr txBox="1"/>
          <p:nvPr/>
        </p:nvSpPr>
        <p:spPr>
          <a:xfrm>
            <a:off x="611197" y="4381571"/>
            <a:ext cx="375609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How are concepts </a:t>
            </a:r>
            <a:r>
              <a:rPr lang="en-GB" b="1" dirty="0">
                <a:solidFill>
                  <a:srgbClr val="CC4125"/>
                </a:solidFill>
                <a:latin typeface="Spectral"/>
                <a:ea typeface="Spectral"/>
                <a:cs typeface="Spectral"/>
                <a:sym typeface="Spectral"/>
              </a:rPr>
              <a:t>represented </a:t>
            </a:r>
            <a:r>
              <a:rPr lang="en-GB" dirty="0">
                <a:solidFill>
                  <a:schemeClr val="bg1"/>
                </a:solidFill>
                <a:latin typeface="Spectral"/>
                <a:ea typeface="Spectral"/>
                <a:cs typeface="Spectral"/>
                <a:sym typeface="Spectral"/>
              </a:rPr>
              <a:t>and </a:t>
            </a:r>
            <a:r>
              <a:rPr lang="en-GB" b="1" dirty="0">
                <a:solidFill>
                  <a:srgbClr val="FFC000"/>
                </a:solidFill>
                <a:latin typeface="Spectral"/>
                <a:ea typeface="Spectral"/>
                <a:cs typeface="Spectral"/>
                <a:sym typeface="Spectral"/>
              </a:rPr>
              <a:t>aligned</a:t>
            </a:r>
            <a:r>
              <a:rPr lang="en-GB" dirty="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dirty="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74" name="Google Shape;774;p69">
            <a:extLst>
              <a:ext uri="{FF2B5EF4-FFF2-40B4-BE49-F238E27FC236}">
                <a16:creationId xmlns:a16="http://schemas.microsoft.com/office/drawing/2014/main" id="{AC2A0C15-78C2-C178-2957-298524A9F18E}"/>
              </a:ext>
            </a:extLst>
          </p:cNvPr>
          <p:cNvSpPr txBox="1"/>
          <p:nvPr/>
        </p:nvSpPr>
        <p:spPr>
          <a:xfrm>
            <a:off x="5270908" y="4381571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How are tasks </a:t>
            </a:r>
            <a:r>
              <a:rPr lang="en-GB" b="1">
                <a:solidFill>
                  <a:srgbClr val="8E7CC3"/>
                </a:solidFill>
                <a:latin typeface="Spectral"/>
                <a:ea typeface="Spectral"/>
                <a:cs typeface="Spectral"/>
                <a:sym typeface="Spectral"/>
              </a:rPr>
              <a:t>predicted</a:t>
            </a:r>
            <a:r>
              <a:rPr lang="en-GB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2540145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0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780" name="Google Shape;780;p70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What is interpretability?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Foundations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Assumptions, data structures, and design principles for interpretability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Blueprint for interpretable models </a:t>
            </a:r>
            <a:endParaRPr dirty="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-GB" sz="2000" dirty="0"/>
              <a:t>Instantiations</a:t>
            </a:r>
            <a:endParaRPr sz="2000" dirty="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AutoNum type="arabicPeriod"/>
            </a:pPr>
            <a:r>
              <a:rPr lang="en-GB" sz="1800" b="1" dirty="0">
                <a:latin typeface="Spectral"/>
                <a:ea typeface="Spectral"/>
                <a:cs typeface="Spectral"/>
                <a:sym typeface="Spectral"/>
              </a:rPr>
              <a:t>Instantiating the concept encoder P(C | X)</a:t>
            </a:r>
            <a:endParaRPr lang="en-US" sz="1800" b="1" dirty="0"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task predictor P(Y | C)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Open questions</a:t>
            </a:r>
            <a:endParaRPr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85" name="Google Shape;785;p7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781650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GB"/>
                  <a:t>For now, we will assume:</a:t>
                </a:r>
              </a:p>
              <a:p>
                <a:pPr marL="34290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GB"/>
                  <a:t>The task predictor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/>
                  <a:t>) will be parameterised as a </a:t>
                </a:r>
                <a:r>
                  <a:rPr lang="en-GB" b="1"/>
                  <a:t>(sparse) linear layer</a:t>
                </a:r>
                <a:r>
                  <a:rPr lang="en-GB"/>
                  <a:t>.</a:t>
                </a:r>
              </a:p>
              <a:p>
                <a:pPr marL="342900" lvl="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GB"/>
                  <a:t>The </a:t>
                </a:r>
                <a:r>
                  <a:rPr lang="en-GB" b="1"/>
                  <a:t>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l-GR" b="1"/>
                  <a:t> </a:t>
                </a:r>
                <a:r>
                  <a:rPr lang="en-GB" b="1"/>
                  <a:t>are deterministic and learnable</a:t>
                </a:r>
                <a:r>
                  <a:rPr lang="en-GB"/>
                  <a:t> variables</a:t>
                </a:r>
              </a:p>
              <a:p>
                <a:pPr marL="800100" lvl="1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GB"/>
                  <a:t>That is: we assume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/>
                  <a:t> </a:t>
                </a:r>
                <a:r>
                  <a:rPr lang="en-GB"/>
                  <a:t>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/>
                  <a:t> </a:t>
                </a:r>
                <a:r>
                  <a:rPr lang="en-GB"/>
                  <a:t>being a delta distribution.</a:t>
                </a:r>
              </a:p>
              <a:p>
                <a:pPr marL="342900" lvl="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GB"/>
                  <a:t>We will parameterise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/>
                  <a:t> as a </a:t>
                </a:r>
                <a:r>
                  <a:rPr lang="en-GB" b="1"/>
                  <a:t>deep neural network</a:t>
                </a:r>
                <a:r>
                  <a:rPr lang="en-GB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785" name="Google Shape;785;p7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781650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6" name="Google Shape;786;p71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08650" y="172875"/>
                <a:ext cx="87177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Instantiating the concept encoder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786" name="Google Shape;786;p7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8650" y="172875"/>
                <a:ext cx="8717700" cy="572700"/>
              </a:xfrm>
              <a:prstGeom prst="rect">
                <a:avLst/>
              </a:prstGeom>
              <a:blipFill>
                <a:blip r:embed="rId4"/>
                <a:stretch>
                  <a:fillRect l="-1119" b="-18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070EE57-7808-5A5D-04AA-BE78B76BD520}"/>
                  </a:ext>
                </a:extLst>
              </p:cNvPr>
              <p:cNvSpPr txBox="1"/>
              <p:nvPr/>
            </p:nvSpPr>
            <p:spPr>
              <a:xfrm>
                <a:off x="208650" y="4697221"/>
                <a:ext cx="8717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This allows us to focus on how </a:t>
                </a:r>
                <a14:m>
                  <m:oMath xmlns:m="http://schemas.openxmlformats.org/officeDocument/2006/math">
                    <m:r>
                      <a:rPr lang="en-GB" sz="1800" b="1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𝐏</m:t>
                    </m:r>
                    <m:r>
                      <a:rPr lang="en-GB" sz="1800" b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(</m:t>
                    </m:r>
                    <m:r>
                      <a:rPr lang="en-GB" sz="1800" b="1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𝐂</m:t>
                    </m:r>
                    <m:r>
                      <a:rPr lang="en-GB" sz="1800" b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 | </m:t>
                    </m:r>
                    <m:r>
                      <a:rPr lang="en-GB" sz="1800" b="1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𝐗</m:t>
                    </m:r>
                    <m:r>
                      <a:rPr lang="en-GB" sz="1800" b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)</m:t>
                    </m:r>
                  </m:oMath>
                </a14:m>
                <a:r>
                  <a:rPr lang="en-GB" sz="1800" b="1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represents concepts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070EE57-7808-5A5D-04AA-BE78B76BD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50" y="4697221"/>
                <a:ext cx="8717700" cy="369332"/>
              </a:xfrm>
              <a:prstGeom prst="rect">
                <a:avLst/>
              </a:prstGeom>
              <a:blipFill>
                <a:blip r:embed="rId5"/>
                <a:stretch>
                  <a:fillRect t="-6667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oogle Shape;787;p71">
            <a:extLst>
              <a:ext uri="{FF2B5EF4-FFF2-40B4-BE49-F238E27FC236}">
                <a16:creationId xmlns:a16="http://schemas.microsoft.com/office/drawing/2014/main" id="{9166A5EE-3AAF-5D4F-327B-3BAE06CDE5E7}"/>
              </a:ext>
            </a:extLst>
          </p:cNvPr>
          <p:cNvGrpSpPr>
            <a:grpSpLocks noChangeAspect="1"/>
          </p:cNvGrpSpPr>
          <p:nvPr/>
        </p:nvGrpSpPr>
        <p:grpSpPr>
          <a:xfrm>
            <a:off x="1959438" y="3247532"/>
            <a:ext cx="5020205" cy="1539552"/>
            <a:chOff x="1115122" y="3752026"/>
            <a:chExt cx="2644878" cy="811140"/>
          </a:xfrm>
        </p:grpSpPr>
        <p:grpSp>
          <p:nvGrpSpPr>
            <p:cNvPr id="4" name="Google Shape;788;p71">
              <a:extLst>
                <a:ext uri="{FF2B5EF4-FFF2-40B4-BE49-F238E27FC236}">
                  <a16:creationId xmlns:a16="http://schemas.microsoft.com/office/drawing/2014/main" id="{AB03385F-D3C5-7EB3-2185-DF362AC521F3}"/>
                </a:ext>
              </a:extLst>
            </p:cNvPr>
            <p:cNvGrpSpPr/>
            <p:nvPr/>
          </p:nvGrpSpPr>
          <p:grpSpPr>
            <a:xfrm>
              <a:off x="1115122" y="3752026"/>
              <a:ext cx="2644878" cy="811140"/>
              <a:chOff x="1115125" y="2217500"/>
              <a:chExt cx="7218552" cy="2213811"/>
            </a:xfrm>
          </p:grpSpPr>
          <p:grpSp>
            <p:nvGrpSpPr>
              <p:cNvPr id="6" name="Google Shape;789;p71">
                <a:extLst>
                  <a:ext uri="{FF2B5EF4-FFF2-40B4-BE49-F238E27FC236}">
                    <a16:creationId xmlns:a16="http://schemas.microsoft.com/office/drawing/2014/main" id="{B8D24DE0-CA4D-2CA6-DFED-4FA07BC5ED73}"/>
                  </a:ext>
                </a:extLst>
              </p:cNvPr>
              <p:cNvGrpSpPr/>
              <p:nvPr/>
            </p:nvGrpSpPr>
            <p:grpSpPr>
              <a:xfrm>
                <a:off x="1115125" y="2217500"/>
                <a:ext cx="7218552" cy="2213811"/>
                <a:chOff x="1115125" y="2217500"/>
                <a:chExt cx="7218552" cy="2213811"/>
              </a:xfrm>
            </p:grpSpPr>
            <p:cxnSp>
              <p:nvCxnSpPr>
                <p:cNvPr id="8" name="Google Shape;790;p71">
                  <a:extLst>
                    <a:ext uri="{FF2B5EF4-FFF2-40B4-BE49-F238E27FC236}">
                      <a16:creationId xmlns:a16="http://schemas.microsoft.com/office/drawing/2014/main" id="{FD72430A-5540-6FCF-B1AE-63F9ACFACA50}"/>
                    </a:ext>
                  </a:extLst>
                </p:cNvPr>
                <p:cNvCxnSpPr>
                  <a:stCxn id="5" idx="2"/>
                  <a:endCxn id="9" idx="0"/>
                </p:cNvCxnSpPr>
                <p:nvPr/>
              </p:nvCxnSpPr>
              <p:spPr>
                <a:xfrm>
                  <a:off x="2553931" y="3504411"/>
                  <a:ext cx="4" cy="365687"/>
                </a:xfrm>
                <a:prstGeom prst="straightConnector1">
                  <a:avLst/>
                </a:prstGeom>
                <a:noFill/>
                <a:ln w="27075" cap="flat" cmpd="sng">
                  <a:solidFill>
                    <a:srgbClr val="CC4125"/>
                  </a:solidFill>
                  <a:prstDash val="solid"/>
                  <a:round/>
                  <a:headEnd type="none" w="med" len="med"/>
                  <a:tailEnd type="stealth" w="med" len="med"/>
                </a:ln>
              </p:spPr>
            </p:cxnSp>
            <p:sp>
              <p:nvSpPr>
                <p:cNvPr id="9" name="Google Shape;792;p71">
                  <a:extLst>
                    <a:ext uri="{FF2B5EF4-FFF2-40B4-BE49-F238E27FC236}">
                      <a16:creationId xmlns:a16="http://schemas.microsoft.com/office/drawing/2014/main" id="{3BE8D6DD-0FB9-E391-A9A5-3AA46161FB92}"/>
                    </a:ext>
                  </a:extLst>
                </p:cNvPr>
                <p:cNvSpPr txBox="1"/>
                <p:nvPr/>
              </p:nvSpPr>
              <p:spPr>
                <a:xfrm>
                  <a:off x="1383634" y="3870098"/>
                  <a:ext cx="2340601" cy="5612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6575" tIns="86575" rIns="86575" bIns="8657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>
                      <a:solidFill>
                        <a:srgbClr val="CC4125"/>
                      </a:solidFill>
                      <a:latin typeface="Spectral"/>
                      <a:ea typeface="Spectral"/>
                      <a:cs typeface="Spectral"/>
                      <a:sym typeface="Spectral"/>
                    </a:rPr>
                    <a:t>Concept Encoder</a:t>
                  </a:r>
                  <a:endParaRPr>
                    <a:solidFill>
                      <a:srgbClr val="CC4125"/>
                    </a:solidFill>
                    <a:latin typeface="Spectral"/>
                    <a:ea typeface="Spectral"/>
                    <a:cs typeface="Spectral"/>
                    <a:sym typeface="Spectral"/>
                  </a:endParaRPr>
                </a:p>
              </p:txBody>
            </p:sp>
            <p:pic>
              <p:nvPicPr>
                <p:cNvPr id="10" name="Google Shape;793;p71" title="Screenshot 2025-08-08 at 15.36.36.png">
                  <a:extLst>
                    <a:ext uri="{FF2B5EF4-FFF2-40B4-BE49-F238E27FC236}">
                      <a16:creationId xmlns:a16="http://schemas.microsoft.com/office/drawing/2014/main" id="{A2DB581D-AF26-03F8-F774-D596FE324FBE}"/>
                    </a:ext>
                  </a:extLst>
                </p:cNvPr>
                <p:cNvPicPr preferRelativeResize="0"/>
                <p:nvPr/>
              </p:nvPicPr>
              <p:blipFill>
                <a:blip r:embed="rId6">
                  <a:alphaModFix amt="20000"/>
                </a:blip>
                <a:stretch>
                  <a:fillRect/>
                </a:stretch>
              </p:blipFill>
              <p:spPr>
                <a:xfrm>
                  <a:off x="1115125" y="2217500"/>
                  <a:ext cx="7218552" cy="1237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" name="Google Shape;794;p71" title="Screenshot 2025-08-08 at 15.36.36.png">
                <a:extLst>
                  <a:ext uri="{FF2B5EF4-FFF2-40B4-BE49-F238E27FC236}">
                    <a16:creationId xmlns:a16="http://schemas.microsoft.com/office/drawing/2014/main" id="{2A497514-AC36-7075-3DF3-364A44085BC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t="43175" r="70562"/>
              <a:stretch/>
            </p:blipFill>
            <p:spPr>
              <a:xfrm>
                <a:off x="1115125" y="2751675"/>
                <a:ext cx="2124999" cy="703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Google Shape;791;p71">
              <a:extLst>
                <a:ext uri="{FF2B5EF4-FFF2-40B4-BE49-F238E27FC236}">
                  <a16:creationId xmlns:a16="http://schemas.microsoft.com/office/drawing/2014/main" id="{98481899-D93A-4696-FA1B-EF86E81CE70A}"/>
                </a:ext>
              </a:extLst>
            </p:cNvPr>
            <p:cNvSpPr/>
            <p:nvPr/>
          </p:nvSpPr>
          <p:spPr>
            <a:xfrm>
              <a:off x="1359850" y="3902550"/>
              <a:ext cx="564900" cy="321000"/>
            </a:xfrm>
            <a:prstGeom prst="roundRect">
              <a:avLst>
                <a:gd name="adj" fmla="val 16667"/>
              </a:avLst>
            </a:prstGeom>
            <a:noFill/>
            <a:ln w="27850" cap="flat" cmpd="sng">
              <a:solidFill>
                <a:srgbClr val="CC412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spcFirstLastPara="1" wrap="square" lIns="236275" tIns="236275" rIns="236275" bIns="236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18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00" name="Google Shape;800;p72"/>
              <p:cNvSpPr txBox="1"/>
              <p:nvPr/>
            </p:nvSpPr>
            <p:spPr>
              <a:xfrm>
                <a:off x="208650" y="934608"/>
                <a:ext cx="8360100" cy="2262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The simplest concept encoder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𝑔</m:t>
                    </m:r>
                    <m:r>
                      <a:rPr lang="en-GB" sz="18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(</m:t>
                    </m:r>
                    <m:r>
                      <a:rPr lang="en-GB" sz="18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𝑥</m:t>
                    </m:r>
                    <m:r>
                      <a:rPr lang="en-GB" sz="18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)</m:t>
                    </m:r>
                  </m:oMath>
                </a14:m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represents concepts as </a:t>
                </a:r>
                <a:r>
                  <a:rPr lang="en-GB" sz="1800" b="1">
                    <a:solidFill>
                      <a:srgbClr val="C00000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bounded scalars</a:t>
                </a:r>
                <a:r>
                  <a:rPr lang="en-GB" sz="1800">
                    <a:solidFill>
                      <a:schemeClr val="bg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:</a:t>
                </a:r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For example, we may use sigmoidal “probes” for each concept of interest:</a:t>
                </a:r>
                <a:endParaRPr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800" name="Google Shape;800;p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50" y="934608"/>
                <a:ext cx="8360100" cy="2262127"/>
              </a:xfrm>
              <a:prstGeom prst="rect">
                <a:avLst/>
              </a:prstGeom>
              <a:blipFill>
                <a:blip r:embed="rId3"/>
                <a:stretch>
                  <a:fillRect l="-5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" name="Google Shape;799;p72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GB"/>
              <a:t>First steps: bounded scalar concept representations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0ECBCE06-FC7A-8C8E-B99B-F006EB53702E}"/>
                  </a:ext>
                </a:extLst>
              </p:cNvPr>
              <p:cNvSpPr/>
              <p:nvPr/>
            </p:nvSpPr>
            <p:spPr>
              <a:xfrm>
                <a:off x="1304344" y="3374439"/>
                <a:ext cx="1194116" cy="53026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𝑠𝑡𝑟𝑖𝑝𝑒𝑠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0ECBCE06-FC7A-8C8E-B99B-F006EB5370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344" y="3374439"/>
                <a:ext cx="1194116" cy="53026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B3298C5-9E8E-C5A4-CC54-46EB6E3515D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868641" y="3639574"/>
            <a:ext cx="43570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 descr="Zebra outline">
            <a:extLst>
              <a:ext uri="{FF2B5EF4-FFF2-40B4-BE49-F238E27FC236}">
                <a16:creationId xmlns:a16="http://schemas.microsoft.com/office/drawing/2014/main" id="{7988DD4F-684D-2796-8C60-E94BAA70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00" y="3120075"/>
            <a:ext cx="843999" cy="843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800;p72">
                <a:extLst>
                  <a:ext uri="{FF2B5EF4-FFF2-40B4-BE49-F238E27FC236}">
                    <a16:creationId xmlns:a16="http://schemas.microsoft.com/office/drawing/2014/main" id="{C1780EC7-EBFD-D442-5D50-EC0943A660DA}"/>
                  </a:ext>
                </a:extLst>
              </p:cNvPr>
              <p:cNvSpPr txBox="1"/>
              <p:nvPr/>
            </p:nvSpPr>
            <p:spPr>
              <a:xfrm>
                <a:off x="2816176" y="3323138"/>
                <a:ext cx="1537863" cy="632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accPr>
                            <m:e>
                              <m:r>
                                <a:rPr lang="en-US" sz="1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𝑠𝑡𝑟𝑖𝑝𝑒𝑠</m:t>
                          </m:r>
                        </m:sub>
                      </m:sSub>
                      <m:r>
                        <a:rPr lang="en-US" sz="18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=0.9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9" name="Google Shape;800;p72">
                <a:extLst>
                  <a:ext uri="{FF2B5EF4-FFF2-40B4-BE49-F238E27FC236}">
                    <a16:creationId xmlns:a16="http://schemas.microsoft.com/office/drawing/2014/main" id="{C1780EC7-EBFD-D442-5D50-EC0943A6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176" y="3323138"/>
                <a:ext cx="1537863" cy="6322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E8F278A-D9E9-66F9-4FC7-9753EE8FC293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 flipV="1">
            <a:off x="2498460" y="3639268"/>
            <a:ext cx="317716" cy="3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20CFE6-DB38-9EBB-1345-A90899FC4501}"/>
              </a:ext>
            </a:extLst>
          </p:cNvPr>
          <p:cNvGrpSpPr/>
          <p:nvPr/>
        </p:nvGrpSpPr>
        <p:grpSpPr>
          <a:xfrm>
            <a:off x="2267910" y="1532894"/>
            <a:ext cx="4241580" cy="644946"/>
            <a:chOff x="3023220" y="1693859"/>
            <a:chExt cx="4241580" cy="6449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B1E1D08-AE6F-2699-8EAF-52BE26F3948C}"/>
                    </a:ext>
                  </a:extLst>
                </p:cNvPr>
                <p:cNvSpPr/>
                <p:nvPr/>
              </p:nvSpPr>
              <p:spPr>
                <a:xfrm>
                  <a:off x="3734074" y="1773604"/>
                  <a:ext cx="1194116" cy="53026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𝑠𝑡𝑟𝑖𝑝𝑒𝑠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B1E1D08-AE6F-2699-8EAF-52BE26F394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074" y="1773604"/>
                  <a:ext cx="1194116" cy="53026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75390B-2F26-F52C-4B81-C0550D5F86D5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3298371" y="2038739"/>
              <a:ext cx="43570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800;p72">
                  <a:extLst>
                    <a:ext uri="{FF2B5EF4-FFF2-40B4-BE49-F238E27FC236}">
                      <a16:creationId xmlns:a16="http://schemas.microsoft.com/office/drawing/2014/main" id="{6B2D8309-C719-BD05-D4CE-A60E7DCC449F}"/>
                    </a:ext>
                  </a:extLst>
                </p:cNvPr>
                <p:cNvSpPr txBox="1"/>
                <p:nvPr/>
              </p:nvSpPr>
              <p:spPr>
                <a:xfrm>
                  <a:off x="5241665" y="1738671"/>
                  <a:ext cx="2023135" cy="6001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800" b="0" i="1" dirty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</m:ctrlPr>
                              </m:accPr>
                              <m:e>
                                <m:r>
                                  <a:rPr lang="en-US" sz="1800" b="0" i="1" dirty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∝</m:t>
                        </m:r>
                        <m:r>
                          <a:rPr lang="en-US" sz="1800" b="0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𝑃</m:t>
                        </m:r>
                        <m:d>
                          <m:dPr>
                            <m:ctrlPr>
                              <a:rPr lang="en-US" sz="1800" b="0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dirty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dirty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800" b="0" i="1" dirty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 b="0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=1 | </m:t>
                            </m:r>
                            <m:r>
                              <a:rPr lang="en-US" sz="1800" b="1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1" name="Google Shape;800;p72">
                  <a:extLst>
                    <a:ext uri="{FF2B5EF4-FFF2-40B4-BE49-F238E27FC236}">
                      <a16:creationId xmlns:a16="http://schemas.microsoft.com/office/drawing/2014/main" id="{6B2D8309-C719-BD05-D4CE-A60E7DCC44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1665" y="1738671"/>
                  <a:ext cx="2023135" cy="6001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6C114C-0EB5-F498-F807-D9A12E8EE81C}"/>
                </a:ext>
              </a:extLst>
            </p:cNvPr>
            <p:cNvCxnSpPr>
              <a:cxnSpLocks/>
              <a:stCxn id="11" idx="3"/>
              <a:endCxn id="21" idx="1"/>
            </p:cNvCxnSpPr>
            <p:nvPr/>
          </p:nvCxnSpPr>
          <p:spPr>
            <a:xfrm flipV="1">
              <a:off x="4928190" y="2038738"/>
              <a:ext cx="313475" cy="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Google Shape;800;p72">
                  <a:extLst>
                    <a:ext uri="{FF2B5EF4-FFF2-40B4-BE49-F238E27FC236}">
                      <a16:creationId xmlns:a16="http://schemas.microsoft.com/office/drawing/2014/main" id="{539FDD3B-C388-27BA-41BD-0B66A2A8369D}"/>
                    </a:ext>
                  </a:extLst>
                </p:cNvPr>
                <p:cNvSpPr txBox="1"/>
                <p:nvPr/>
              </p:nvSpPr>
              <p:spPr>
                <a:xfrm>
                  <a:off x="3023220" y="1693859"/>
                  <a:ext cx="301135" cy="6001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𝑥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" name="Google Shape;800;p72">
                  <a:extLst>
                    <a:ext uri="{FF2B5EF4-FFF2-40B4-BE49-F238E27FC236}">
                      <a16:creationId xmlns:a16="http://schemas.microsoft.com/office/drawing/2014/main" id="{539FDD3B-C388-27BA-41BD-0B66A2A83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3220" y="1693859"/>
                  <a:ext cx="301135" cy="6001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283DFF2B-ABDB-61B9-503F-68C94334B420}"/>
                  </a:ext>
                </a:extLst>
              </p:cNvPr>
              <p:cNvSpPr/>
              <p:nvPr/>
            </p:nvSpPr>
            <p:spPr>
              <a:xfrm>
                <a:off x="1330328" y="4165338"/>
                <a:ext cx="1194116" cy="53026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𝑠𝑡𝑟𝑖𝑝𝑒𝑠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283DFF2B-ABDB-61B9-503F-68C94334B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28" y="4165338"/>
                <a:ext cx="1194116" cy="53026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1272D9D-680D-8EB0-F0CA-2C0AAFD88F79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894625" y="4430473"/>
            <a:ext cx="43570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Google Shape;800;p72">
                <a:extLst>
                  <a:ext uri="{FF2B5EF4-FFF2-40B4-BE49-F238E27FC236}">
                    <a16:creationId xmlns:a16="http://schemas.microsoft.com/office/drawing/2014/main" id="{38EAA634-AE9D-178C-7CE0-B7714FFED7B4}"/>
                  </a:ext>
                </a:extLst>
              </p:cNvPr>
              <p:cNvSpPr txBox="1"/>
              <p:nvPr/>
            </p:nvSpPr>
            <p:spPr>
              <a:xfrm>
                <a:off x="2820865" y="4113440"/>
                <a:ext cx="1490151" cy="632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1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𝑠𝑡𝑟𝑖𝑝𝑒𝑠</m:t>
                          </m:r>
                        </m:sub>
                      </m:sSub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=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0.1</m:t>
                      </m:r>
                    </m:oMath>
                  </m:oMathPara>
                </a14:m>
                <a:endParaRPr lang="en-US" sz="1800">
                  <a:solidFill>
                    <a:srgbClr val="C00000"/>
                  </a:solidFill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51" name="Google Shape;800;p72">
                <a:extLst>
                  <a:ext uri="{FF2B5EF4-FFF2-40B4-BE49-F238E27FC236}">
                    <a16:creationId xmlns:a16="http://schemas.microsoft.com/office/drawing/2014/main" id="{38EAA634-AE9D-178C-7CE0-B7714FFED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865" y="4113440"/>
                <a:ext cx="1490151" cy="6322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153A8EF-3DA4-6F43-ADE5-17437D360745}"/>
              </a:ext>
            </a:extLst>
          </p:cNvPr>
          <p:cNvCxnSpPr>
            <a:cxnSpLocks/>
            <a:stCxn id="48" idx="3"/>
            <a:endCxn id="51" idx="1"/>
          </p:cNvCxnSpPr>
          <p:nvPr/>
        </p:nvCxnSpPr>
        <p:spPr>
          <a:xfrm flipV="1">
            <a:off x="2524444" y="4429570"/>
            <a:ext cx="296421" cy="90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CB0B9E4E-16CD-3367-B6FE-C000A1365F03}"/>
                  </a:ext>
                </a:extLst>
              </p:cNvPr>
              <p:cNvSpPr/>
              <p:nvPr/>
            </p:nvSpPr>
            <p:spPr>
              <a:xfrm>
                <a:off x="5818371" y="3367071"/>
                <a:ext cx="1194116" cy="5302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𝑐𝑙𝑎𝑤𝑠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CB0B9E4E-16CD-3367-B6FE-C000A1365F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371" y="3367071"/>
                <a:ext cx="1194116" cy="53026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CE66D5D-41CF-274C-C9BD-18B052658CCC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5382668" y="3632206"/>
            <a:ext cx="43570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 descr="Zebra outline">
            <a:extLst>
              <a:ext uri="{FF2B5EF4-FFF2-40B4-BE49-F238E27FC236}">
                <a16:creationId xmlns:a16="http://schemas.microsoft.com/office/drawing/2014/main" id="{D8CA6E4D-037C-F2D1-8A69-699B70C2E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2616" y="3120074"/>
            <a:ext cx="843999" cy="843999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7B781DB-E4E3-45DB-E467-66B91FFBF68A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7012487" y="3632206"/>
            <a:ext cx="322405" cy="18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F6A93E64-9AC7-D840-0B7C-1D206D8F9370}"/>
                  </a:ext>
                </a:extLst>
              </p:cNvPr>
              <p:cNvSpPr/>
              <p:nvPr/>
            </p:nvSpPr>
            <p:spPr>
              <a:xfrm>
                <a:off x="5844355" y="4157970"/>
                <a:ext cx="1194116" cy="5302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𝑐𝑙𝑎𝑤𝑠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F6A93E64-9AC7-D840-0B7C-1D206D8F9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355" y="4157970"/>
                <a:ext cx="1194116" cy="53026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8" name="Straight Arrow Connector 767">
            <a:extLst>
              <a:ext uri="{FF2B5EF4-FFF2-40B4-BE49-F238E27FC236}">
                <a16:creationId xmlns:a16="http://schemas.microsoft.com/office/drawing/2014/main" id="{8D67B221-C48E-56BD-3FF9-6921735B952E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5408652" y="4423105"/>
            <a:ext cx="43570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9" name="Google Shape;800;p72">
                <a:extLst>
                  <a:ext uri="{FF2B5EF4-FFF2-40B4-BE49-F238E27FC236}">
                    <a16:creationId xmlns:a16="http://schemas.microsoft.com/office/drawing/2014/main" id="{F20DD129-5473-29E7-ADD9-B6F2A36CAE6E}"/>
                  </a:ext>
                </a:extLst>
              </p:cNvPr>
              <p:cNvSpPr txBox="1"/>
              <p:nvPr/>
            </p:nvSpPr>
            <p:spPr>
              <a:xfrm>
                <a:off x="7293554" y="4123037"/>
                <a:ext cx="1549049" cy="6001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𝑐𝑙𝑎𝑤𝑠</m:t>
                          </m:r>
                        </m:sub>
                      </m:sSub>
                      <m:r>
                        <a:rPr lang="en-US" sz="1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=0.</m:t>
                      </m:r>
                      <m:r>
                        <a:rPr lang="en-US" sz="18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75</m:t>
                      </m:r>
                    </m:oMath>
                  </m:oMathPara>
                </a14:m>
                <a:endParaRPr lang="en-US" sz="1800">
                  <a:solidFill>
                    <a:srgbClr val="00B050"/>
                  </a:solidFill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769" name="Google Shape;800;p72">
                <a:extLst>
                  <a:ext uri="{FF2B5EF4-FFF2-40B4-BE49-F238E27FC236}">
                    <a16:creationId xmlns:a16="http://schemas.microsoft.com/office/drawing/2014/main" id="{F20DD129-5473-29E7-ADD9-B6F2A36CA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554" y="4123037"/>
                <a:ext cx="1549049" cy="60013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0" name="Straight Arrow Connector 769">
            <a:extLst>
              <a:ext uri="{FF2B5EF4-FFF2-40B4-BE49-F238E27FC236}">
                <a16:creationId xmlns:a16="http://schemas.microsoft.com/office/drawing/2014/main" id="{6C95801E-09F0-9297-98BD-4563B8AEE79B}"/>
              </a:ext>
            </a:extLst>
          </p:cNvPr>
          <p:cNvCxnSpPr>
            <a:cxnSpLocks/>
            <a:stCxn id="63" idx="3"/>
            <a:endCxn id="769" idx="1"/>
          </p:cNvCxnSpPr>
          <p:nvPr/>
        </p:nvCxnSpPr>
        <p:spPr>
          <a:xfrm flipV="1">
            <a:off x="7038471" y="4423104"/>
            <a:ext cx="255083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4" name="Graphic 773" descr="Cat outline">
            <a:extLst>
              <a:ext uri="{FF2B5EF4-FFF2-40B4-BE49-F238E27FC236}">
                <a16:creationId xmlns:a16="http://schemas.microsoft.com/office/drawing/2014/main" id="{FD1D59D2-0E97-D0E0-A982-18DCD25892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1203" y="3966213"/>
            <a:ext cx="729394" cy="729394"/>
          </a:xfrm>
          <a:prstGeom prst="rect">
            <a:avLst/>
          </a:prstGeom>
        </p:spPr>
      </p:pic>
      <p:pic>
        <p:nvPicPr>
          <p:cNvPr id="775" name="Graphic 774" descr="Cat outline">
            <a:extLst>
              <a:ext uri="{FF2B5EF4-FFF2-40B4-BE49-F238E27FC236}">
                <a16:creationId xmlns:a16="http://schemas.microsoft.com/office/drawing/2014/main" id="{C28857F2-FEB3-CBB8-D3E2-F1CD4F1BE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98036" y="4028511"/>
            <a:ext cx="729394" cy="729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4" name="Google Shape;800;p72">
                <a:extLst>
                  <a:ext uri="{FF2B5EF4-FFF2-40B4-BE49-F238E27FC236}">
                    <a16:creationId xmlns:a16="http://schemas.microsoft.com/office/drawing/2014/main" id="{A4230926-5E26-862D-F898-67B159FA09AC}"/>
                  </a:ext>
                </a:extLst>
              </p:cNvPr>
              <p:cNvSpPr txBox="1"/>
              <p:nvPr/>
            </p:nvSpPr>
            <p:spPr>
              <a:xfrm>
                <a:off x="7293553" y="3339200"/>
                <a:ext cx="1549049" cy="6001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𝑐𝑙𝑎𝑤𝑠</m:t>
                          </m:r>
                        </m:sub>
                      </m:sSub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=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Spectral Light"/>
                          <a:cs typeface="Spectral Light"/>
                          <a:sym typeface="Spectral Light"/>
                        </a:rPr>
                        <m:t>0.2</m:t>
                      </m:r>
                    </m:oMath>
                  </m:oMathPara>
                </a14:m>
                <a:endParaRPr lang="en-US" sz="1800">
                  <a:solidFill>
                    <a:srgbClr val="C00000"/>
                  </a:solidFill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784" name="Google Shape;800;p72">
                <a:extLst>
                  <a:ext uri="{FF2B5EF4-FFF2-40B4-BE49-F238E27FC236}">
                    <a16:creationId xmlns:a16="http://schemas.microsoft.com/office/drawing/2014/main" id="{A4230926-5E26-862D-F898-67B159FA0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553" y="3339200"/>
                <a:ext cx="1549049" cy="60013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>
          <a:extLst>
            <a:ext uri="{FF2B5EF4-FFF2-40B4-BE49-F238E27FC236}">
              <a16:creationId xmlns:a16="http://schemas.microsoft.com/office/drawing/2014/main" id="{84511492-A59B-C4B9-0F8C-8072FBA0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2">
            <a:extLst>
              <a:ext uri="{FF2B5EF4-FFF2-40B4-BE49-F238E27FC236}">
                <a16:creationId xmlns:a16="http://schemas.microsoft.com/office/drawing/2014/main" id="{1607F899-3702-11DD-1291-3BD9EC67A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GB"/>
              <a:t>First steps: bounded scalar concept representations</a:t>
            </a:r>
            <a:endParaRPr/>
          </a:p>
        </p:txBody>
      </p:sp>
      <p:sp>
        <p:nvSpPr>
          <p:cNvPr id="800" name="Google Shape;800;p72">
            <a:extLst>
              <a:ext uri="{FF2B5EF4-FFF2-40B4-BE49-F238E27FC236}">
                <a16:creationId xmlns:a16="http://schemas.microsoft.com/office/drawing/2014/main" id="{73D6D7EA-811C-1B1E-066A-4F3F0CC34173}"/>
              </a:ext>
            </a:extLst>
          </p:cNvPr>
          <p:cNvSpPr txBox="1"/>
          <p:nvPr/>
        </p:nvSpPr>
        <p:spPr>
          <a:xfrm>
            <a:off x="208650" y="943023"/>
            <a:ext cx="83601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A </a:t>
            </a:r>
            <a:r>
              <a:rPr lang="en-GB" sz="1800" b="1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Concept Bottleneck Model (CBM)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[1] exploits this idea by assuming that:</a:t>
            </a:r>
            <a:endParaRPr sz="1800">
              <a:solidFill>
                <a:schemeClr val="bg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pectral Light"/>
              <a:buAutoNum type="arabicPeriod"/>
            </a:pP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We have a set of </a:t>
            </a:r>
            <a:r>
              <a:rPr lang="en-GB" sz="1800" b="1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binary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 b="1">
                <a:solidFill>
                  <a:srgbClr val="C00000"/>
                </a:solidFill>
                <a:latin typeface="Spectral"/>
                <a:ea typeface="Spectral"/>
                <a:cs typeface="Spectral"/>
                <a:sym typeface="Spectral"/>
              </a:rPr>
              <a:t>concepts labels</a:t>
            </a:r>
            <a:r>
              <a:rPr lang="en-GB" sz="1800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C for each training sample.</a:t>
            </a:r>
            <a:endParaRPr sz="1800">
              <a:solidFill>
                <a:schemeClr val="bg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pectral Light"/>
              <a:buAutoNum type="arabicPeriod"/>
            </a:pP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 b="1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E</a:t>
            </a:r>
            <a:r>
              <a:rPr lang="en-GB" sz="1800" b="1">
                <a:solidFill>
                  <a:srgbClr val="C00000"/>
                </a:solidFill>
                <a:latin typeface="Spectral"/>
                <a:ea typeface="Spectral"/>
                <a:cs typeface="Spectral"/>
                <a:sym typeface="Spectral"/>
              </a:rPr>
              <a:t>ach concept</a:t>
            </a:r>
            <a:r>
              <a:rPr lang="en-GB" sz="1800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in C can be </a:t>
            </a:r>
            <a:r>
              <a:rPr lang="en-GB" sz="1800" b="1">
                <a:solidFill>
                  <a:srgbClr val="C00000"/>
                </a:solidFill>
                <a:latin typeface="Spectral"/>
                <a:ea typeface="Spectral"/>
                <a:cs typeface="Spectral"/>
                <a:sym typeface="Spectral"/>
              </a:rPr>
              <a:t>independently predicted</a:t>
            </a:r>
            <a:r>
              <a:rPr lang="en-GB" sz="1800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from X.</a:t>
            </a:r>
            <a:endParaRPr sz="1800">
              <a:solidFill>
                <a:schemeClr val="bg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pectral Light"/>
              <a:buAutoNum type="arabicPeriod"/>
            </a:pP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T</a:t>
            </a:r>
            <a:r>
              <a:rPr lang="en-GB" sz="1800">
                <a:solidFill>
                  <a:schemeClr val="bg1"/>
                </a:solidFill>
                <a:latin typeface="Spectral"/>
                <a:ea typeface="Spectral"/>
                <a:cs typeface="Spectral"/>
                <a:sym typeface="Spectral"/>
              </a:rPr>
              <a:t>he </a:t>
            </a:r>
            <a:r>
              <a:rPr lang="en-GB" sz="1800" b="1">
                <a:solidFill>
                  <a:srgbClr val="C00000"/>
                </a:solidFill>
                <a:latin typeface="Spectral"/>
                <a:ea typeface="Spectral"/>
                <a:cs typeface="Spectral"/>
                <a:sym typeface="Spectral"/>
              </a:rPr>
              <a:t>downstream task</a:t>
            </a:r>
            <a:r>
              <a:rPr lang="en-GB" sz="1800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Y can be </a:t>
            </a:r>
            <a:r>
              <a:rPr lang="en-GB" sz="1800" b="1">
                <a:solidFill>
                  <a:srgbClr val="C00000"/>
                </a:solidFill>
                <a:latin typeface="Spectral"/>
                <a:ea typeface="Spectral"/>
                <a:cs typeface="Spectral"/>
                <a:sym typeface="Spectral"/>
              </a:rPr>
              <a:t>perfectly predicted from</a:t>
            </a:r>
            <a:r>
              <a:rPr lang="en-GB" sz="1800">
                <a:solidFill>
                  <a:srgbClr val="C00000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C</a:t>
            </a:r>
            <a:r>
              <a:rPr lang="en-GB" sz="180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alone.</a:t>
            </a:r>
            <a:endParaRPr sz="1800">
              <a:solidFill>
                <a:schemeClr val="bg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pic>
        <p:nvPicPr>
          <p:cNvPr id="801" name="Google Shape;801;p72">
            <a:extLst>
              <a:ext uri="{FF2B5EF4-FFF2-40B4-BE49-F238E27FC236}">
                <a16:creationId xmlns:a16="http://schemas.microsoft.com/office/drawing/2014/main" id="{3226A165-99DF-FB73-643C-DE500BF5B5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525" y="2987100"/>
            <a:ext cx="3368925" cy="7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2">
            <a:extLst>
              <a:ext uri="{FF2B5EF4-FFF2-40B4-BE49-F238E27FC236}">
                <a16:creationId xmlns:a16="http://schemas.microsoft.com/office/drawing/2014/main" id="{922D68E3-6576-203A-7307-E719C4463C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650" y="3988475"/>
            <a:ext cx="4132676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72">
            <a:extLst>
              <a:ext uri="{FF2B5EF4-FFF2-40B4-BE49-F238E27FC236}">
                <a16:creationId xmlns:a16="http://schemas.microsoft.com/office/drawing/2014/main" id="{9B70CEA0-5834-91D1-533E-8D66ED7D97B5}"/>
              </a:ext>
            </a:extLst>
          </p:cNvPr>
          <p:cNvSpPr txBox="1"/>
          <p:nvPr/>
        </p:nvSpPr>
        <p:spPr>
          <a:xfrm>
            <a:off x="208650" y="4676975"/>
            <a:ext cx="856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5"/>
              </a:rPr>
              <a:t>Koh et al. "Concept bottleneck models." International Conference on Machine Learning. PMLR, 2020.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804" name="Google Shape;804;p72">
            <a:extLst>
              <a:ext uri="{FF2B5EF4-FFF2-40B4-BE49-F238E27FC236}">
                <a16:creationId xmlns:a16="http://schemas.microsoft.com/office/drawing/2014/main" id="{E56B1625-0250-C62D-D09F-6C8E34CE14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1325" y="4381525"/>
            <a:ext cx="605025" cy="60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775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04758-F5DB-A3FF-54F7-78985D80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250" y="2723820"/>
            <a:ext cx="6540500" cy="1511300"/>
          </a:xfrm>
          <a:prstGeom prst="rect">
            <a:avLst/>
          </a:prstGeom>
        </p:spPr>
      </p:pic>
      <p:sp>
        <p:nvSpPr>
          <p:cNvPr id="809" name="Google Shape;809;p73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GB"/>
              <a:t>First steps: bounded scalar concept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0" name="Google Shape;810;p73"/>
              <p:cNvSpPr txBox="1"/>
              <p:nvPr/>
            </p:nvSpPr>
            <p:spPr>
              <a:xfrm>
                <a:off x="208650" y="908050"/>
                <a:ext cx="8360100" cy="17081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CBMs exploit scalar bounded concept representations through two components:</a:t>
                </a:r>
                <a:endParaRPr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457200" lvl="0" indent="-342900">
                  <a:lnSpc>
                    <a:spcPct val="150000"/>
                  </a:lnSpc>
                  <a:buClr>
                    <a:srgbClr val="FFFFFF"/>
                  </a:buClr>
                  <a:buSzPts val="1800"/>
                  <a:buFont typeface="Spectral Light"/>
                  <a:buAutoNum type="arabicPeriod"/>
                </a:pPr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A </a:t>
                </a:r>
                <a:r>
                  <a:rPr lang="en-GB" sz="18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Spectral"/>
                    <a:ea typeface="Spectral"/>
                    <a:cs typeface="Spectral"/>
                    <a:sym typeface="Spectral"/>
                  </a:rPr>
                  <a:t>concept encoder</a:t>
                </a:r>
                <a:r>
                  <a:rPr lang="en-GB" sz="18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dPr>
                      <m:e>
                        <m:r>
                          <a:rPr lang="en-US" sz="180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𝒙</m:t>
                        </m:r>
                      </m:e>
                    </m:d>
                    <m:r>
                      <a:rPr lang="en-US" sz="18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 </m:t>
                    </m:r>
                  </m:oMath>
                </a14:m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that predicts binary concepts C from the features X</a:t>
                </a:r>
                <a:endParaRPr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Spectral Light"/>
                  <a:buAutoNum type="arabicPeriod"/>
                </a:pPr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A linear </a:t>
                </a:r>
                <a:r>
                  <a:rPr lang="en-GB" sz="1800" b="1">
                    <a:solidFill>
                      <a:schemeClr val="accent4">
                        <a:lumMod val="75000"/>
                      </a:schemeClr>
                    </a:solidFill>
                    <a:latin typeface="Spectral"/>
                    <a:ea typeface="Spectral"/>
                    <a:cs typeface="Spectral"/>
                    <a:sym typeface="Spectral"/>
                  </a:rPr>
                  <a:t>label predictor</a:t>
                </a:r>
                <a:r>
                  <a:rPr lang="en-GB" sz="1800">
                    <a:solidFill>
                      <a:schemeClr val="accent4">
                        <a:lumMod val="75000"/>
                      </a:schemeClr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f(</a:t>
                </a:r>
                <a:r>
                  <a:rPr lang="en-GB" sz="1800" b="1">
                    <a:solidFill>
                      <a:schemeClr val="accent4">
                        <a:lumMod val="75000"/>
                      </a:schemeClr>
                    </a:solidFill>
                    <a:latin typeface="Spectral"/>
                    <a:ea typeface="Spectral"/>
                    <a:cs typeface="Spectral"/>
                    <a:sym typeface="Spectral"/>
                  </a:rPr>
                  <a:t>c</a:t>
                </a:r>
                <a:r>
                  <a:rPr lang="en-GB" sz="1800">
                    <a:solidFill>
                      <a:schemeClr val="accent4">
                        <a:lumMod val="75000"/>
                      </a:schemeClr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)</a:t>
                </a:r>
                <a:r>
                  <a:rPr lang="en-GB" sz="1800">
                    <a:solidFill>
                      <a:srgbClr val="FFFFFF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that predicts the task Y from the concepts C</a:t>
                </a:r>
                <a:endParaRPr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810" name="Google Shape;810;p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50" y="908050"/>
                <a:ext cx="8360100" cy="1708130"/>
              </a:xfrm>
              <a:prstGeom prst="rect">
                <a:avLst/>
              </a:prstGeom>
              <a:blipFill>
                <a:blip r:embed="rId4"/>
                <a:stretch>
                  <a:fillRect l="-5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2" name="Google Shape;812;p73"/>
          <p:cNvSpPr txBox="1"/>
          <p:nvPr/>
        </p:nvSpPr>
        <p:spPr>
          <a:xfrm>
            <a:off x="208650" y="4676975"/>
            <a:ext cx="856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5"/>
              </a:rPr>
              <a:t>Koh et al. "Concept bottleneck models." International Conference on Machine Learning. PMLR, 2020.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813" name="Google Shape;813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1325" y="4381525"/>
            <a:ext cx="605025" cy="6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do we need interpretability in the first place?</a:t>
            </a:r>
            <a:endParaRPr/>
          </a:p>
        </p:txBody>
      </p:sp>
      <p:sp>
        <p:nvSpPr>
          <p:cNvPr id="107" name="Google Shape;107;p20"/>
          <p:cNvSpPr txBox="1"/>
          <p:nvPr/>
        </p:nvSpPr>
        <p:spPr>
          <a:xfrm>
            <a:off x="1552425" y="1127550"/>
            <a:ext cx="3624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Highly parametric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Complicated inference steps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Non-linearities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Sensitive to initial states and update rules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6850625" y="1193138"/>
            <a:ext cx="984900" cy="984900"/>
          </a:xfrm>
          <a:prstGeom prst="cube">
            <a:avLst>
              <a:gd name="adj" fmla="val 25000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?</a:t>
            </a:r>
            <a:endParaRPr sz="3600">
              <a:solidFill>
                <a:schemeClr val="lt1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6036525" y="1428013"/>
            <a:ext cx="69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input</a:t>
            </a:r>
            <a:endParaRPr i="1"/>
          </a:p>
        </p:txBody>
      </p:sp>
      <p:sp>
        <p:nvSpPr>
          <p:cNvPr id="110" name="Google Shape;110;p20"/>
          <p:cNvSpPr txBox="1"/>
          <p:nvPr/>
        </p:nvSpPr>
        <p:spPr>
          <a:xfrm>
            <a:off x="7900550" y="1413238"/>
            <a:ext cx="69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output</a:t>
            </a:r>
            <a:endParaRPr i="1"/>
          </a:p>
        </p:txBody>
      </p:sp>
      <p:sp>
        <p:nvSpPr>
          <p:cNvPr id="111" name="Google Shape;111;p20"/>
          <p:cNvSpPr/>
          <p:nvPr/>
        </p:nvSpPr>
        <p:spPr>
          <a:xfrm>
            <a:off x="6189825" y="1700888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8053850" y="1686113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20" title="Screenshot 2025-08-08 at 17.11.08.png"/>
          <p:cNvPicPr preferRelativeResize="0"/>
          <p:nvPr/>
        </p:nvPicPr>
        <p:blipFill rotWithShape="1">
          <a:blip r:embed="rId3">
            <a:alphaModFix/>
          </a:blip>
          <a:srcRect l="43697" r="44881"/>
          <a:stretch/>
        </p:blipFill>
        <p:spPr>
          <a:xfrm>
            <a:off x="5349725" y="1389876"/>
            <a:ext cx="482398" cy="5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20"/>
          <p:cNvGrpSpPr/>
          <p:nvPr/>
        </p:nvGrpSpPr>
        <p:grpSpPr>
          <a:xfrm>
            <a:off x="595800" y="1326175"/>
            <a:ext cx="783622" cy="677960"/>
            <a:chOff x="464050" y="1231300"/>
            <a:chExt cx="783622" cy="677960"/>
          </a:xfrm>
        </p:grpSpPr>
        <p:sp>
          <p:nvSpPr>
            <p:cNvPr id="115" name="Google Shape;115;p20"/>
            <p:cNvSpPr/>
            <p:nvPr/>
          </p:nvSpPr>
          <p:spPr>
            <a:xfrm>
              <a:off x="464050" y="1371448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464050" y="1627648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781311" y="1231300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781311" y="1495736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781311" y="1760160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1098572" y="1495736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121" name="Google Shape;121;p20"/>
            <p:cNvCxnSpPr/>
            <p:nvPr/>
          </p:nvCxnSpPr>
          <p:spPr>
            <a:xfrm rot="10800000" flipH="1">
              <a:off x="539602" y="1301524"/>
              <a:ext cx="317700" cy="1482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20"/>
            <p:cNvCxnSpPr/>
            <p:nvPr/>
          </p:nvCxnSpPr>
          <p:spPr>
            <a:xfrm>
              <a:off x="857233" y="1305982"/>
              <a:ext cx="320100" cy="2643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20"/>
            <p:cNvCxnSpPr/>
            <p:nvPr/>
          </p:nvCxnSpPr>
          <p:spPr>
            <a:xfrm>
              <a:off x="859542" y="1570308"/>
              <a:ext cx="320100" cy="24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20"/>
            <p:cNvCxnSpPr/>
            <p:nvPr/>
          </p:nvCxnSpPr>
          <p:spPr>
            <a:xfrm rot="10800000" flipH="1">
              <a:off x="861873" y="1570223"/>
              <a:ext cx="315300" cy="2667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20"/>
            <p:cNvCxnSpPr/>
            <p:nvPr/>
          </p:nvCxnSpPr>
          <p:spPr>
            <a:xfrm rot="10800000" flipH="1">
              <a:off x="541911" y="1574961"/>
              <a:ext cx="312900" cy="1275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20"/>
            <p:cNvCxnSpPr/>
            <p:nvPr/>
          </p:nvCxnSpPr>
          <p:spPr>
            <a:xfrm>
              <a:off x="537271" y="1707101"/>
              <a:ext cx="322200" cy="1344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20"/>
            <p:cNvCxnSpPr/>
            <p:nvPr/>
          </p:nvCxnSpPr>
          <p:spPr>
            <a:xfrm>
              <a:off x="539602" y="1445106"/>
              <a:ext cx="322200" cy="1323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20"/>
            <p:cNvCxnSpPr/>
            <p:nvPr/>
          </p:nvCxnSpPr>
          <p:spPr>
            <a:xfrm rot="10800000" flipH="1">
              <a:off x="539602" y="1310661"/>
              <a:ext cx="315300" cy="3918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20"/>
            <p:cNvCxnSpPr/>
            <p:nvPr/>
          </p:nvCxnSpPr>
          <p:spPr>
            <a:xfrm>
              <a:off x="541911" y="1445106"/>
              <a:ext cx="322200" cy="3915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" name="Google Shape;130;p20"/>
          <p:cNvSpPr txBox="1"/>
          <p:nvPr/>
        </p:nvSpPr>
        <p:spPr>
          <a:xfrm>
            <a:off x="6599225" y="808238"/>
            <a:ext cx="148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“opaque” model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4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train your CBM: vanilla alignment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" name="Google Shape;819;p7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GB"/>
                  <a:t>Given a dataset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ar-A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ar-A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ar-A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GB"/>
                  <a:t> we can </a:t>
                </a:r>
                <a:r>
                  <a:rPr lang="en-US" b="1">
                    <a:latin typeface="Spectral"/>
                    <a:ea typeface="Spectral"/>
                    <a:cs typeface="Spectral"/>
                    <a:sym typeface="Spectral"/>
                  </a:rPr>
                  <a:t>train a CBM </a:t>
                </a:r>
                <a:r>
                  <a:rPr lang="en-US">
                    <a:latin typeface="Spectral"/>
                    <a:ea typeface="Spectral"/>
                    <a:cs typeface="Spectral"/>
                    <a:sym typeface="Spectral"/>
                  </a:rPr>
                  <a:t>in</a:t>
                </a:r>
                <a:r>
                  <a:rPr lang="en-GB"/>
                  <a:t> three different ways: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819" name="Google Shape;819;p7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812;p73">
            <a:extLst>
              <a:ext uri="{FF2B5EF4-FFF2-40B4-BE49-F238E27FC236}">
                <a16:creationId xmlns:a16="http://schemas.microsoft.com/office/drawing/2014/main" id="{7814F0EB-3780-4B13-232F-4D405DE4154B}"/>
              </a:ext>
            </a:extLst>
          </p:cNvPr>
          <p:cNvSpPr txBox="1"/>
          <p:nvPr/>
        </p:nvSpPr>
        <p:spPr>
          <a:xfrm>
            <a:off x="208650" y="4676975"/>
            <a:ext cx="856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Koh et al. "Concept bottleneck models." International Conference on Machine Learning. PMLR, 2020.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26" name="Google Shape;813;p73">
            <a:extLst>
              <a:ext uri="{FF2B5EF4-FFF2-40B4-BE49-F238E27FC236}">
                <a16:creationId xmlns:a16="http://schemas.microsoft.com/office/drawing/2014/main" id="{94CF0534-142C-C6DE-BEA1-406039429C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1325" y="4381525"/>
            <a:ext cx="605025" cy="6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>
          <a:extLst>
            <a:ext uri="{FF2B5EF4-FFF2-40B4-BE49-F238E27FC236}">
              <a16:creationId xmlns:a16="http://schemas.microsoft.com/office/drawing/2014/main" id="{ACF39131-A097-989F-EC5B-C5D9F4918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4">
            <a:extLst>
              <a:ext uri="{FF2B5EF4-FFF2-40B4-BE49-F238E27FC236}">
                <a16:creationId xmlns:a16="http://schemas.microsoft.com/office/drawing/2014/main" id="{D8CDE3E7-D756-384B-93FB-6FC9FD61B9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train your CBM: vanilla alignment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" name="Google Shape;819;p74">
                <a:extLst>
                  <a:ext uri="{FF2B5EF4-FFF2-40B4-BE49-F238E27FC236}">
                    <a16:creationId xmlns:a16="http://schemas.microsoft.com/office/drawing/2014/main" id="{E7857514-F61C-4897-16CF-1F300B476009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Given a dataset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ar-AE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ar-A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ar-AE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ar-A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ar-AE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ar-AE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GB"/>
                  <a:t> we can </a:t>
                </a:r>
                <a:r>
                  <a:rPr lang="en-US" b="1">
                    <a:latin typeface="Spectral"/>
                    <a:ea typeface="Spectral"/>
                    <a:cs typeface="Spectral"/>
                    <a:sym typeface="Spectral"/>
                  </a:rPr>
                  <a:t>train a CBM </a:t>
                </a:r>
                <a:r>
                  <a:rPr lang="en-US">
                    <a:latin typeface="Spectral"/>
                    <a:ea typeface="Spectral"/>
                    <a:cs typeface="Spectral"/>
                    <a:sym typeface="Spectral"/>
                  </a:rPr>
                  <a:t>in</a:t>
                </a:r>
                <a:r>
                  <a:rPr lang="en-GB"/>
                  <a:t> three different ways: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/>
              </a:p>
              <a:p>
                <a:pPr marL="342900" lvl="0">
                  <a:buFont typeface="+mj-lt"/>
                  <a:buAutoNum type="arabicPeriod"/>
                </a:pPr>
                <a:r>
                  <a:rPr lang="en-GB" b="1"/>
                  <a:t>Independently</a:t>
                </a:r>
                <a:r>
                  <a:rPr lang="en-GB"/>
                  <a:t>: train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GB"/>
                  <a:t>separately.</a:t>
                </a:r>
              </a:p>
            </p:txBody>
          </p:sp>
        </mc:Choice>
        <mc:Fallback xmlns="">
          <p:sp>
            <p:nvSpPr>
              <p:cNvPr id="819" name="Google Shape;819;p74">
                <a:extLst>
                  <a:ext uri="{FF2B5EF4-FFF2-40B4-BE49-F238E27FC236}">
                    <a16:creationId xmlns:a16="http://schemas.microsoft.com/office/drawing/2014/main" id="{E7857514-F61C-4897-16CF-1F300B47600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036DC9D-3E35-B724-0D17-F02902A2A096}"/>
              </a:ext>
            </a:extLst>
          </p:cNvPr>
          <p:cNvGrpSpPr/>
          <p:nvPr/>
        </p:nvGrpSpPr>
        <p:grpSpPr>
          <a:xfrm>
            <a:off x="5236346" y="2954927"/>
            <a:ext cx="2846228" cy="1108040"/>
            <a:chOff x="219846" y="2977228"/>
            <a:chExt cx="2846228" cy="11080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341B4E4-A4B2-5631-E41F-F473EA25F08A}"/>
                    </a:ext>
                  </a:extLst>
                </p:cNvPr>
                <p:cNvSpPr txBox="1"/>
                <p:nvPr/>
              </p:nvSpPr>
              <p:spPr>
                <a:xfrm>
                  <a:off x="357127" y="3023835"/>
                  <a:ext cx="2708947" cy="440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15000"/>
                    </a:lnSpc>
                    <a:buClr>
                      <a:schemeClr val="lt1"/>
                    </a:buClr>
                    <a:buSzPts val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</m:ctrlPr>
                              </m:dPr>
                              <m:e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𝒙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,   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𝒄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,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y</m:t>
                                </m:r>
                              </m:e>
                            </m:d>
                            <m:r>
                              <a:rPr lang="en-US" sz="180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∼</m:t>
                            </m:r>
                            <m:r>
                              <a:rPr lang="en-US" sz="180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1800">
                                <a:solidFill>
                                  <a:schemeClr val="lt1"/>
                                </a:solidFill>
                                <a:latin typeface="Spectral Light"/>
                                <a:ea typeface="Spectral Light"/>
                                <a:cs typeface="Spectral Light"/>
                                <a:sym typeface="Spectral Light"/>
                              </a:rPr>
                              <m:t>BCE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</m:ctrlPr>
                              </m:dPr>
                              <m:e>
                                <m:r>
                                  <a:rPr lang="en-US" sz="180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Spectral Light"/>
                                        <a:cs typeface="Spectral Light"/>
                                        <a:sym typeface="Spectral Light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Spectral Light"/>
                                        <a:cs typeface="Spectral Light"/>
                                        <a:sym typeface="Spectral Light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, 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𝒄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80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341B4E4-A4B2-5631-E41F-F473EA25F0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127" y="3023835"/>
                  <a:ext cx="2708947" cy="44024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0084C70-1587-72F2-869E-C5265487B021}"/>
                    </a:ext>
                  </a:extLst>
                </p:cNvPr>
                <p:cNvSpPr txBox="1"/>
                <p:nvPr/>
              </p:nvSpPr>
              <p:spPr>
                <a:xfrm>
                  <a:off x="357127" y="3649187"/>
                  <a:ext cx="2554674" cy="436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15000"/>
                    </a:lnSpc>
                    <a:buClr>
                      <a:schemeClr val="lt1"/>
                    </a:buClr>
                    <a:buSzPts val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</m:ctrlPr>
                              </m:dPr>
                              <m:e>
                                <m:r>
                                  <a:rPr lang="en-US" sz="1800" b="1" i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𝐱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,   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𝒄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,   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80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∼</m:t>
                            </m:r>
                            <m:r>
                              <a:rPr lang="en-US" sz="180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1800">
                                <a:solidFill>
                                  <a:schemeClr val="lt1"/>
                                </a:solidFill>
                                <a:latin typeface="Spectral Light"/>
                                <a:ea typeface="Spectral Light"/>
                                <a:cs typeface="Spectral Light"/>
                                <a:sym typeface="Spectral Light"/>
                              </a:rPr>
                              <m:t>CE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</m:ctrlPr>
                              </m:dPr>
                              <m:e>
                                <m:r>
                                  <a:rPr lang="en-US" sz="180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Spectral Light"/>
                                        <a:cs typeface="Spectral Light"/>
                                        <a:sym typeface="Spectral Light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Spectral Light"/>
                                        <a:cs typeface="Spectral Light"/>
                                        <a:sym typeface="Spectral Light"/>
                                      </a:rPr>
                                      <m:t>𝒄</m:t>
                                    </m:r>
                                  </m:e>
                                </m:d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, </m:t>
                                </m:r>
                                <m:r>
                                  <a:rPr lang="en-US" sz="180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Spectral Light"/>
                                    <a:cs typeface="Spectral Light"/>
                                    <a:sym typeface="Spectral Light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80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0084C70-1587-72F2-869E-C5265487B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127" y="3649187"/>
                  <a:ext cx="2554674" cy="436081"/>
                </a:xfrm>
                <a:prstGeom prst="rect">
                  <a:avLst/>
                </a:prstGeom>
                <a:blipFill>
                  <a:blip r:embed="rId5"/>
                  <a:stretch>
                    <a:fillRect b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8ACE946A-78A8-2E84-47BC-16B44EF97DFA}"/>
                </a:ext>
              </a:extLst>
            </p:cNvPr>
            <p:cNvSpPr/>
            <p:nvPr/>
          </p:nvSpPr>
          <p:spPr>
            <a:xfrm rot="10800000">
              <a:off x="219846" y="2977228"/>
              <a:ext cx="281763" cy="1063220"/>
            </a:xfrm>
            <a:prstGeom prst="rightBrac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D52E28A-80DE-63E7-5230-8F8C136CD37C}"/>
              </a:ext>
            </a:extLst>
          </p:cNvPr>
          <p:cNvSpPr txBox="1"/>
          <p:nvPr/>
        </p:nvSpPr>
        <p:spPr>
          <a:xfrm>
            <a:off x="734196" y="3223897"/>
            <a:ext cx="4502149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b="1">
                <a:solidFill>
                  <a:schemeClr val="bg1"/>
                </a:solidFill>
                <a:latin typeface="Spectral Light"/>
                <a:sym typeface="Spectral Light"/>
              </a:rPr>
              <a:t>Align</a:t>
            </a:r>
            <a:r>
              <a:rPr lang="en-GB">
                <a:solidFill>
                  <a:schemeClr val="bg1"/>
                </a:solidFill>
                <a:latin typeface="Spectral Light"/>
                <a:sym typeface="Spectral Light"/>
              </a:rPr>
              <a:t> each component’s output to its corresponding ground-truth labels using a </a:t>
            </a:r>
            <a:r>
              <a:rPr lang="en-GB" b="1">
                <a:solidFill>
                  <a:srgbClr val="C00000"/>
                </a:solidFill>
                <a:latin typeface="Spectral Light"/>
                <a:sym typeface="Spectral Light"/>
              </a:rPr>
              <a:t>cross-entropy</a:t>
            </a:r>
            <a:r>
              <a:rPr lang="en-GB" b="1">
                <a:solidFill>
                  <a:schemeClr val="bg1"/>
                </a:solidFill>
                <a:latin typeface="Spectral Light"/>
                <a:sym typeface="Spectral Light"/>
              </a:rPr>
              <a:t> </a:t>
            </a:r>
            <a:r>
              <a:rPr lang="en-GB" b="1">
                <a:solidFill>
                  <a:srgbClr val="C00000"/>
                </a:solidFill>
                <a:latin typeface="Spectral Light"/>
                <a:sym typeface="Spectral Light"/>
              </a:rPr>
              <a:t>loss</a:t>
            </a:r>
            <a:r>
              <a:rPr lang="en-GB" b="1">
                <a:solidFill>
                  <a:schemeClr val="bg1"/>
                </a:solidFill>
                <a:latin typeface="Spectral Light"/>
                <a:sym typeface="Spectral Light"/>
              </a:rPr>
              <a:t> </a:t>
            </a:r>
            <a:r>
              <a:rPr lang="en-GB">
                <a:solidFill>
                  <a:schemeClr val="bg1"/>
                </a:solidFill>
                <a:latin typeface="Spectral Light"/>
                <a:sym typeface="Spectral Light"/>
              </a:rPr>
              <a:t>(CE)</a:t>
            </a:r>
          </a:p>
        </p:txBody>
      </p:sp>
      <p:sp>
        <p:nvSpPr>
          <p:cNvPr id="2" name="Google Shape;812;p73">
            <a:extLst>
              <a:ext uri="{FF2B5EF4-FFF2-40B4-BE49-F238E27FC236}">
                <a16:creationId xmlns:a16="http://schemas.microsoft.com/office/drawing/2014/main" id="{79E27DFF-1625-7DC8-D900-309ED8FE0DC9}"/>
              </a:ext>
            </a:extLst>
          </p:cNvPr>
          <p:cNvSpPr txBox="1"/>
          <p:nvPr/>
        </p:nvSpPr>
        <p:spPr>
          <a:xfrm>
            <a:off x="208650" y="4676975"/>
            <a:ext cx="856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6"/>
              </a:rPr>
              <a:t>Koh et al. "Concept bottleneck models." International Conference on Machine Learning. PMLR, 2020.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3" name="Google Shape;813;p73">
            <a:extLst>
              <a:ext uri="{FF2B5EF4-FFF2-40B4-BE49-F238E27FC236}">
                <a16:creationId xmlns:a16="http://schemas.microsoft.com/office/drawing/2014/main" id="{CA06AD29-BD4A-635B-5C5D-A8D99E74CDC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1325" y="4381525"/>
            <a:ext cx="605025" cy="60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873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>
          <a:extLst>
            <a:ext uri="{FF2B5EF4-FFF2-40B4-BE49-F238E27FC236}">
              <a16:creationId xmlns:a16="http://schemas.microsoft.com/office/drawing/2014/main" id="{AE7297D1-5FA8-C27E-A758-A20A9B4F6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4">
            <a:extLst>
              <a:ext uri="{FF2B5EF4-FFF2-40B4-BE49-F238E27FC236}">
                <a16:creationId xmlns:a16="http://schemas.microsoft.com/office/drawing/2014/main" id="{C62BC066-43EE-5C0E-24AE-AEE09185F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train your CBM: vanilla alignment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" name="Google Shape;819;p74">
                <a:extLst>
                  <a:ext uri="{FF2B5EF4-FFF2-40B4-BE49-F238E27FC236}">
                    <a16:creationId xmlns:a16="http://schemas.microsoft.com/office/drawing/2014/main" id="{43CCE89D-D491-3F7C-3BCB-2AC849D934AA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GB"/>
                  <a:t>Given a dataset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ar-A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ar-A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ar-A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GB"/>
                  <a:t> we can </a:t>
                </a:r>
                <a:r>
                  <a:rPr lang="en-US" b="1">
                    <a:latin typeface="Spectral"/>
                    <a:ea typeface="Spectral"/>
                    <a:cs typeface="Spectral"/>
                    <a:sym typeface="Spectral"/>
                  </a:rPr>
                  <a:t>train a CBM </a:t>
                </a:r>
                <a:r>
                  <a:rPr lang="en-US">
                    <a:latin typeface="Spectral"/>
                    <a:ea typeface="Spectral"/>
                    <a:cs typeface="Spectral"/>
                    <a:sym typeface="Spectral"/>
                  </a:rPr>
                  <a:t>in</a:t>
                </a:r>
                <a:r>
                  <a:rPr lang="en-GB"/>
                  <a:t> three different ways: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/>
              </a:p>
              <a:p>
                <a:pPr marL="342900" lvl="0" algn="l" rtl="0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GB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Independently</a:t>
                </a:r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train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separately.</a:t>
                </a:r>
              </a:p>
              <a:p>
                <a:pPr marL="342900">
                  <a:buFont typeface="+mj-lt"/>
                  <a:buAutoNum type="arabicPeriod"/>
                </a:pPr>
                <a:r>
                  <a:rPr lang="en-GB" b="1"/>
                  <a:t>Sequentially</a:t>
                </a:r>
                <a:r>
                  <a:rPr lang="en-GB"/>
                  <a:t>: train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and then train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GB"/>
                  <a:t>from the concept encoder’s outputs.</a:t>
                </a:r>
              </a:p>
              <a:p>
                <a:pPr marL="342900" lvl="0" algn="l" rtl="0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endParaRPr lang="en-GB"/>
              </a:p>
            </p:txBody>
          </p:sp>
        </mc:Choice>
        <mc:Fallback xmlns="">
          <p:sp>
            <p:nvSpPr>
              <p:cNvPr id="819" name="Google Shape;819;p74">
                <a:extLst>
                  <a:ext uri="{FF2B5EF4-FFF2-40B4-BE49-F238E27FC236}">
                    <a16:creationId xmlns:a16="http://schemas.microsoft.com/office/drawing/2014/main" id="{43CCE89D-D491-3F7C-3BCB-2AC849D934A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AC4DF1-81AA-B19B-5816-1BD4B4621C6B}"/>
                  </a:ext>
                </a:extLst>
              </p:cNvPr>
              <p:cNvSpPr txBox="1"/>
              <p:nvPr/>
            </p:nvSpPr>
            <p:spPr>
              <a:xfrm>
                <a:off x="578005" y="3694949"/>
                <a:ext cx="2708947" cy="39485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𝒙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 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𝒄</m:t>
                              </m:r>
                              <m:r>
                                <a:rPr lang="en-US" sz="1800" b="0" i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  </m:t>
                              </m:r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y</m:t>
                              </m:r>
                            </m:e>
                          </m:d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∼</m:t>
                          </m:r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800">
                              <a:solidFill>
                                <a:schemeClr val="lt1"/>
                              </a:solidFill>
                              <a:latin typeface="Spectral Light"/>
                              <a:ea typeface="Spectral Light"/>
                              <a:cs typeface="Spectral Light"/>
                              <a:sym typeface="Spectral Light"/>
                            </a:rPr>
                            <m:t>BCE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𝒄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800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AC4DF1-81AA-B19B-5816-1BD4B4621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05" y="3694949"/>
                <a:ext cx="2708947" cy="394852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FC0C34-7CE8-4665-CEB0-C580AAB5BCEB}"/>
                  </a:ext>
                </a:extLst>
              </p:cNvPr>
              <p:cNvSpPr txBox="1"/>
              <p:nvPr/>
            </p:nvSpPr>
            <p:spPr>
              <a:xfrm>
                <a:off x="5851029" y="3659971"/>
                <a:ext cx="2946383" cy="45884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𝒙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  </m:t>
                              </m:r>
                              <m:r>
                                <a:rPr lang="en-US" sz="1800" b="1" i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𝐜</m:t>
                              </m:r>
                              <m:r>
                                <a:rPr lang="en-US" sz="1800" b="0" i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 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∼</m:t>
                          </m:r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800">
                              <a:solidFill>
                                <a:schemeClr val="lt1"/>
                              </a:solidFill>
                              <a:latin typeface="Spectral Light"/>
                              <a:ea typeface="Spectral Light"/>
                              <a:cs typeface="Spectral Light"/>
                              <a:sym typeface="Spectral Light"/>
                            </a:rPr>
                            <m:t>CE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180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pectral Light"/>
                                          <a:cs typeface="Spectral Light"/>
                                          <a:sym typeface="Spectral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pectral Light"/>
                                          <a:cs typeface="Spectral Light"/>
                                          <a:sym typeface="Spectral Light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800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FC0C34-7CE8-4665-CEB0-C580AAB5B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029" y="3659971"/>
                <a:ext cx="2946383" cy="458844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FFF43E-984D-F4E9-340D-B074E6C18056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 flipV="1">
            <a:off x="3286952" y="3889393"/>
            <a:ext cx="747004" cy="29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2A989E-D830-9082-6F3D-02870B83B0F3}"/>
                  </a:ext>
                </a:extLst>
              </p:cNvPr>
              <p:cNvSpPr txBox="1"/>
              <p:nvPr/>
            </p:nvSpPr>
            <p:spPr>
              <a:xfrm>
                <a:off x="4033956" y="3689146"/>
                <a:ext cx="1067087" cy="40049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GB" sz="180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Freeze </a:t>
                </a:r>
                <a14:m>
                  <m:oMath xmlns:m="http://schemas.openxmlformats.org/officeDocument/2006/math">
                    <m:r>
                      <a:rPr lang="en-GB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𝑔</m:t>
                    </m:r>
                  </m:oMath>
                </a14:m>
                <a:endParaRPr lang="en-GB" sz="1800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2A989E-D830-9082-6F3D-02870B83B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956" y="3689146"/>
                <a:ext cx="1067087" cy="400494"/>
              </a:xfrm>
              <a:prstGeom prst="rect">
                <a:avLst/>
              </a:prstGeom>
              <a:blipFill>
                <a:blip r:embed="rId6"/>
                <a:stretch>
                  <a:fillRect l="-514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4F83797-C078-022A-93A1-902A82370506}"/>
              </a:ext>
            </a:extLst>
          </p:cNvPr>
          <p:cNvSpPr txBox="1"/>
          <p:nvPr/>
        </p:nvSpPr>
        <p:spPr>
          <a:xfrm>
            <a:off x="411068" y="3237212"/>
            <a:ext cx="2977097" cy="4108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800" b="1">
                <a:solidFill>
                  <a:schemeClr val="lt1"/>
                </a:solidFill>
                <a:latin typeface="Spectral Light"/>
                <a:sym typeface="Spectral Light"/>
              </a:rPr>
              <a:t>Train the concept encoder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046748-96C8-5DFE-EDE0-15B5CAFED38F}"/>
              </a:ext>
            </a:extLst>
          </p:cNvPr>
          <p:cNvCxnSpPr>
            <a:cxnSpLocks/>
            <a:stCxn id="8" idx="3"/>
            <a:endCxn id="3" idx="1"/>
          </p:cNvCxnSpPr>
          <p:nvPr/>
        </p:nvCxnSpPr>
        <p:spPr>
          <a:xfrm>
            <a:off x="5101043" y="3889393"/>
            <a:ext cx="74998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2BE5419-1B25-FDF1-87E8-8C0DDB80BF05}"/>
              </a:ext>
            </a:extLst>
          </p:cNvPr>
          <p:cNvSpPr txBox="1"/>
          <p:nvPr/>
        </p:nvSpPr>
        <p:spPr>
          <a:xfrm>
            <a:off x="5876035" y="3237212"/>
            <a:ext cx="2736647" cy="4108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800" b="1">
                <a:solidFill>
                  <a:schemeClr val="lt1"/>
                </a:solidFill>
                <a:latin typeface="Spectral Light"/>
                <a:sym typeface="Spectral Light"/>
              </a:rPr>
              <a:t>Train the task predictor</a:t>
            </a:r>
          </a:p>
        </p:txBody>
      </p:sp>
      <p:sp>
        <p:nvSpPr>
          <p:cNvPr id="23" name="Google Shape;812;p73">
            <a:extLst>
              <a:ext uri="{FF2B5EF4-FFF2-40B4-BE49-F238E27FC236}">
                <a16:creationId xmlns:a16="http://schemas.microsoft.com/office/drawing/2014/main" id="{C40FAAA6-507D-9886-0798-EC4A591963D8}"/>
              </a:ext>
            </a:extLst>
          </p:cNvPr>
          <p:cNvSpPr txBox="1"/>
          <p:nvPr/>
        </p:nvSpPr>
        <p:spPr>
          <a:xfrm>
            <a:off x="208650" y="4676975"/>
            <a:ext cx="856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7"/>
              </a:rPr>
              <a:t>Koh et al. "Concept bottleneck models." International Conference on Machine Learning. PMLR, 2020.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25" name="Google Shape;813;p73">
            <a:extLst>
              <a:ext uri="{FF2B5EF4-FFF2-40B4-BE49-F238E27FC236}">
                <a16:creationId xmlns:a16="http://schemas.microsoft.com/office/drawing/2014/main" id="{16C53214-B44A-6BAF-BF59-92FFF27A235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1325" y="4381525"/>
            <a:ext cx="605025" cy="60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11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>
          <a:extLst>
            <a:ext uri="{FF2B5EF4-FFF2-40B4-BE49-F238E27FC236}">
              <a16:creationId xmlns:a16="http://schemas.microsoft.com/office/drawing/2014/main" id="{EACC860C-1D3D-2066-AC33-14C690DB8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4">
            <a:extLst>
              <a:ext uri="{FF2B5EF4-FFF2-40B4-BE49-F238E27FC236}">
                <a16:creationId xmlns:a16="http://schemas.microsoft.com/office/drawing/2014/main" id="{FE550918-BE8C-D4D1-699A-C390913C99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train your CBM: vanilla alignment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" name="Google Shape;819;p74">
                <a:extLst>
                  <a:ext uri="{FF2B5EF4-FFF2-40B4-BE49-F238E27FC236}">
                    <a16:creationId xmlns:a16="http://schemas.microsoft.com/office/drawing/2014/main" id="{7A9C8C7C-93D1-103F-3810-E5AF8011648A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GB"/>
                  <a:t>Given a dataset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ar-A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ar-A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ar-A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ar-AE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ar-A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ar-AE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GB"/>
                  <a:t> we can </a:t>
                </a:r>
                <a:r>
                  <a:rPr lang="en-US" b="1">
                    <a:latin typeface="Spectral"/>
                    <a:ea typeface="Spectral"/>
                    <a:cs typeface="Spectral"/>
                    <a:sym typeface="Spectral"/>
                  </a:rPr>
                  <a:t>train a CBM </a:t>
                </a:r>
                <a:r>
                  <a:rPr lang="en-US">
                    <a:latin typeface="Spectral"/>
                    <a:ea typeface="Spectral"/>
                    <a:cs typeface="Spectral"/>
                    <a:sym typeface="Spectral"/>
                  </a:rPr>
                  <a:t>in</a:t>
                </a:r>
                <a:r>
                  <a:rPr lang="en-GB"/>
                  <a:t> three different ways: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/>
              </a:p>
              <a:p>
                <a:pPr marL="342900" lvl="0" algn="l" rtl="0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GB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Independently</a:t>
                </a:r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train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separately.</a:t>
                </a:r>
              </a:p>
              <a:p>
                <a:pPr marL="342900">
                  <a:buFont typeface="+mj-lt"/>
                  <a:buAutoNum type="arabicPeriod"/>
                </a:pPr>
                <a:r>
                  <a:rPr lang="en-GB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Sequentially</a:t>
                </a:r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train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and then train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from the concept encoder’s outputs.</a:t>
                </a:r>
              </a:p>
              <a:p>
                <a:pPr marL="342900">
                  <a:buFont typeface="+mj-lt"/>
                  <a:buAutoNum type="arabicPeriod"/>
                </a:pPr>
                <a:r>
                  <a:rPr lang="en-GB" b="1"/>
                  <a:t>Jointly</a:t>
                </a:r>
                <a:r>
                  <a:rPr lang="en-GB"/>
                  <a:t>: train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GB"/>
                  <a:t>at the same time through a weighted loss.</a:t>
                </a:r>
              </a:p>
              <a:p>
                <a:pPr marL="342900" lvl="0" algn="l" rtl="0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endParaRPr lang="en-GB"/>
              </a:p>
            </p:txBody>
          </p:sp>
        </mc:Choice>
        <mc:Fallback xmlns="">
          <p:sp>
            <p:nvSpPr>
              <p:cNvPr id="819" name="Google Shape;819;p74">
                <a:extLst>
                  <a:ext uri="{FF2B5EF4-FFF2-40B4-BE49-F238E27FC236}">
                    <a16:creationId xmlns:a16="http://schemas.microsoft.com/office/drawing/2014/main" id="{7A9C8C7C-93D1-103F-3810-E5AF8011648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B1F2A-4FAD-D68F-C2C5-4DA902A01D86}"/>
                  </a:ext>
                </a:extLst>
              </p:cNvPr>
              <p:cNvSpPr txBox="1"/>
              <p:nvPr/>
            </p:nvSpPr>
            <p:spPr>
              <a:xfrm>
                <a:off x="1463665" y="3309651"/>
                <a:ext cx="6216670" cy="4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𝒙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 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𝒄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 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∼</m:t>
                          </m:r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800">
                              <a:solidFill>
                                <a:schemeClr val="lt1"/>
                              </a:solidFill>
                              <a:latin typeface="Spectral Light"/>
                              <a:ea typeface="Spectral Light"/>
                              <a:cs typeface="Spectral Light"/>
                              <a:sym typeface="Spectral Light"/>
                            </a:rPr>
                            <m:t>CE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pectral Light"/>
                                          <a:cs typeface="Spectral Light"/>
                                          <a:sym typeface="Spectral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pectral Light"/>
                                          <a:cs typeface="Spectral Light"/>
                                          <a:sym typeface="Spectral Light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+ </m:t>
                          </m:r>
                          <m:r>
                            <a:rPr lang="en-US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𝜆</m:t>
                          </m:r>
                          <m:r>
                            <a:rPr lang="en-US" sz="180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 sz="1800">
                              <a:solidFill>
                                <a:schemeClr val="lt1"/>
                              </a:solidFill>
                              <a:latin typeface="Spectral Light"/>
                              <a:ea typeface="Spectral Light"/>
                              <a:cs typeface="Spectral Light"/>
                              <a:sym typeface="Spectral Light"/>
                            </a:rPr>
                            <m:t>BCE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dPr>
                            <m:e>
                              <m:r>
                                <a:rPr lang="en-US" sz="180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pectral Light"/>
                                      <a:cs typeface="Spectral Light"/>
                                      <a:sym typeface="Spectral Light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, </m:t>
                              </m:r>
                              <m:r>
                                <a:rPr lang="en-US" sz="180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𝒄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800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B1F2A-4FAD-D68F-C2C5-4DA902A01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665" y="3309651"/>
                <a:ext cx="6216670" cy="462819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37992AF-F580-4F0B-63D0-6CCFCE933E5A}"/>
              </a:ext>
            </a:extLst>
          </p:cNvPr>
          <p:cNvSpPr txBox="1"/>
          <p:nvPr/>
        </p:nvSpPr>
        <p:spPr>
          <a:xfrm>
            <a:off x="1928070" y="3984975"/>
            <a:ext cx="5557932" cy="34009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>
                <a:solidFill>
                  <a:schemeClr val="lt1"/>
                </a:solidFill>
                <a:latin typeface="Spectral Light"/>
                <a:sym typeface="Spectral Light"/>
              </a:rPr>
              <a:t>Controls how much we value </a:t>
            </a:r>
            <a:r>
              <a:rPr lang="en-GB" b="1">
                <a:solidFill>
                  <a:schemeClr val="accent1">
                    <a:lumMod val="60000"/>
                    <a:lumOff val="40000"/>
                  </a:schemeClr>
                </a:solidFill>
                <a:latin typeface="Spectral Light"/>
                <a:sym typeface="Spectral Light"/>
              </a:rPr>
              <a:t>concept alignment</a:t>
            </a:r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  <a:latin typeface="Spectral Light"/>
                <a:sym typeface="Spectral Light"/>
              </a:rPr>
              <a:t> </a:t>
            </a:r>
            <a:r>
              <a:rPr lang="en-GB">
                <a:solidFill>
                  <a:schemeClr val="lt1"/>
                </a:solidFill>
                <a:latin typeface="Spectral Light"/>
                <a:sym typeface="Spectral Light"/>
              </a:rPr>
              <a:t>vs </a:t>
            </a:r>
            <a:r>
              <a:rPr lang="en-GB" b="1">
                <a:solidFill>
                  <a:schemeClr val="accent4">
                    <a:lumMod val="75000"/>
                  </a:schemeClr>
                </a:solidFill>
                <a:latin typeface="Spectral Light"/>
                <a:sym typeface="Spectral Light"/>
              </a:rPr>
              <a:t>task alignment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7158B3-28D6-14A6-13DE-E1926CBC737C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707036" y="3704962"/>
            <a:ext cx="462123" cy="2800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813;p73">
            <a:extLst>
              <a:ext uri="{FF2B5EF4-FFF2-40B4-BE49-F238E27FC236}">
                <a16:creationId xmlns:a16="http://schemas.microsoft.com/office/drawing/2014/main" id="{C911326C-F9F5-E045-768C-A30DEA60C4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1325" y="4381525"/>
            <a:ext cx="605025" cy="6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812;p73">
            <a:extLst>
              <a:ext uri="{FF2B5EF4-FFF2-40B4-BE49-F238E27FC236}">
                <a16:creationId xmlns:a16="http://schemas.microsoft.com/office/drawing/2014/main" id="{FFEF989C-4BBE-5535-BB67-B2DA120C9D2B}"/>
              </a:ext>
            </a:extLst>
          </p:cNvPr>
          <p:cNvSpPr txBox="1"/>
          <p:nvPr/>
        </p:nvSpPr>
        <p:spPr>
          <a:xfrm>
            <a:off x="208650" y="4676975"/>
            <a:ext cx="856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lt1"/>
                </a:solidFill>
              </a:rPr>
              <a:t>[1] </a:t>
            </a:r>
            <a:r>
              <a:rPr lang="en-GB" sz="800" u="sng" dirty="0">
                <a:solidFill>
                  <a:schemeClr val="hlink"/>
                </a:solidFill>
                <a:hlinkClick r:id="rId6"/>
              </a:rPr>
              <a:t>Koh et al. "Concept bottleneck models." International Conference on Machine Learning. PMLR, 2020.</a:t>
            </a:r>
            <a:endParaRPr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87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75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Test-time concept interventions</a:t>
            </a:r>
            <a:endParaRPr/>
          </a:p>
        </p:txBody>
      </p:sp>
      <p:sp>
        <p:nvSpPr>
          <p:cNvPr id="825" name="Google Shape;825;p75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Notice that this simple architecture already supports some of the powerful human-AI interactions we previously mentioned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7E4A0-D0E4-033E-E602-16AA012E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00" y="2125825"/>
            <a:ext cx="6426200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>
          <a:extLst>
            <a:ext uri="{FF2B5EF4-FFF2-40B4-BE49-F238E27FC236}">
              <a16:creationId xmlns:a16="http://schemas.microsoft.com/office/drawing/2014/main" id="{8454923F-A1EA-DADC-6A8D-3DFC9ADCA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47034DC-465B-1A4F-236C-E084B3281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338" y="4265947"/>
            <a:ext cx="597011" cy="600554"/>
          </a:xfrm>
          <a:prstGeom prst="rect">
            <a:avLst/>
          </a:prstGeom>
        </p:spPr>
      </p:pic>
      <p:sp>
        <p:nvSpPr>
          <p:cNvPr id="824" name="Google Shape;824;p75">
            <a:extLst>
              <a:ext uri="{FF2B5EF4-FFF2-40B4-BE49-F238E27FC236}">
                <a16:creationId xmlns:a16="http://schemas.microsoft.com/office/drawing/2014/main" id="{CA010CB5-84A5-844A-1E98-F04FE9356F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Test-time concept interventions</a:t>
            </a:r>
            <a:endParaRPr/>
          </a:p>
        </p:txBody>
      </p:sp>
      <p:sp>
        <p:nvSpPr>
          <p:cNvPr id="825" name="Google Shape;825;p75">
            <a:extLst>
              <a:ext uri="{FF2B5EF4-FFF2-40B4-BE49-F238E27FC236}">
                <a16:creationId xmlns:a16="http://schemas.microsoft.com/office/drawing/2014/main" id="{0F8420AE-C4FA-4C4C-7C0F-53F6CAE7D7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leads to models that can improve their performance when deployed in conjunction with a domain expert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CE9A11-7658-9701-02DD-3BC0433FDDD2}"/>
              </a:ext>
            </a:extLst>
          </p:cNvPr>
          <p:cNvGrpSpPr>
            <a:grpSpLocks noChangeAspect="1"/>
          </p:cNvGrpSpPr>
          <p:nvPr/>
        </p:nvGrpSpPr>
        <p:grpSpPr>
          <a:xfrm>
            <a:off x="1007055" y="1906027"/>
            <a:ext cx="7215689" cy="1889047"/>
            <a:chOff x="542856" y="1947591"/>
            <a:chExt cx="8144088" cy="21320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E83878-F615-6B3A-A662-3ADBA07E0007}"/>
                </a:ext>
              </a:extLst>
            </p:cNvPr>
            <p:cNvGrpSpPr/>
            <p:nvPr/>
          </p:nvGrpSpPr>
          <p:grpSpPr>
            <a:xfrm>
              <a:off x="542856" y="1947591"/>
              <a:ext cx="8144088" cy="2132099"/>
              <a:chOff x="404753" y="2104051"/>
              <a:chExt cx="8144088" cy="2132099"/>
            </a:xfrm>
          </p:grpSpPr>
          <p:pic>
            <p:nvPicPr>
              <p:cNvPr id="3" name="Picture 2" descr="Chart, line chart&#10;&#10;Description automatically generated">
                <a:extLst>
                  <a:ext uri="{FF2B5EF4-FFF2-40B4-BE49-F238E27FC236}">
                    <a16:creationId xmlns:a16="http://schemas.microsoft.com/office/drawing/2014/main" id="{23B58A94-0884-D00E-8EED-6D7C5F8661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917"/>
              <a:stretch/>
            </p:blipFill>
            <p:spPr>
              <a:xfrm>
                <a:off x="6232641" y="2104051"/>
                <a:ext cx="2316200" cy="2132099"/>
              </a:xfrm>
              <a:prstGeom prst="rect">
                <a:avLst/>
              </a:prstGeom>
            </p:spPr>
          </p:pic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CC9C3351-26F0-0865-5988-45664C02B786}"/>
                  </a:ext>
                </a:extLst>
              </p:cNvPr>
              <p:cNvSpPr/>
              <p:nvPr/>
            </p:nvSpPr>
            <p:spPr>
              <a:xfrm>
                <a:off x="404753" y="2738436"/>
                <a:ext cx="2487210" cy="863334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477485-B256-6000-846F-C14976DB59B1}"/>
                  </a:ext>
                </a:extLst>
              </p:cNvPr>
              <p:cNvSpPr txBox="1"/>
              <p:nvPr/>
            </p:nvSpPr>
            <p:spPr>
              <a:xfrm>
                <a:off x="404753" y="2294955"/>
                <a:ext cx="2437562" cy="41088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US" sz="1800" dirty="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CBM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50909F-0915-6319-C795-8AA0856F2005}"/>
                  </a:ext>
                </a:extLst>
              </p:cNvPr>
              <p:cNvSpPr txBox="1"/>
              <p:nvPr/>
            </p:nvSpPr>
            <p:spPr>
              <a:xfrm>
                <a:off x="3035557" y="2881561"/>
                <a:ext cx="398516" cy="65864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US" sz="3200" dirty="0">
                    <a:solidFill>
                      <a:schemeClr val="lt1"/>
                    </a:solidFill>
                    <a:latin typeface="Spectral Light"/>
                  </a:rPr>
                  <a:t>+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754976-F664-CE0F-DB99-65361B43B244}"/>
                  </a:ext>
                </a:extLst>
              </p:cNvPr>
              <p:cNvSpPr txBox="1"/>
              <p:nvPr/>
            </p:nvSpPr>
            <p:spPr>
              <a:xfrm>
                <a:off x="5506698" y="2881561"/>
                <a:ext cx="398516" cy="65864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US" sz="3200" dirty="0">
                    <a:solidFill>
                      <a:schemeClr val="lt1"/>
                    </a:solidFill>
                    <a:latin typeface="Spectral Light"/>
                  </a:rPr>
                  <a:t>=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7DA3AF-D5B6-2A61-D2BB-583026D56AF0}"/>
                  </a:ext>
                </a:extLst>
              </p:cNvPr>
              <p:cNvSpPr txBox="1"/>
              <p:nvPr/>
            </p:nvSpPr>
            <p:spPr>
              <a:xfrm>
                <a:off x="3463888" y="2297209"/>
                <a:ext cx="2042808" cy="46374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US" sz="1800" dirty="0">
                    <a:solidFill>
                      <a:schemeClr val="lt1"/>
                    </a:solidFill>
                    <a:latin typeface="Spectral Light"/>
                  </a:rPr>
                  <a:t>Domain Expert</a:t>
                </a:r>
              </a:p>
            </p:txBody>
          </p:sp>
          <p:pic>
            <p:nvPicPr>
              <p:cNvPr id="11" name="Picture 10" descr="A person with white hair and a mustache holding his hand up&#10;&#10;Description automatically generated">
                <a:extLst>
                  <a:ext uri="{FF2B5EF4-FFF2-40B4-BE49-F238E27FC236}">
                    <a16:creationId xmlns:a16="http://schemas.microsoft.com/office/drawing/2014/main" id="{4E2FF925-3792-5687-00D7-2BEBB65AC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3434073" y="2675501"/>
                <a:ext cx="1534941" cy="1074459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6BFC14-27F5-7457-F983-ED0EC7DD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372" y="2725101"/>
              <a:ext cx="2403046" cy="55526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2B3BCCD-7AA7-0BF9-A77C-60AD0D3AB7B7}"/>
              </a:ext>
            </a:extLst>
          </p:cNvPr>
          <p:cNvSpPr txBox="1"/>
          <p:nvPr/>
        </p:nvSpPr>
        <p:spPr>
          <a:xfrm>
            <a:off x="208651" y="4630458"/>
            <a:ext cx="8717700" cy="3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800" dirty="0">
                <a:solidFill>
                  <a:schemeClr val="lt1"/>
                </a:solidFill>
              </a:rPr>
              <a:t>[1] </a:t>
            </a:r>
            <a:r>
              <a:rPr lang="en-GB" sz="800" u="sng" dirty="0">
                <a:solidFill>
                  <a:schemeClr val="hlink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800" u="sng" dirty="0">
              <a:solidFill>
                <a:schemeClr val="hlink"/>
              </a:solidFill>
            </a:endParaRPr>
          </a:p>
          <a:p>
            <a:pPr>
              <a:lnSpc>
                <a:spcPct val="115000"/>
              </a:lnSpc>
            </a:pPr>
            <a:r>
              <a:rPr lang="en-GB" sz="800" dirty="0">
                <a:solidFill>
                  <a:schemeClr val="lt1"/>
                </a:solidFill>
              </a:rPr>
              <a:t>[2] </a:t>
            </a:r>
            <a:r>
              <a:rPr lang="en-GB" sz="800" u="sng" dirty="0">
                <a:solidFill>
                  <a:schemeClr val="hlink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Chauhan et al. "Interactive concept bottleneck models." AAAI (2023).</a:t>
            </a:r>
            <a:endParaRPr lang="en-GB" sz="800" u="sng" dirty="0">
              <a:solidFill>
                <a:schemeClr val="hlin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73E8BD-F6E7-DE9C-8A76-7C282D891875}"/>
              </a:ext>
            </a:extLst>
          </p:cNvPr>
          <p:cNvSpPr txBox="1"/>
          <p:nvPr/>
        </p:nvSpPr>
        <p:spPr>
          <a:xfrm>
            <a:off x="8222745" y="4866501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pectral Light"/>
                <a:sym typeface="Spectral Light"/>
              </a:rPr>
              <a:t>AAAI 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58ECC7-CD44-6584-B37B-0BB2B63E7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944" y="4254315"/>
            <a:ext cx="605026" cy="6121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FFBFC7-1C50-FE73-36F0-B5B4425D91F8}"/>
              </a:ext>
            </a:extLst>
          </p:cNvPr>
          <p:cNvSpPr txBox="1"/>
          <p:nvPr/>
        </p:nvSpPr>
        <p:spPr>
          <a:xfrm>
            <a:off x="7435349" y="4866501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pectral Light"/>
                <a:sym typeface="Spectral Light"/>
              </a:rPr>
              <a:t>ICML 23</a:t>
            </a:r>
          </a:p>
        </p:txBody>
      </p:sp>
    </p:spTree>
    <p:extLst>
      <p:ext uri="{BB962C8B-B14F-4D97-AF65-F5344CB8AC3E}">
        <p14:creationId xmlns:p14="http://schemas.microsoft.com/office/powerpoint/2010/main" val="1245786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Diversity in concept representations</a:t>
            </a:r>
            <a:endParaRPr/>
          </a:p>
        </p:txBody>
      </p:sp>
      <p:sp>
        <p:nvSpPr>
          <p:cNvPr id="831" name="Google Shape;831;p76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CBMs are a theoretically useful framework, but they are highly constrained in practice because of the </a:t>
            </a:r>
            <a:r>
              <a:rPr lang="en-US" b="1">
                <a:solidFill>
                  <a:srgbClr val="C00000"/>
                </a:solidFill>
              </a:rPr>
              <a:t>information bottleneck </a:t>
            </a:r>
            <a:r>
              <a:rPr lang="en-US"/>
              <a:t>their bounded scalar encodings impose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F69BE6-01CE-C3A7-D79A-33BB43BDF224}"/>
              </a:ext>
            </a:extLst>
          </p:cNvPr>
          <p:cNvGrpSpPr/>
          <p:nvPr/>
        </p:nvGrpSpPr>
        <p:grpSpPr>
          <a:xfrm>
            <a:off x="1460588" y="1844196"/>
            <a:ext cx="6308623" cy="2310529"/>
            <a:chOff x="914449" y="1846287"/>
            <a:chExt cx="6308623" cy="23105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E42ECA-9618-63FC-B3A0-0F7EF512B8E4}"/>
                </a:ext>
              </a:extLst>
            </p:cNvPr>
            <p:cNvGrpSpPr/>
            <p:nvPr/>
          </p:nvGrpSpPr>
          <p:grpSpPr>
            <a:xfrm>
              <a:off x="4260856" y="2349734"/>
              <a:ext cx="359393" cy="1355732"/>
              <a:chOff x="3953103" y="1927468"/>
              <a:chExt cx="359393" cy="1355732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244982C-67B3-04C6-1DE6-AD2A68992AD3}"/>
                  </a:ext>
                </a:extLst>
              </p:cNvPr>
              <p:cNvSpPr/>
              <p:nvPr/>
            </p:nvSpPr>
            <p:spPr>
              <a:xfrm>
                <a:off x="3967200" y="2253600"/>
                <a:ext cx="331200" cy="10296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A2233429-FECC-81B8-57AF-3CEC41C85C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6400" y="2340000"/>
                <a:ext cx="172800" cy="172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CE3C7DA-6132-B40E-7D1A-33177C4BD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6400" y="2581200"/>
                <a:ext cx="172800" cy="172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C58CAD3-C3E0-593C-6ECA-D508D1EFA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6400" y="2822400"/>
                <a:ext cx="172800" cy="172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F2FD436-EB55-034B-1BCB-A29938864B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6400" y="3052800"/>
                <a:ext cx="172800" cy="172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AFE19F3-6837-3814-D45A-ADFA6D5EAEEC}"/>
                      </a:ext>
                    </a:extLst>
                  </p:cNvPr>
                  <p:cNvSpPr txBox="1"/>
                  <p:nvPr/>
                </p:nvSpPr>
                <p:spPr>
                  <a:xfrm>
                    <a:off x="3953103" y="1927468"/>
                    <a:ext cx="359393" cy="369332"/>
                  </a:xfrm>
                  <a:prstGeom prst="rect">
                    <a:avLst/>
                  </a:prstGeom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sz="1800" b="0" i="1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Spectral Light"/>
                                  <a:cs typeface="Spectral Light"/>
                                  <a:sym typeface="Spectral Light"/>
                                </a:rPr>
                                <m:t>𝒄</m:t>
                              </m:r>
                            </m:e>
                          </m:acc>
                        </m:oMath>
                      </m:oMathPara>
                    </a14:m>
                    <a:endParaRPr lang="en-GB" sz="1800">
                      <a:solidFill>
                        <a:schemeClr val="lt1"/>
                      </a:solidFill>
                      <a:latin typeface="Spectral Light"/>
                      <a:ea typeface="Spectral Light"/>
                      <a:cs typeface="Spectral Light"/>
                      <a:sym typeface="Spectral Light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AFE19F3-6837-3814-D45A-ADFA6D5EAE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3103" y="1927468"/>
                    <a:ext cx="359393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9836" r="-101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0DCEE9-DB01-BF9B-3C67-7E1F37F1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49" y="2195716"/>
              <a:ext cx="1961100" cy="1961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B6A28C-6B80-CB01-3109-944E79E0A301}"/>
                </a:ext>
              </a:extLst>
            </p:cNvPr>
            <p:cNvSpPr txBox="1"/>
            <p:nvPr/>
          </p:nvSpPr>
          <p:spPr>
            <a:xfrm>
              <a:off x="914449" y="1877003"/>
              <a:ext cx="1884549" cy="34009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>
                  <a:solidFill>
                    <a:schemeClr val="lt1"/>
                  </a:solidFill>
                  <a:latin typeface="Spectral Light"/>
                  <a:sym typeface="Spectral Light"/>
                </a:rPr>
                <a:t>Data Distribution</a:t>
              </a:r>
              <a:endParaRPr lang="en-GB" b="1">
                <a:solidFill>
                  <a:schemeClr val="accent4">
                    <a:lumMod val="75000"/>
                  </a:schemeClr>
                </a:solidFill>
                <a:latin typeface="Spectral Light"/>
                <a:sym typeface="Spectral Ligh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339B84-B315-9FC6-8CCA-0DF84580978F}"/>
                </a:ext>
              </a:extLst>
            </p:cNvPr>
            <p:cNvSpPr txBox="1"/>
            <p:nvPr/>
          </p:nvSpPr>
          <p:spPr>
            <a:xfrm>
              <a:off x="3602542" y="1846287"/>
              <a:ext cx="1676020" cy="58785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>
                  <a:solidFill>
                    <a:schemeClr val="lt1"/>
                  </a:solidFill>
                  <a:latin typeface="Spectral Light"/>
                  <a:sym typeface="Spectral Light"/>
                </a:rPr>
                <a:t>Bounded Concept Representations</a:t>
              </a:r>
              <a:endParaRPr lang="en-GB" b="1">
                <a:solidFill>
                  <a:schemeClr val="accent4">
                    <a:lumMod val="75000"/>
                  </a:schemeClr>
                </a:solidFill>
                <a:latin typeface="Spectral Light"/>
                <a:sym typeface="Spectral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46D80B-7FB5-D880-5673-B6D6D7F6BA11}"/>
                </a:ext>
              </a:extLst>
            </p:cNvPr>
            <p:cNvSpPr txBox="1"/>
            <p:nvPr/>
          </p:nvSpPr>
          <p:spPr>
            <a:xfrm>
              <a:off x="5728752" y="1874221"/>
              <a:ext cx="1494320" cy="340093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>
                  <a:solidFill>
                    <a:schemeClr val="lt1"/>
                  </a:solidFill>
                  <a:latin typeface="Spectral Light"/>
                  <a:sym typeface="Spectral Light"/>
                </a:rPr>
                <a:t>Task Prediction</a:t>
              </a:r>
              <a:endParaRPr lang="en-GB" b="1">
                <a:solidFill>
                  <a:schemeClr val="accent4">
                    <a:lumMod val="75000"/>
                  </a:schemeClr>
                </a:solidFill>
                <a:latin typeface="Spectral Light"/>
                <a:sym typeface="Spectral Ligh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1EA643-542E-6442-FB1C-10A20E8C5255}"/>
                    </a:ext>
                  </a:extLst>
                </p:cNvPr>
                <p:cNvSpPr txBox="1"/>
                <p:nvPr/>
              </p:nvSpPr>
              <p:spPr>
                <a:xfrm>
                  <a:off x="6282173" y="2964067"/>
                  <a:ext cx="455061" cy="461665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𝑌</m:t>
                        </m:r>
                      </m:oMath>
                    </m:oMathPara>
                  </a14:m>
                  <a:endParaRPr lang="en-GB" sz="240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1EA643-542E-6442-FB1C-10A20E8C52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2173" y="2964067"/>
                  <a:ext cx="4550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2AE8C5-66D4-9BFC-0FEC-01083D79729F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606153" y="3190666"/>
              <a:ext cx="167602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39BDD80-5549-6D0B-82E5-42E244A51312}"/>
                </a:ext>
              </a:extLst>
            </p:cNvPr>
            <p:cNvCxnSpPr>
              <a:cxnSpLocks/>
              <a:stCxn id="9" idx="3"/>
              <a:endCxn id="2" idx="1"/>
            </p:cNvCxnSpPr>
            <p:nvPr/>
          </p:nvCxnSpPr>
          <p:spPr>
            <a:xfrm>
              <a:off x="2875549" y="3176266"/>
              <a:ext cx="1399404" cy="144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3D616269-5AFE-8ED3-5A35-F9641EEAC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>
            <a:extLst>
              <a:ext uri="{FF2B5EF4-FFF2-40B4-BE49-F238E27FC236}">
                <a16:creationId xmlns:a16="http://schemas.microsoft.com/office/drawing/2014/main" id="{3D1624C8-F923-B152-B904-C7277AA3C2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Diversity in concept representations</a:t>
            </a:r>
            <a:endParaRPr/>
          </a:p>
        </p:txBody>
      </p:sp>
      <p:sp>
        <p:nvSpPr>
          <p:cNvPr id="831" name="Google Shape;831;p76">
            <a:extLst>
              <a:ext uri="{FF2B5EF4-FFF2-40B4-BE49-F238E27FC236}">
                <a16:creationId xmlns:a16="http://schemas.microsoft.com/office/drawing/2014/main" id="{4FDDA49E-877F-B197-E53F-3BEEC046B3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CBMs are a theoretically useful framework, but they are highly constrained in practice because of the </a:t>
            </a:r>
            <a:r>
              <a:rPr lang="en-US" b="1">
                <a:solidFill>
                  <a:srgbClr val="C00000"/>
                </a:solidFill>
              </a:rPr>
              <a:t>information bottleneck </a:t>
            </a:r>
            <a:r>
              <a:rPr lang="en-US"/>
              <a:t>their bounded scalar encodings impose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17" name="Google Shape;155;p20">
            <a:extLst>
              <a:ext uri="{FF2B5EF4-FFF2-40B4-BE49-F238E27FC236}">
                <a16:creationId xmlns:a16="http://schemas.microsoft.com/office/drawing/2014/main" id="{395F2836-1E92-1597-CE89-F5BDB896233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147" y="1926078"/>
            <a:ext cx="3182705" cy="23429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6BF928-292D-E804-CD20-D7715E1823D0}"/>
              </a:ext>
            </a:extLst>
          </p:cNvPr>
          <p:cNvSpPr txBox="1"/>
          <p:nvPr/>
        </p:nvSpPr>
        <p:spPr>
          <a:xfrm>
            <a:off x="0" y="4419592"/>
            <a:ext cx="9144000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>
                <a:solidFill>
                  <a:schemeClr val="lt1"/>
                </a:solidFill>
                <a:latin typeface="Spectral Light"/>
                <a:sym typeface="Spectral Light"/>
              </a:rPr>
              <a:t>A CBM’s task accuracy significantly decreases when its concept set becomes </a:t>
            </a:r>
            <a:r>
              <a:rPr lang="en-GB" sz="1600" b="1">
                <a:solidFill>
                  <a:srgbClr val="C00000"/>
                </a:solidFill>
                <a:latin typeface="Spectral Light"/>
                <a:sym typeface="Spectral Light"/>
              </a:rPr>
              <a:t>incomplete</a:t>
            </a:r>
            <a:endParaRPr lang="en-GB" sz="1600" b="1">
              <a:solidFill>
                <a:srgbClr val="C00000"/>
              </a:solidFill>
              <a:latin typeface="Spectral Light"/>
              <a:sym typeface="Spectral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090986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0D243809-C330-924A-08CE-8565B86F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>
            <a:extLst>
              <a:ext uri="{FF2B5EF4-FFF2-40B4-BE49-F238E27FC236}">
                <a16:creationId xmlns:a16="http://schemas.microsoft.com/office/drawing/2014/main" id="{CC60CDC9-5816-2378-5FD6-58B332D2FD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Diversity in concept representations</a:t>
            </a:r>
            <a:endParaRPr/>
          </a:p>
        </p:txBody>
      </p:sp>
      <p:sp>
        <p:nvSpPr>
          <p:cNvPr id="831" name="Google Shape;831;p76">
            <a:extLst>
              <a:ext uri="{FF2B5EF4-FFF2-40B4-BE49-F238E27FC236}">
                <a16:creationId xmlns:a16="http://schemas.microsoft.com/office/drawing/2014/main" id="{08D0B351-D1D6-5A05-F4E6-B702EEE062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CBMs are a theoretically useful framework, but they are highly constrained in practice because of the </a:t>
            </a:r>
            <a:r>
              <a:rPr lang="en-US" b="1">
                <a:solidFill>
                  <a:srgbClr val="C00000"/>
                </a:solidFill>
              </a:rPr>
              <a:t>information bottleneck </a:t>
            </a:r>
            <a:r>
              <a:rPr lang="en-US"/>
              <a:t>their bounded scalar encodings impose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17" name="Google Shape;155;p20">
            <a:extLst>
              <a:ext uri="{FF2B5EF4-FFF2-40B4-BE49-F238E27FC236}">
                <a16:creationId xmlns:a16="http://schemas.microsoft.com/office/drawing/2014/main" id="{EA9D3A85-CCF2-02ED-5DDA-FBC41FFE49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147" y="1926078"/>
            <a:ext cx="3182705" cy="23429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6E6AE4-A2E2-F40E-0095-AF27EA916AB3}"/>
              </a:ext>
            </a:extLst>
          </p:cNvPr>
          <p:cNvSpPr txBox="1"/>
          <p:nvPr/>
        </p:nvSpPr>
        <p:spPr>
          <a:xfrm>
            <a:off x="0" y="4419592"/>
            <a:ext cx="9144000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>
                <a:solidFill>
                  <a:schemeClr val="lt1"/>
                </a:solidFill>
                <a:latin typeface="Spectral Light"/>
                <a:sym typeface="Spectral Light"/>
              </a:rPr>
              <a:t>A CBM’s task accuracy significantly decreases when its concept set becomes </a:t>
            </a:r>
            <a:r>
              <a:rPr lang="en-GB" sz="1600" b="1">
                <a:solidFill>
                  <a:srgbClr val="C00000"/>
                </a:solidFill>
                <a:latin typeface="Spectral Light"/>
                <a:sym typeface="Spectral Light"/>
              </a:rPr>
              <a:t>incomplete</a:t>
            </a:r>
            <a:endParaRPr lang="en-GB" sz="1600" b="1">
              <a:solidFill>
                <a:srgbClr val="C00000"/>
              </a:solidFill>
              <a:latin typeface="Spectral Light"/>
              <a:sym typeface="Spectral Extra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0BF78B-E6E1-27E2-7213-A2C69BD334BD}"/>
              </a:ext>
            </a:extLst>
          </p:cNvPr>
          <p:cNvSpPr/>
          <p:nvPr/>
        </p:nvSpPr>
        <p:spPr>
          <a:xfrm>
            <a:off x="-4500" y="0"/>
            <a:ext cx="9144000" cy="5143500"/>
          </a:xfrm>
          <a:prstGeom prst="rect">
            <a:avLst/>
          </a:prstGeom>
          <a:solidFill>
            <a:schemeClr val="accent1">
              <a:alpha val="630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Google Shape;831;p76">
            <a:extLst>
              <a:ext uri="{FF2B5EF4-FFF2-40B4-BE49-F238E27FC236}">
                <a16:creationId xmlns:a16="http://schemas.microsoft.com/office/drawing/2014/main" id="{82B8D3D4-3C4F-699D-370C-C92FABF31B23}"/>
              </a:ext>
            </a:extLst>
          </p:cNvPr>
          <p:cNvSpPr txBox="1">
            <a:spLocks/>
          </p:cNvSpPr>
          <p:nvPr/>
        </p:nvSpPr>
        <p:spPr>
          <a:xfrm>
            <a:off x="402225" y="1921337"/>
            <a:ext cx="8330550" cy="13008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 Light"/>
              <a:buChar char="●"/>
              <a:defRPr sz="18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 sz="1400" b="0" i="0" u="none" strike="noStrike" cap="none"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marL="0" indent="0" algn="ctr">
              <a:buFont typeface="Spectral Light"/>
              <a:buNone/>
            </a:pPr>
            <a:r>
              <a:rPr lang="en-US" dirty="0"/>
              <a:t>How can we design concept representations that can operate in incompleteness?</a:t>
            </a:r>
          </a:p>
        </p:txBody>
      </p:sp>
    </p:spTree>
    <p:extLst>
      <p:ext uri="{BB962C8B-B14F-4D97-AF65-F5344CB8AC3E}">
        <p14:creationId xmlns:p14="http://schemas.microsoft.com/office/powerpoint/2010/main" val="81617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CDBBF9C4-5E1B-4BCD-2138-F2624C3D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0619C-5CC1-958E-2E50-917CCC35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625" y="1995486"/>
            <a:ext cx="6449750" cy="2681489"/>
          </a:xfrm>
          <a:prstGeom prst="rect">
            <a:avLst/>
          </a:prstGeom>
        </p:spPr>
      </p:pic>
      <p:sp>
        <p:nvSpPr>
          <p:cNvPr id="830" name="Google Shape;830;p76">
            <a:extLst>
              <a:ext uri="{FF2B5EF4-FFF2-40B4-BE49-F238E27FC236}">
                <a16:creationId xmlns:a16="http://schemas.microsoft.com/office/drawing/2014/main" id="{31486A02-5605-57FA-31A4-28D361993F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/>
              <a:t>Dynamic concept embeddings</a:t>
            </a:r>
            <a:endParaRPr b="1"/>
          </a:p>
        </p:txBody>
      </p:sp>
      <p:sp>
        <p:nvSpPr>
          <p:cNvPr id="831" name="Google Shape;831;p76">
            <a:extLst>
              <a:ext uri="{FF2B5EF4-FFF2-40B4-BE49-F238E27FC236}">
                <a16:creationId xmlns:a16="http://schemas.microsoft.com/office/drawing/2014/main" id="{DF1D2ED2-F2D7-04F5-8EE2-9D0A1D693B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</a:rPr>
              <a:t>We can circumvent this by learning </a:t>
            </a:r>
            <a:r>
              <a:rPr lang="en-US" b="1">
                <a:solidFill>
                  <a:srgbClr val="C00000"/>
                </a:solidFill>
              </a:rPr>
              <a:t>dynamic embedding representations </a:t>
            </a:r>
            <a:r>
              <a:rPr lang="en-US">
                <a:solidFill>
                  <a:schemeClr val="bg1"/>
                </a:solidFill>
              </a:rPr>
              <a:t>that represent a concept’s activation using a high-dimensional vector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7" name="Google Shape;812;p73">
            <a:extLst>
              <a:ext uri="{FF2B5EF4-FFF2-40B4-BE49-F238E27FC236}">
                <a16:creationId xmlns:a16="http://schemas.microsoft.com/office/drawing/2014/main" id="{FC4A30EB-CA12-343D-AD7A-3AA8F0CD2C13}"/>
              </a:ext>
            </a:extLst>
          </p:cNvPr>
          <p:cNvSpPr txBox="1"/>
          <p:nvPr/>
        </p:nvSpPr>
        <p:spPr>
          <a:xfrm>
            <a:off x="208650" y="4676975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Barbiero et al. "Concept embedding models: Beyond the accuracy-explainability trade-off." NeurIPS (2022)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28F45-7126-62D8-D6FF-DF5A6B28E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324" y="4376189"/>
            <a:ext cx="605026" cy="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1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do we need interpretability in the first place?</a:t>
            </a: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1552425" y="1127550"/>
            <a:ext cx="3624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Highly parametric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Complicated inference steps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Non-linearities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Sensitive to initial states and update rules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256050" y="2419350"/>
            <a:ext cx="871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"/>
              <a:buAutoNum type="arabicPeriod"/>
            </a:pP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Blindly using opaque models</a:t>
            </a:r>
            <a:r>
              <a:rPr lang="en-GB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can lead to all sorts of </a:t>
            </a: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problems</a:t>
            </a:r>
            <a:endParaRPr sz="18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38" y="3296272"/>
            <a:ext cx="2589468" cy="54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285" y="3122362"/>
            <a:ext cx="2280278" cy="8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2856" y="3296276"/>
            <a:ext cx="3447471" cy="54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208650" y="4501250"/>
            <a:ext cx="85644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</a:t>
            </a:r>
            <a:r>
              <a:rPr lang="en-GB" sz="8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Kashmir Hill, “Wrongfully Accused by an Algorithm.” The New York Times (2020).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</a:t>
            </a:r>
            <a:r>
              <a:rPr lang="en-GB" sz="800">
                <a:solidFill>
                  <a:schemeClr val="l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800" u="sng">
                <a:solidFill>
                  <a:schemeClr val="hlin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 Goodman, “Why Amazon’s Automated Hiring Tool Discriminated Against Women.” ACLU (2018).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[3]</a:t>
            </a:r>
            <a:r>
              <a:rPr lang="en-GB" sz="800">
                <a:solidFill>
                  <a:schemeClr val="lt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800" u="sng">
                <a:solidFill>
                  <a:schemeClr val="hlink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 Douglas Heaven, “Predictive policing algorithms are racist. They need to be dismantled.” MIT Technology Review (2020).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6850625" y="1193138"/>
            <a:ext cx="984900" cy="984900"/>
          </a:xfrm>
          <a:prstGeom prst="cube">
            <a:avLst>
              <a:gd name="adj" fmla="val 25000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?</a:t>
            </a:r>
            <a:endParaRPr sz="3600">
              <a:solidFill>
                <a:schemeClr val="lt1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6036525" y="1428013"/>
            <a:ext cx="69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input</a:t>
            </a:r>
            <a:endParaRPr i="1"/>
          </a:p>
        </p:txBody>
      </p:sp>
      <p:sp>
        <p:nvSpPr>
          <p:cNvPr id="144" name="Google Shape;144;p21"/>
          <p:cNvSpPr txBox="1"/>
          <p:nvPr/>
        </p:nvSpPr>
        <p:spPr>
          <a:xfrm>
            <a:off x="7900550" y="1413238"/>
            <a:ext cx="69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output</a:t>
            </a:r>
            <a:endParaRPr i="1"/>
          </a:p>
        </p:txBody>
      </p:sp>
      <p:sp>
        <p:nvSpPr>
          <p:cNvPr id="145" name="Google Shape;145;p21"/>
          <p:cNvSpPr/>
          <p:nvPr/>
        </p:nvSpPr>
        <p:spPr>
          <a:xfrm>
            <a:off x="6189825" y="1700888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8053850" y="1686113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6599225" y="808238"/>
            <a:ext cx="148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“opaque” model</a:t>
            </a:r>
            <a:endParaRPr/>
          </a:p>
        </p:txBody>
      </p:sp>
      <p:pic>
        <p:nvPicPr>
          <p:cNvPr id="148" name="Google Shape;148;p21" title="Screenshot 2025-08-08 at 17.11.08.png"/>
          <p:cNvPicPr preferRelativeResize="0"/>
          <p:nvPr/>
        </p:nvPicPr>
        <p:blipFill rotWithShape="1">
          <a:blip r:embed="rId9">
            <a:alphaModFix/>
          </a:blip>
          <a:srcRect l="43697" r="44881"/>
          <a:stretch/>
        </p:blipFill>
        <p:spPr>
          <a:xfrm>
            <a:off x="5349725" y="1389876"/>
            <a:ext cx="482398" cy="5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1"/>
          <p:cNvGrpSpPr/>
          <p:nvPr/>
        </p:nvGrpSpPr>
        <p:grpSpPr>
          <a:xfrm>
            <a:off x="595800" y="1326175"/>
            <a:ext cx="783622" cy="677960"/>
            <a:chOff x="464050" y="1231300"/>
            <a:chExt cx="783622" cy="677960"/>
          </a:xfrm>
        </p:grpSpPr>
        <p:sp>
          <p:nvSpPr>
            <p:cNvPr id="150" name="Google Shape;150;p21"/>
            <p:cNvSpPr/>
            <p:nvPr/>
          </p:nvSpPr>
          <p:spPr>
            <a:xfrm>
              <a:off x="464050" y="1371448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464050" y="1627648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781311" y="1231300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781311" y="1495736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781311" y="1760160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1098572" y="1495736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156" name="Google Shape;156;p21"/>
            <p:cNvCxnSpPr/>
            <p:nvPr/>
          </p:nvCxnSpPr>
          <p:spPr>
            <a:xfrm rot="10800000" flipH="1">
              <a:off x="539602" y="1301524"/>
              <a:ext cx="317700" cy="1482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21"/>
            <p:cNvCxnSpPr/>
            <p:nvPr/>
          </p:nvCxnSpPr>
          <p:spPr>
            <a:xfrm>
              <a:off x="857233" y="1305982"/>
              <a:ext cx="320100" cy="2643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21"/>
            <p:cNvCxnSpPr/>
            <p:nvPr/>
          </p:nvCxnSpPr>
          <p:spPr>
            <a:xfrm>
              <a:off x="859542" y="1570308"/>
              <a:ext cx="320100" cy="24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21"/>
            <p:cNvCxnSpPr/>
            <p:nvPr/>
          </p:nvCxnSpPr>
          <p:spPr>
            <a:xfrm rot="10800000" flipH="1">
              <a:off x="861873" y="1570223"/>
              <a:ext cx="315300" cy="2667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21"/>
            <p:cNvCxnSpPr/>
            <p:nvPr/>
          </p:nvCxnSpPr>
          <p:spPr>
            <a:xfrm rot="10800000" flipH="1">
              <a:off x="541911" y="1574961"/>
              <a:ext cx="312900" cy="1275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21"/>
            <p:cNvCxnSpPr/>
            <p:nvPr/>
          </p:nvCxnSpPr>
          <p:spPr>
            <a:xfrm>
              <a:off x="537271" y="1707101"/>
              <a:ext cx="322200" cy="1344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21"/>
            <p:cNvCxnSpPr/>
            <p:nvPr/>
          </p:nvCxnSpPr>
          <p:spPr>
            <a:xfrm>
              <a:off x="539602" y="1445106"/>
              <a:ext cx="322200" cy="1323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21"/>
            <p:cNvCxnSpPr/>
            <p:nvPr/>
          </p:nvCxnSpPr>
          <p:spPr>
            <a:xfrm rot="10800000" flipH="1">
              <a:off x="539602" y="1310661"/>
              <a:ext cx="315300" cy="3918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21"/>
            <p:cNvCxnSpPr/>
            <p:nvPr/>
          </p:nvCxnSpPr>
          <p:spPr>
            <a:xfrm>
              <a:off x="541911" y="1445106"/>
              <a:ext cx="322200" cy="3915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943EF1C9-C8D5-2F18-57D2-8FD02CB6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>
            <a:extLst>
              <a:ext uri="{FF2B5EF4-FFF2-40B4-BE49-F238E27FC236}">
                <a16:creationId xmlns:a16="http://schemas.microsoft.com/office/drawing/2014/main" id="{9249861F-1F8B-6FA7-6FE1-8514B0A7C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/>
              <a:t>Dynamic concept embeddings</a:t>
            </a:r>
            <a:endParaRPr b="1"/>
          </a:p>
        </p:txBody>
      </p:sp>
      <p:sp>
        <p:nvSpPr>
          <p:cNvPr id="831" name="Google Shape;831;p76">
            <a:extLst>
              <a:ext uri="{FF2B5EF4-FFF2-40B4-BE49-F238E27FC236}">
                <a16:creationId xmlns:a16="http://schemas.microsoft.com/office/drawing/2014/main" id="{B8D79B8A-5B57-0528-E51F-821910526B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>
                <a:solidFill>
                  <a:schemeClr val="bg1"/>
                </a:solidFill>
              </a:rPr>
              <a:t>We can circumvent this by learning </a:t>
            </a:r>
            <a:r>
              <a:rPr lang="en-US" b="1">
                <a:solidFill>
                  <a:srgbClr val="C00000"/>
                </a:solidFill>
              </a:rPr>
              <a:t>dynamic embedding representations </a:t>
            </a:r>
            <a:r>
              <a:rPr lang="en-US">
                <a:solidFill>
                  <a:schemeClr val="bg1"/>
                </a:solidFill>
              </a:rPr>
              <a:t>that represent a concept’s activation using a high-dimensional vector</a:t>
            </a:r>
          </a:p>
        </p:txBody>
      </p:sp>
      <p:sp>
        <p:nvSpPr>
          <p:cNvPr id="3" name="Google Shape;812;p73">
            <a:extLst>
              <a:ext uri="{FF2B5EF4-FFF2-40B4-BE49-F238E27FC236}">
                <a16:creationId xmlns:a16="http://schemas.microsoft.com/office/drawing/2014/main" id="{E2DD8884-4423-5FE7-81F8-74239FFB1628}"/>
              </a:ext>
            </a:extLst>
          </p:cNvPr>
          <p:cNvSpPr txBox="1"/>
          <p:nvPr/>
        </p:nvSpPr>
        <p:spPr>
          <a:xfrm>
            <a:off x="208650" y="4676975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Barbiero et al. "Concept embedding models: Beyond the accuracy-explainability trade-off." NeurIPS (2022)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9A6AE-2020-A5E1-186D-2243C173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324" y="4376189"/>
            <a:ext cx="605026" cy="608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151CD-C715-DE44-4490-86307138A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38" y="1833800"/>
            <a:ext cx="6974699" cy="27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98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B1E6D41E-98E6-898A-013F-53C29BF7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>
            <a:extLst>
              <a:ext uri="{FF2B5EF4-FFF2-40B4-BE49-F238E27FC236}">
                <a16:creationId xmlns:a16="http://schemas.microsoft.com/office/drawing/2014/main" id="{B313D239-CC80-5C32-55A5-6CA28C867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Dynamic concept embeddings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1" name="Google Shape;831;p76">
                <a:extLst>
                  <a:ext uri="{FF2B5EF4-FFF2-40B4-BE49-F238E27FC236}">
                    <a16:creationId xmlns:a16="http://schemas.microsoft.com/office/drawing/2014/main" id="{8E6E6A0E-60AE-732B-41A8-7E8316029109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/>
                  <a:t>For example, </a:t>
                </a:r>
                <a:r>
                  <a:rPr lang="en-US" b="1" dirty="0">
                    <a:solidFill>
                      <a:srgbClr val="C00000"/>
                    </a:solidFill>
                  </a:rPr>
                  <a:t>Concept Embedding Models (CEMs)</a:t>
                </a:r>
                <a:r>
                  <a:rPr lang="en-US" dirty="0"/>
                  <a:t> decompose the concept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/>
                  <a:t> as the mixture of two embedding representations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lang="en-US" b="0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:</a:t>
                </a:r>
                <a:endParaRPr dirty="0"/>
              </a:p>
            </p:txBody>
          </p:sp>
        </mc:Choice>
        <mc:Fallback>
          <p:sp>
            <p:nvSpPr>
              <p:cNvPr id="831" name="Google Shape;831;p76">
                <a:extLst>
                  <a:ext uri="{FF2B5EF4-FFF2-40B4-BE49-F238E27FC236}">
                    <a16:creationId xmlns:a16="http://schemas.microsoft.com/office/drawing/2014/main" id="{8E6E6A0E-60AE-732B-41A8-7E831602910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8E3A38-EE03-5AC5-B41D-12C605F8352F}"/>
                  </a:ext>
                </a:extLst>
              </p:cNvPr>
              <p:cNvSpPr txBox="1"/>
              <p:nvPr/>
            </p:nvSpPr>
            <p:spPr>
              <a:xfrm rot="20479398">
                <a:off x="7624376" y="2758710"/>
                <a:ext cx="6794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d>
                        <m:dPr>
                          <m:ctrlPr>
                            <a:rPr lang="en-US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b="1" noProof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8E3A38-EE03-5AC5-B41D-12C605F83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79398">
                <a:off x="7624376" y="2758710"/>
                <a:ext cx="67941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4B25E57-2F2F-8C66-CE1E-8BBD1F2409F9}"/>
              </a:ext>
            </a:extLst>
          </p:cNvPr>
          <p:cNvGrpSpPr>
            <a:grpSpLocks noChangeAspect="1"/>
          </p:cNvGrpSpPr>
          <p:nvPr/>
        </p:nvGrpSpPr>
        <p:grpSpPr>
          <a:xfrm>
            <a:off x="5186312" y="1931645"/>
            <a:ext cx="3657408" cy="1754129"/>
            <a:chOff x="3750071" y="2503608"/>
            <a:chExt cx="4708635" cy="22583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4CD982-109B-1DD4-7935-F758078E241E}"/>
                </a:ext>
              </a:extLst>
            </p:cNvPr>
            <p:cNvGrpSpPr/>
            <p:nvPr/>
          </p:nvGrpSpPr>
          <p:grpSpPr>
            <a:xfrm>
              <a:off x="3938003" y="2681747"/>
              <a:ext cx="842019" cy="1708705"/>
              <a:chOff x="3351544" y="4042908"/>
              <a:chExt cx="842019" cy="170870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E980B27-3315-4E90-9133-6A250E850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41950" y="4522517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4541A61-3C0D-DD30-FD03-1DC93C32BE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05316" y="472603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A97ECCD-7B15-EB77-BE93-125F67E112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915911">
                <a:off x="3788151" y="5320433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91712DC-27C4-F884-E2DA-14EA280F70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56929" y="537968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5C72631-3BDC-43F4-6DAE-C3917F92FC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77653" y="479461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5A8DD49-72F1-07F0-A82C-2DEFFC3AC8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7699" y="5614453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A3A02A1-9069-C8B0-292D-267F533C21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51544" y="527944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EEE6B0D-EDAE-97CF-C4BF-E026D6ABFA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42238" y="549585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B78750-1559-7601-7394-8442E85BE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6848" y="499813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667799E-D5B3-CC96-F279-C0BBDC319F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77628" y="5199173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12C7552-D61D-A149-2F15-082BE20A0A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3147" y="4948230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B3A1DE6-893F-4D5D-E33F-8898DF94DE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7812" y="4481311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462AA87-7EAE-A376-1C4D-4FA12A17B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1234" y="425215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D884C6C-AD37-D7B0-5B4B-3ECBD05EAB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5618" y="476475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BCEE5DE-881E-F0E6-9450-6446D16039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88151" y="4042908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8F72D3D-2AA9-B7B4-A7A3-56CCDF6D2C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7289" y="5091493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97113F-BAC6-8F57-AD3A-FF6CFEC9AEFC}"/>
                </a:ext>
              </a:extLst>
            </p:cNvPr>
            <p:cNvGrpSpPr/>
            <p:nvPr/>
          </p:nvGrpSpPr>
          <p:grpSpPr>
            <a:xfrm>
              <a:off x="6721879" y="3095977"/>
              <a:ext cx="1422875" cy="1592621"/>
              <a:chOff x="6664874" y="3841838"/>
              <a:chExt cx="1422875" cy="159262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B3AA28A-C12B-ED78-8B60-BDE92976C7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30206" y="461335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F2926D-843C-A2D3-8332-80A05A0359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60878" y="487674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59F52F2-6C2C-D6B9-865B-1678414F4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1115" y="409829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2D7717-BC8A-F446-1D8B-A5245C4B4E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58883" y="386305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3A69C5E-846A-40CB-2F6A-2230AB4B5B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1187" y="5114197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65F6E59-CA11-0E05-A760-0B7F214E77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7147" y="457574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45E01FB-226A-0EA5-DD35-A84EC78F0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8830" y="3841838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4F39CA7-6156-B2F4-725B-14A73F266E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1888" y="430516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C477C4D-E0B6-B3B7-18B2-002F151047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9492" y="529729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3D92AD3-7E32-8ED9-AED9-0758C70779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9957" y="4958357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582653C-610D-5826-C3C0-66893AFC86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199" y="514307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65BA3C-1877-95B0-AD69-190FDA3F9F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834" y="486213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4671F41-2828-F6B9-4EA0-6955EA4D8D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4874" y="486213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EFF979C-AC5D-B401-C03F-FCA81722FA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0180" y="398291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89B4017-0FB7-19D2-B2BE-560545BBF0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7897" y="411605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D9EE741-7277-6F0A-295B-5AA63CE268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2301" y="4629720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9BB11D-8609-1A8D-3512-D47B6D775E7E}"/>
                </a:ext>
              </a:extLst>
            </p:cNvPr>
            <p:cNvSpPr/>
            <p:nvPr/>
          </p:nvSpPr>
          <p:spPr>
            <a:xfrm>
              <a:off x="3750071" y="2503608"/>
              <a:ext cx="4708635" cy="225830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422655-09B7-36E3-1178-4C2ACB751DA6}"/>
              </a:ext>
            </a:extLst>
          </p:cNvPr>
          <p:cNvGrpSpPr/>
          <p:nvPr/>
        </p:nvGrpSpPr>
        <p:grpSpPr>
          <a:xfrm>
            <a:off x="978343" y="2962952"/>
            <a:ext cx="2994822" cy="766809"/>
            <a:chOff x="961935" y="3475055"/>
            <a:chExt cx="2379827" cy="7668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75C3ADE-C3E0-AC4F-1589-8F93078E02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616" y="3481659"/>
              <a:ext cx="203455" cy="256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D95F4E-86A1-14E8-FBEF-DDDD45355474}"/>
                </a:ext>
              </a:extLst>
            </p:cNvPr>
            <p:cNvSpPr txBox="1"/>
            <p:nvPr/>
          </p:nvSpPr>
          <p:spPr>
            <a:xfrm>
              <a:off x="1172071" y="3475055"/>
              <a:ext cx="2116073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lt1"/>
                  </a:solidFill>
                  <a:latin typeface="Spectral Light"/>
                  <a:sym typeface="Spectral Light"/>
                </a:rPr>
                <a:t>“Positive” concept embeddings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1DE15A4-716B-F28E-8C9F-324A0F7537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35" y="3923898"/>
              <a:ext cx="203455" cy="2560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D5D469-F20F-2C1C-3FDA-A0162513A525}"/>
                </a:ext>
              </a:extLst>
            </p:cNvPr>
            <p:cNvSpPr txBox="1"/>
            <p:nvPr/>
          </p:nvSpPr>
          <p:spPr>
            <a:xfrm>
              <a:off x="1168366" y="3934087"/>
              <a:ext cx="2173396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lt1"/>
                  </a:solidFill>
                  <a:latin typeface="Spectral Light"/>
                  <a:sym typeface="Spectral Light"/>
                </a:rPr>
                <a:t>“Negative” concept embeddings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E6BE10-8193-5686-BD09-3CE432CE9845}"/>
                  </a:ext>
                </a:extLst>
              </p:cNvPr>
              <p:cNvSpPr txBox="1"/>
              <p:nvPr/>
            </p:nvSpPr>
            <p:spPr>
              <a:xfrm>
                <a:off x="5752358" y="2153069"/>
                <a:ext cx="669799" cy="312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b="1" noProof="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E6BE10-8193-5686-BD09-3CE432CE9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358" y="2153069"/>
                <a:ext cx="669799" cy="312073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B63271-4C80-A0A9-78E2-9C372C7D9358}"/>
              </a:ext>
            </a:extLst>
          </p:cNvPr>
          <p:cNvCxnSpPr>
            <a:cxnSpLocks/>
            <a:stCxn id="46" idx="5"/>
            <a:endCxn id="19" idx="2"/>
          </p:cNvCxnSpPr>
          <p:nvPr/>
        </p:nvCxnSpPr>
        <p:spPr>
          <a:xfrm>
            <a:off x="6149711" y="2533483"/>
            <a:ext cx="1490521" cy="52353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FB16C992-9A2F-8548-D63D-690F9F644E09}"/>
              </a:ext>
            </a:extLst>
          </p:cNvPr>
          <p:cNvSpPr>
            <a:spLocks noChangeAspect="1"/>
          </p:cNvSpPr>
          <p:nvPr/>
        </p:nvSpPr>
        <p:spPr>
          <a:xfrm>
            <a:off x="6530918" y="2616379"/>
            <a:ext cx="106130" cy="1065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8AB28B5D-29B3-7F5F-F3D0-88CF2EE2048B}"/>
              </a:ext>
            </a:extLst>
          </p:cNvPr>
          <p:cNvSpPr/>
          <p:nvPr/>
        </p:nvSpPr>
        <p:spPr>
          <a:xfrm rot="17337073">
            <a:off x="7133182" y="2213580"/>
            <a:ext cx="135578" cy="1111481"/>
          </a:xfrm>
          <a:prstGeom prst="rightBrace">
            <a:avLst>
              <a:gd name="adj1" fmla="val 121310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>
              <a:ln>
                <a:solidFill>
                  <a:srgbClr val="0070C0"/>
                </a:solidFill>
              </a:ln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13EB458-2E4B-E211-48AF-BFC498848140}"/>
                  </a:ext>
                </a:extLst>
              </p:cNvPr>
              <p:cNvSpPr txBox="1"/>
              <p:nvPr/>
            </p:nvSpPr>
            <p:spPr>
              <a:xfrm rot="1116432">
                <a:off x="6960721" y="2466430"/>
                <a:ext cx="574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1200" b="0" i="1" noProof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200" b="0" i="1" noProof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1200" b="0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200" b="0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noProof="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13EB458-2E4B-E211-48AF-BFC498848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6432">
                <a:off x="6960721" y="2466430"/>
                <a:ext cx="57464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Brace 50">
            <a:extLst>
              <a:ext uri="{FF2B5EF4-FFF2-40B4-BE49-F238E27FC236}">
                <a16:creationId xmlns:a16="http://schemas.microsoft.com/office/drawing/2014/main" id="{EB72C28F-61F0-2291-1D8A-B2D2AB42658F}"/>
              </a:ext>
            </a:extLst>
          </p:cNvPr>
          <p:cNvSpPr/>
          <p:nvPr/>
        </p:nvSpPr>
        <p:spPr>
          <a:xfrm rot="6573684">
            <a:off x="6251038" y="2477613"/>
            <a:ext cx="135578" cy="498713"/>
          </a:xfrm>
          <a:prstGeom prst="rightBrace">
            <a:avLst>
              <a:gd name="adj1" fmla="val 6896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DB3B615-3A01-DD45-5588-B57C47FEBF3F}"/>
                  </a:ext>
                </a:extLst>
              </p:cNvPr>
              <p:cNvSpPr txBox="1"/>
              <p:nvPr/>
            </p:nvSpPr>
            <p:spPr>
              <a:xfrm rot="1116432">
                <a:off x="5811771" y="2730884"/>
                <a:ext cx="9682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(1 − </m:t>
                          </m:r>
                          <m:acc>
                            <m:accPr>
                              <m:chr m:val="̂"/>
                              <m:ctrlPr>
                                <a:rPr lang="en-GB" sz="11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1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11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100" noProof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DB3B615-3A01-DD45-5588-B57C47FEB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6432">
                <a:off x="5811771" y="2730884"/>
                <a:ext cx="968278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2105EE1-CCD5-3BD6-A739-89FDD5C3D572}"/>
                  </a:ext>
                </a:extLst>
              </p:cNvPr>
              <p:cNvSpPr txBox="1"/>
              <p:nvPr/>
            </p:nvSpPr>
            <p:spPr>
              <a:xfrm rot="888093">
                <a:off x="6457400" y="2302527"/>
                <a:ext cx="3812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b="1" noProof="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2105EE1-CCD5-3BD6-A739-89FDD5C3D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88093">
                <a:off x="6457400" y="2302527"/>
                <a:ext cx="381258" cy="307777"/>
              </a:xfrm>
              <a:prstGeom prst="rect">
                <a:avLst/>
              </a:prstGeom>
              <a:blipFill>
                <a:blip r:embed="rId8"/>
                <a:stretch>
                  <a:fillRect r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Google Shape;153;p20">
                <a:extLst>
                  <a:ext uri="{FF2B5EF4-FFF2-40B4-BE49-F238E27FC236}">
                    <a16:creationId xmlns:a16="http://schemas.microsoft.com/office/drawing/2014/main" id="{5EE8B0EB-E8A1-5EC9-61D3-3E2E2F91CC0B}"/>
                  </a:ext>
                </a:extLst>
              </p:cNvPr>
              <p:cNvSpPr txBox="1"/>
              <p:nvPr/>
            </p:nvSpPr>
            <p:spPr>
              <a:xfrm>
                <a:off x="287851" y="2035133"/>
                <a:ext cx="4637940" cy="53203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sz="20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US" sz="20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Spectral Light"/>
                              <a:cs typeface="Spectral Light"/>
                              <a:sym typeface="Spectral Light"/>
                            </a:rPr>
                            <m:t>𝒙</m:t>
                          </m:r>
                        </m:e>
                      </m:d>
                      <m:r>
                        <a:rPr lang="en-US" sz="2000" b="0" i="1" noProof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=</m:t>
                      </m:r>
                      <m:sSub>
                        <m:sSubPr>
                          <m:ctrlPr>
                            <a:rPr lang="en-GB" sz="20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0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0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20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𝑥</m:t>
                          </m:r>
                        </m:e>
                      </m:d>
                      <m:r>
                        <a:rPr lang="en-GB" sz="2000" b="0" i="1" noProof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sz="2000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US" sz="2000" b="1" i="1" noProof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𝒙</m:t>
                          </m:r>
                        </m:e>
                      </m:d>
                      <m:r>
                        <a:rPr lang="en-GB" sz="2000" b="1" i="1" noProof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0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sSub>
                            <m:sSubPr>
                              <m:ctrlPr>
                                <a:rPr lang="en-GB" sz="2000" b="0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sz="2000" b="0" i="1" noProof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b="0" i="1" noProof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000" b="0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dPr>
                            <m:e>
                              <m:r>
                                <a:rPr lang="en-US" sz="2000" b="0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GB" sz="20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  <m:d>
                        <m:dPr>
                          <m:ctrlPr>
                            <a:rPr lang="en-US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US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sz="20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>
          <p:sp>
            <p:nvSpPr>
              <p:cNvPr id="54" name="Google Shape;153;p20">
                <a:extLst>
                  <a:ext uri="{FF2B5EF4-FFF2-40B4-BE49-F238E27FC236}">
                    <a16:creationId xmlns:a16="http://schemas.microsoft.com/office/drawing/2014/main" id="{5EE8B0EB-E8A1-5EC9-61D3-3E2E2F91C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51" y="2035133"/>
                <a:ext cx="4637940" cy="532038"/>
              </a:xfrm>
              <a:prstGeom prst="rect">
                <a:avLst/>
              </a:prstGeom>
              <a:blipFill>
                <a:blip r:embed="rId9"/>
                <a:stretch>
                  <a:fillRect b="-227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6B39CD5-A167-B005-4400-67D160444CD9}"/>
                  </a:ext>
                </a:extLst>
              </p:cNvPr>
              <p:cNvSpPr txBox="1"/>
              <p:nvPr/>
            </p:nvSpPr>
            <p:spPr>
              <a:xfrm>
                <a:off x="208650" y="4118885"/>
                <a:ext cx="8717700" cy="5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Where the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𝒙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= </m:t>
                    </m:r>
                    <m:r>
                      <a:rPr lang="en-US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𝑃</m:t>
                    </m:r>
                    <m:r>
                      <a:rPr lang="en-US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(</m:t>
                    </m:r>
                    <m:sSub>
                      <m:sSubPr>
                        <m:ctrlPr>
                          <a:rPr lang="en-US" i="1" dirty="0" err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𝑐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 = 1 | </m:t>
                    </m:r>
                    <m:r>
                      <a:rPr lang="en-US" b="1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𝒙</m:t>
                    </m:r>
                    <m:r>
                      <a:rPr lang="en-US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of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𝑐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being present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is given by a simple (linear) function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lang="en-US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d>
                          <m:d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</a:t>
                </a:r>
                <a:r>
                  <a:rPr lang="en-US" dirty="0">
                    <a:solidFill>
                      <a:schemeClr val="lt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of the positive and negative embeddings aligned via cross-entropy.</a:t>
                </a:r>
                <a:endParaRPr lang="en-GB" dirty="0">
                  <a:solidFill>
                    <a:schemeClr val="lt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6B39CD5-A167-B005-4400-67D160444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50" y="4118885"/>
                <a:ext cx="8717700" cy="550920"/>
              </a:xfrm>
              <a:prstGeom prst="rect">
                <a:avLst/>
              </a:prstGeom>
              <a:blipFill>
                <a:blip r:embed="rId10"/>
                <a:stretch>
                  <a:fillRect l="-291" t="-4545" b="-11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49B44441-2E87-2A98-C23A-F33B010AAAAC}"/>
              </a:ext>
            </a:extLst>
          </p:cNvPr>
          <p:cNvSpPr>
            <a:spLocks noChangeAspect="1"/>
          </p:cNvSpPr>
          <p:nvPr/>
        </p:nvSpPr>
        <p:spPr>
          <a:xfrm>
            <a:off x="6059123" y="2442547"/>
            <a:ext cx="106130" cy="10653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9" name="Google Shape;812;p73">
            <a:extLst>
              <a:ext uri="{FF2B5EF4-FFF2-40B4-BE49-F238E27FC236}">
                <a16:creationId xmlns:a16="http://schemas.microsoft.com/office/drawing/2014/main" id="{AD697C01-D8B6-2A8E-2642-3311EC7902CF}"/>
              </a:ext>
            </a:extLst>
          </p:cNvPr>
          <p:cNvSpPr txBox="1"/>
          <p:nvPr/>
        </p:nvSpPr>
        <p:spPr>
          <a:xfrm>
            <a:off x="208650" y="4676975"/>
            <a:ext cx="8564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Barbiero et al. "Concept embedding models: Beyond the accuracy-explainability trade-off." NeurIPS (2022)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ED7DFA1-61A9-BFA3-7BFF-7FCE35188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1324" y="4376189"/>
            <a:ext cx="605026" cy="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20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D545417F-B450-587D-2C09-1E0A60E68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>
            <a:extLst>
              <a:ext uri="{FF2B5EF4-FFF2-40B4-BE49-F238E27FC236}">
                <a16:creationId xmlns:a16="http://schemas.microsoft.com/office/drawing/2014/main" id="{F3BB8B7C-B41F-E5B1-1F45-B5CA1B2D3A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Dynamic concept embeddings</a:t>
            </a:r>
            <a:endParaRPr/>
          </a:p>
        </p:txBody>
      </p:sp>
      <p:sp>
        <p:nvSpPr>
          <p:cNvPr id="831" name="Google Shape;831;p76">
            <a:extLst>
              <a:ext uri="{FF2B5EF4-FFF2-40B4-BE49-F238E27FC236}">
                <a16:creationId xmlns:a16="http://schemas.microsoft.com/office/drawing/2014/main" id="{D4132338-016A-7A06-FCDD-A15C41A453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recent works have adapted concept embeddings to: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/>
              <a:t>Enable better-calibrated </a:t>
            </a:r>
            <a:r>
              <a:rPr lang="en-US" b="1"/>
              <a:t>uncertainty</a:t>
            </a:r>
            <a:r>
              <a:rPr lang="en-US"/>
              <a:t> estimates (</a:t>
            </a:r>
            <a:r>
              <a:rPr lang="en-US" b="1">
                <a:solidFill>
                  <a:srgbClr val="C00000"/>
                </a:solidFill>
              </a:rPr>
              <a:t>Probabilistic CBMs </a:t>
            </a:r>
            <a:r>
              <a:rPr lang="en-US"/>
              <a:t>[1])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/>
              <a:t>Compute arbitrary concept </a:t>
            </a:r>
            <a:r>
              <a:rPr lang="en-US" b="1"/>
              <a:t>conditional distributions </a:t>
            </a:r>
            <a:r>
              <a:rPr lang="en-US"/>
              <a:t>(</a:t>
            </a:r>
            <a:r>
              <a:rPr lang="en-US" b="1">
                <a:solidFill>
                  <a:srgbClr val="C00000"/>
                </a:solidFill>
              </a:rPr>
              <a:t>Energy-based CBMs </a:t>
            </a:r>
            <a:r>
              <a:rPr lang="en-US"/>
              <a:t>[2])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/>
              <a:t>Learn ”ask” for </a:t>
            </a:r>
            <a:r>
              <a:rPr lang="en-US" b="1"/>
              <a:t>effective concept interventions</a:t>
            </a:r>
            <a:r>
              <a:rPr lang="en-US"/>
              <a:t> (</a:t>
            </a:r>
            <a:r>
              <a:rPr lang="en-US" b="1">
                <a:solidFill>
                  <a:srgbClr val="C00000"/>
                </a:solidFill>
              </a:rPr>
              <a:t>Intervention-aware CEMs </a:t>
            </a:r>
            <a:r>
              <a:rPr lang="en-US"/>
              <a:t>[3])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/>
              <a:t>Better </a:t>
            </a:r>
            <a:r>
              <a:rPr lang="en-US" b="1"/>
              <a:t>generalize</a:t>
            </a:r>
            <a:r>
              <a:rPr lang="en-US"/>
              <a:t> within out-of-distribution shifts (</a:t>
            </a:r>
            <a:r>
              <a:rPr lang="en-US" b="1" err="1">
                <a:solidFill>
                  <a:srgbClr val="C00000"/>
                </a:solidFill>
              </a:rPr>
              <a:t>MixCEMs</a:t>
            </a:r>
            <a:r>
              <a:rPr lang="en-US"/>
              <a:t> [4])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812;p73">
            <a:extLst>
              <a:ext uri="{FF2B5EF4-FFF2-40B4-BE49-F238E27FC236}">
                <a16:creationId xmlns:a16="http://schemas.microsoft.com/office/drawing/2014/main" id="{15200A9D-2F40-746E-3CDA-845D6D7FB9C3}"/>
              </a:ext>
            </a:extLst>
          </p:cNvPr>
          <p:cNvSpPr txBox="1"/>
          <p:nvPr/>
        </p:nvSpPr>
        <p:spPr>
          <a:xfrm>
            <a:off x="208650" y="4351393"/>
            <a:ext cx="85644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1800"/>
            </a:pPr>
            <a:r>
              <a:rPr lang="en-GB" sz="800">
                <a:solidFill>
                  <a:schemeClr val="lt1"/>
                </a:solidFill>
                <a:sym typeface="Spectral Light"/>
              </a:rPr>
              <a:t>[1] </a:t>
            </a:r>
            <a:r>
              <a:rPr lang="en-GB" sz="800" u="sng">
                <a:solidFill>
                  <a:schemeClr val="hlink"/>
                </a:solidFill>
                <a:sym typeface="Spectral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"Probabilistic Concept Bottleneck Models." ICML (2023).</a:t>
            </a:r>
            <a:endParaRPr lang="en-GB" sz="800" u="sng">
              <a:solidFill>
                <a:schemeClr val="hlink"/>
              </a:solidFill>
              <a:sym typeface="Spectral Light"/>
            </a:endParaRPr>
          </a:p>
          <a:p>
            <a:pPr>
              <a:lnSpc>
                <a:spcPct val="115000"/>
              </a:lnSpc>
              <a:buSzPts val="1800"/>
            </a:pPr>
            <a:r>
              <a:rPr lang="en-GB" sz="800">
                <a:solidFill>
                  <a:schemeClr val="lt1"/>
                </a:solidFill>
                <a:sym typeface="Spectral Light"/>
              </a:rPr>
              <a:t>[2] </a:t>
            </a:r>
            <a:r>
              <a:rPr lang="en-GB" sz="800" u="sng">
                <a:solidFill>
                  <a:schemeClr val="hlink"/>
                </a:solidFill>
                <a:sym typeface="Spectral Light"/>
                <a:hlinkClick r:id="rId4"/>
              </a:rPr>
              <a:t>Xu et al. "Energy-based concept bottleneck models: Unifying prediction, concept intervention, and probabilistic interpretations." ICLR (2024).</a:t>
            </a:r>
            <a:endParaRPr lang="en-GB" sz="800" u="sng">
              <a:solidFill>
                <a:schemeClr val="hlink"/>
              </a:solidFill>
              <a:sym typeface="Spectral Light"/>
            </a:endParaRPr>
          </a:p>
          <a:p>
            <a:pPr>
              <a:lnSpc>
                <a:spcPct val="115000"/>
              </a:lnSpc>
              <a:buSzPts val="1800"/>
            </a:pPr>
            <a:r>
              <a:rPr lang="en-GB" sz="800">
                <a:solidFill>
                  <a:schemeClr val="lt1"/>
                </a:solidFill>
                <a:sym typeface="Spectral Light"/>
              </a:rPr>
              <a:t>[3] </a:t>
            </a:r>
            <a:r>
              <a:rPr lang="en-GB" sz="800" u="sng">
                <a:solidFill>
                  <a:schemeClr val="hlink"/>
                </a:solidFill>
                <a:sym typeface="Spectral Light"/>
                <a:hlinkClick r:id="rId5"/>
              </a:rPr>
              <a:t>Espinosa Zarlenga et al. "Learning to receive help: Intervention-aware concept embedding models." NeurIPS (2023)</a:t>
            </a:r>
            <a:endParaRPr lang="en-GB" sz="800" u="sng">
              <a:solidFill>
                <a:schemeClr val="hlink"/>
              </a:solidFill>
              <a:sym typeface="Spectral Light"/>
            </a:endParaRPr>
          </a:p>
          <a:p>
            <a:pPr>
              <a:lnSpc>
                <a:spcPct val="115000"/>
              </a:lnSpc>
              <a:buSzPts val="1800"/>
            </a:pPr>
            <a:r>
              <a:rPr lang="en-GB" sz="800">
                <a:solidFill>
                  <a:schemeClr val="lt1"/>
                </a:solidFill>
                <a:sym typeface="Spectral Light"/>
              </a:rPr>
              <a:t>[4] </a:t>
            </a:r>
            <a:r>
              <a:rPr lang="en-GB" sz="800">
                <a:solidFill>
                  <a:schemeClr val="lt1"/>
                </a:solidFill>
                <a:sym typeface="Spectral Light"/>
                <a:hlinkClick r:id="rId6"/>
              </a:rPr>
              <a:t>Espinosa Zarlenga et al. "Avoiding Leakage Poisoning: Concept Interventions Under Distribution Shifts." ICML (2025).</a:t>
            </a:r>
            <a:endParaRPr lang="en-GB" sz="800">
              <a:solidFill>
                <a:schemeClr val="lt1"/>
              </a:solidFill>
              <a:sym typeface="Spectral Light"/>
            </a:endParaRPr>
          </a:p>
        </p:txBody>
      </p:sp>
      <p:grpSp>
        <p:nvGrpSpPr>
          <p:cNvPr id="774" name="Group 773">
            <a:extLst>
              <a:ext uri="{FF2B5EF4-FFF2-40B4-BE49-F238E27FC236}">
                <a16:creationId xmlns:a16="http://schemas.microsoft.com/office/drawing/2014/main" id="{061E594B-49DF-7601-D7A6-C2E1E2B25C4B}"/>
              </a:ext>
            </a:extLst>
          </p:cNvPr>
          <p:cNvGrpSpPr/>
          <p:nvPr/>
        </p:nvGrpSpPr>
        <p:grpSpPr>
          <a:xfrm>
            <a:off x="3081172" y="3267258"/>
            <a:ext cx="2981656" cy="840935"/>
            <a:chOff x="2904463" y="3277950"/>
            <a:chExt cx="2981656" cy="84093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5CD4041-284A-D5E3-A156-C05F1BE0D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469" y="3277950"/>
              <a:ext cx="583946" cy="59443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6B8C7AB-A0E0-0C76-DC55-D30B711381BF}"/>
                </a:ext>
              </a:extLst>
            </p:cNvPr>
            <p:cNvSpPr txBox="1"/>
            <p:nvPr/>
          </p:nvSpPr>
          <p:spPr>
            <a:xfrm>
              <a:off x="2904463" y="3841886"/>
              <a:ext cx="873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Spectral Light"/>
                  <a:sym typeface="Spectral Light"/>
                </a:rPr>
                <a:t>ProbCBM</a:t>
              </a:r>
              <a:endParaRPr lang="en-US" sz="1200">
                <a:solidFill>
                  <a:schemeClr val="bg1"/>
                </a:solidFill>
                <a:latin typeface="Spectral Light"/>
                <a:sym typeface="Spectral Light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023C154-0A1A-10B7-5BE7-B62B502A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03805" y="3277950"/>
              <a:ext cx="558597" cy="55533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119CB-B689-B744-0E3C-1F8F3C99A966}"/>
                </a:ext>
              </a:extLst>
            </p:cNvPr>
            <p:cNvSpPr txBox="1"/>
            <p:nvPr/>
          </p:nvSpPr>
          <p:spPr>
            <a:xfrm>
              <a:off x="3759938" y="3826511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Spectral Light"/>
                  <a:sym typeface="Spectral Light"/>
                </a:rPr>
                <a:t>ECBM</a:t>
              </a:r>
            </a:p>
          </p:txBody>
        </p:sp>
        <p:pic>
          <p:nvPicPr>
            <p:cNvPr id="770" name="Picture 769">
              <a:extLst>
                <a:ext uri="{FF2B5EF4-FFF2-40B4-BE49-F238E27FC236}">
                  <a16:creationId xmlns:a16="http://schemas.microsoft.com/office/drawing/2014/main" id="{483740F2-773D-74E1-2737-A6132D87A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3914" y="3283871"/>
              <a:ext cx="549409" cy="549409"/>
            </a:xfrm>
            <a:prstGeom prst="rect">
              <a:avLst/>
            </a:prstGeom>
          </p:spPr>
        </p:pic>
        <p:sp>
          <p:nvSpPr>
            <p:cNvPr id="771" name="TextBox 770">
              <a:extLst>
                <a:ext uri="{FF2B5EF4-FFF2-40B4-BE49-F238E27FC236}">
                  <a16:creationId xmlns:a16="http://schemas.microsoft.com/office/drawing/2014/main" id="{244274E0-7856-3920-CA83-35ED839D60DF}"/>
                </a:ext>
              </a:extLst>
            </p:cNvPr>
            <p:cNvSpPr txBox="1"/>
            <p:nvPr/>
          </p:nvSpPr>
          <p:spPr>
            <a:xfrm>
              <a:off x="4410294" y="3802780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Spectral Light"/>
                  <a:sym typeface="Spectral Light"/>
                </a:rPr>
                <a:t>IntCEM</a:t>
              </a:r>
              <a:endParaRPr lang="en-US" sz="1200">
                <a:solidFill>
                  <a:schemeClr val="bg1"/>
                </a:solidFill>
                <a:latin typeface="Spectral Light"/>
                <a:sym typeface="Spectral Light"/>
              </a:endParaRPr>
            </a:p>
          </p:txBody>
        </p:sp>
        <p:pic>
          <p:nvPicPr>
            <p:cNvPr id="772" name="Picture 771">
              <a:extLst>
                <a:ext uri="{FF2B5EF4-FFF2-40B4-BE49-F238E27FC236}">
                  <a16:creationId xmlns:a16="http://schemas.microsoft.com/office/drawing/2014/main" id="{439E441A-2929-576F-2C76-6421DF7B0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20021" y="3293200"/>
              <a:ext cx="521779" cy="524830"/>
            </a:xfrm>
            <a:prstGeom prst="rect">
              <a:avLst/>
            </a:prstGeom>
          </p:spPr>
        </p:pic>
        <p:sp>
          <p:nvSpPr>
            <p:cNvPr id="773" name="TextBox 772">
              <a:extLst>
                <a:ext uri="{FF2B5EF4-FFF2-40B4-BE49-F238E27FC236}">
                  <a16:creationId xmlns:a16="http://schemas.microsoft.com/office/drawing/2014/main" id="{995CB58E-BC3C-64FC-E577-EF2D38783BB6}"/>
                </a:ext>
              </a:extLst>
            </p:cNvPr>
            <p:cNvSpPr txBox="1"/>
            <p:nvPr/>
          </p:nvSpPr>
          <p:spPr>
            <a:xfrm>
              <a:off x="5068266" y="3802779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Spectral Light"/>
                  <a:sym typeface="Spectral Light"/>
                </a:rPr>
                <a:t>MixCEM</a:t>
              </a:r>
              <a:endParaRPr lang="en-US" sz="1200">
                <a:solidFill>
                  <a:schemeClr val="bg1"/>
                </a:solidFill>
                <a:latin typeface="Spectral Light"/>
                <a:sym typeface="Spectral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870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>
          <a:extLst>
            <a:ext uri="{FF2B5EF4-FFF2-40B4-BE49-F238E27FC236}">
              <a16:creationId xmlns:a16="http://schemas.microsoft.com/office/drawing/2014/main" id="{E10164C3-2FE4-5C4B-F232-37CA29479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9">
            <a:extLst>
              <a:ext uri="{FF2B5EF4-FFF2-40B4-BE49-F238E27FC236}">
                <a16:creationId xmlns:a16="http://schemas.microsoft.com/office/drawing/2014/main" id="{E2036E03-1558-D844-082E-A597285B11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Recent approaches exploit unbounded scalar representations of large concept sets: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>
                <a:solidFill>
                  <a:srgbClr val="C00000"/>
                </a:solidFill>
              </a:rPr>
              <a:t>Concept Whitening </a:t>
            </a:r>
            <a:r>
              <a:rPr lang="en-US">
                <a:solidFill>
                  <a:schemeClr val="bg1"/>
                </a:solidFill>
              </a:rPr>
              <a:t>rotates the output of a Batch Normalization layer so that the resulting activation scores are </a:t>
            </a:r>
            <a:r>
              <a:rPr lang="en-US" b="1">
                <a:solidFill>
                  <a:srgbClr val="C00000"/>
                </a:solidFill>
              </a:rPr>
              <a:t>axis-aligned with known concepts</a:t>
            </a:r>
          </a:p>
        </p:txBody>
      </p:sp>
      <p:sp>
        <p:nvSpPr>
          <p:cNvPr id="848" name="Google Shape;848;p79">
            <a:extLst>
              <a:ext uri="{FF2B5EF4-FFF2-40B4-BE49-F238E27FC236}">
                <a16:creationId xmlns:a16="http://schemas.microsoft.com/office/drawing/2014/main" id="{45C5A0E4-47E9-EEE1-2F6F-A6EE0A857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/>
              <a:t>(Large) unbounded scalar concept representations</a:t>
            </a: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677923-94F6-AE87-1EF6-881375003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49" y="4515043"/>
            <a:ext cx="571169" cy="5711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C77878-A15D-6FE6-C85D-16F5C74C1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59" y="2683433"/>
            <a:ext cx="1883060" cy="1746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61CFF1-82C8-9B87-27D4-4BF174EA975D}"/>
              </a:ext>
            </a:extLst>
          </p:cNvPr>
          <p:cNvSpPr txBox="1"/>
          <p:nvPr/>
        </p:nvSpPr>
        <p:spPr>
          <a:xfrm>
            <a:off x="368659" y="2263275"/>
            <a:ext cx="18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solidFill>
                  <a:schemeClr val="lt1"/>
                </a:solidFill>
                <a:latin typeface="Spectral Light"/>
                <a:sym typeface="Spectral Light"/>
              </a:rPr>
              <a:t>Normalize</a:t>
            </a:r>
          </a:p>
        </p:txBody>
      </p:sp>
      <p:pic>
        <p:nvPicPr>
          <p:cNvPr id="18" name="cw_video" descr="cw_video">
            <a:hlinkClick r:id="" action="ppaction://media"/>
            <a:extLst>
              <a:ext uri="{FF2B5EF4-FFF2-40B4-BE49-F238E27FC236}">
                <a16:creationId xmlns:a16="http://schemas.microsoft.com/office/drawing/2014/main" id="{FDFA35C2-6906-48CE-CAC3-B18A7FDF39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6.341" end="3259.8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0469" y="2686276"/>
            <a:ext cx="1883061" cy="17541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26732E-C2BE-136D-7BD2-D53F92E806C4}"/>
              </a:ext>
            </a:extLst>
          </p:cNvPr>
          <p:cNvSpPr txBox="1"/>
          <p:nvPr/>
        </p:nvSpPr>
        <p:spPr>
          <a:xfrm>
            <a:off x="3630468" y="2301689"/>
            <a:ext cx="188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solidFill>
                  <a:schemeClr val="lt1"/>
                </a:solidFill>
                <a:latin typeface="Spectral Light"/>
                <a:sym typeface="Spectral Light"/>
              </a:rPr>
              <a:t>Whiten</a:t>
            </a:r>
          </a:p>
        </p:txBody>
      </p:sp>
      <p:pic>
        <p:nvPicPr>
          <p:cNvPr id="20" name="cw_video" descr="cw_video">
            <a:hlinkClick r:id="" action="ppaction://media"/>
            <a:extLst>
              <a:ext uri="{FF2B5EF4-FFF2-40B4-BE49-F238E27FC236}">
                <a16:creationId xmlns:a16="http://schemas.microsoft.com/office/drawing/2014/main" id="{F4A8774B-4FB3-2D33-7849-74ECE4D457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34.8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7288" y="2686276"/>
            <a:ext cx="1883061" cy="17541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6E4491-ED4D-A9D6-2B9E-EA33A0D048ED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5513530" y="3563376"/>
            <a:ext cx="137375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62A8973-813D-42E9-2151-E44ABEE75BFC}"/>
              </a:ext>
            </a:extLst>
          </p:cNvPr>
          <p:cNvSpPr txBox="1"/>
          <p:nvPr/>
        </p:nvSpPr>
        <p:spPr>
          <a:xfrm>
            <a:off x="6887287" y="2271018"/>
            <a:ext cx="188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solidFill>
                  <a:schemeClr val="lt1"/>
                </a:solidFill>
                <a:latin typeface="Spectral Light"/>
                <a:sym typeface="Spectral Light"/>
              </a:rPr>
              <a:t>Rotate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D3D65C-EBD1-1EB6-4CD2-B50D18D3AA1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251719" y="3556568"/>
            <a:ext cx="137375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812;p73">
            <a:extLst>
              <a:ext uri="{FF2B5EF4-FFF2-40B4-BE49-F238E27FC236}">
                <a16:creationId xmlns:a16="http://schemas.microsoft.com/office/drawing/2014/main" id="{6B9E6BE5-A9BB-5577-836E-8B5864AEAC38}"/>
              </a:ext>
            </a:extLst>
          </p:cNvPr>
          <p:cNvSpPr txBox="1"/>
          <p:nvPr/>
        </p:nvSpPr>
        <p:spPr>
          <a:xfrm>
            <a:off x="208650" y="4797887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9"/>
              </a:rPr>
              <a:t>Chen et al. "Concept whitening for interpretable image recognition." Nature Machine Intelligence 2.12 (2020): 772-782.</a:t>
            </a:r>
            <a:endParaRPr lang="en-GB" sz="800" u="sng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>
          <a:extLst>
            <a:ext uri="{FF2B5EF4-FFF2-40B4-BE49-F238E27FC236}">
              <a16:creationId xmlns:a16="http://schemas.microsoft.com/office/drawing/2014/main" id="{8B966D81-6178-266A-F0E8-5AFF5949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9">
            <a:extLst>
              <a:ext uri="{FF2B5EF4-FFF2-40B4-BE49-F238E27FC236}">
                <a16:creationId xmlns:a16="http://schemas.microsoft.com/office/drawing/2014/main" id="{5841AC99-1673-CC22-EE74-204F35B098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Recent approaches exploit unbounded scalar representations of large concept sets: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b="1">
                <a:solidFill>
                  <a:srgbClr val="C00000"/>
                </a:solidFill>
              </a:rPr>
              <a:t>Post-hoc CBMs (PCBMs) </a:t>
            </a:r>
            <a:r>
              <a:rPr lang="en-US"/>
              <a:t>project a pre-trained DNN’s latent space into a concept score space using </a:t>
            </a:r>
            <a:r>
              <a:rPr lang="en-US" b="1">
                <a:solidFill>
                  <a:srgbClr val="C00000"/>
                </a:solidFill>
              </a:rPr>
              <a:t>linear concept probes</a:t>
            </a:r>
          </a:p>
        </p:txBody>
      </p:sp>
      <p:sp>
        <p:nvSpPr>
          <p:cNvPr id="848" name="Google Shape;848;p79">
            <a:extLst>
              <a:ext uri="{FF2B5EF4-FFF2-40B4-BE49-F238E27FC236}">
                <a16:creationId xmlns:a16="http://schemas.microsoft.com/office/drawing/2014/main" id="{FD17AA8C-F44A-477E-686F-E85A32A1E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/>
              <a:t>(Large) unbounded scalar concept representations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09FE2-1DCE-EB06-135D-5C98B956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94" y="2160910"/>
            <a:ext cx="5915211" cy="2475465"/>
          </a:xfrm>
          <a:prstGeom prst="rect">
            <a:avLst/>
          </a:prstGeom>
        </p:spPr>
      </p:pic>
      <p:sp>
        <p:nvSpPr>
          <p:cNvPr id="3" name="Google Shape;812;p73">
            <a:extLst>
              <a:ext uri="{FF2B5EF4-FFF2-40B4-BE49-F238E27FC236}">
                <a16:creationId xmlns:a16="http://schemas.microsoft.com/office/drawing/2014/main" id="{E4233C55-3634-F208-DE44-FE5955838E32}"/>
              </a:ext>
            </a:extLst>
          </p:cNvPr>
          <p:cNvSpPr txBox="1"/>
          <p:nvPr/>
        </p:nvSpPr>
        <p:spPr>
          <a:xfrm>
            <a:off x="208650" y="4797887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al. "Post-hoc concept bottleneck models." ICLR (2023).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F042E-FF51-826D-B15A-D880DD8AE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50" y="4507591"/>
            <a:ext cx="583946" cy="5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433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>
          <a:extLst>
            <a:ext uri="{FF2B5EF4-FFF2-40B4-BE49-F238E27FC236}">
              <a16:creationId xmlns:a16="http://schemas.microsoft.com/office/drawing/2014/main" id="{64C5C224-577D-6F7E-4C78-7A002AC85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2C377D-7B87-F614-91BD-059D0E6C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336" y="4175892"/>
            <a:ext cx="694719" cy="690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098DD-BDDC-2D99-AB21-7A7851AD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42" y="4175892"/>
            <a:ext cx="694315" cy="690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50E84-196E-1A7A-8E4B-C712AF871FE5}"/>
              </a:ext>
            </a:extLst>
          </p:cNvPr>
          <p:cNvSpPr txBox="1"/>
          <p:nvPr/>
        </p:nvSpPr>
        <p:spPr>
          <a:xfrm>
            <a:off x="132444" y="4662977"/>
            <a:ext cx="88125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800" u="sng">
              <a:solidFill>
                <a:schemeClr val="hlink"/>
              </a:solidFill>
            </a:endParaRPr>
          </a:p>
          <a:p>
            <a:pPr>
              <a:defRPr/>
            </a:pPr>
            <a:r>
              <a:rPr lang="en-GB" sz="800">
                <a:solidFill>
                  <a:schemeClr val="bg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848" name="Google Shape;848;p79">
            <a:extLst>
              <a:ext uri="{FF2B5EF4-FFF2-40B4-BE49-F238E27FC236}">
                <a16:creationId xmlns:a16="http://schemas.microsoft.com/office/drawing/2014/main" id="{0F1C61F4-ED7F-CB23-9F22-B62EB0574F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/>
              <a:t>(Large) unbounded scalar concept representations</a:t>
            </a:r>
            <a:endParaRPr b="1"/>
          </a:p>
        </p:txBody>
      </p:sp>
      <p:sp>
        <p:nvSpPr>
          <p:cNvPr id="849" name="Google Shape;849;p79">
            <a:extLst>
              <a:ext uri="{FF2B5EF4-FFF2-40B4-BE49-F238E27FC236}">
                <a16:creationId xmlns:a16="http://schemas.microsoft.com/office/drawing/2014/main" id="{F1D34023-9F05-AFEC-FA9D-C49BC33E88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</a:rPr>
              <a:t>This can be turned into a fully-unsupervised pipeline if we exploit large language models as </a:t>
            </a:r>
            <a:r>
              <a:rPr lang="en-US" b="1">
                <a:solidFill>
                  <a:srgbClr val="C00000"/>
                </a:solidFill>
              </a:rPr>
              <a:t>knowledge bases </a:t>
            </a:r>
            <a:r>
              <a:rPr lang="en-US">
                <a:solidFill>
                  <a:schemeClr val="bg1"/>
                </a:solidFill>
              </a:rPr>
              <a:t>and multimodal embeddings (e.g., CLIP) as </a:t>
            </a:r>
            <a:r>
              <a:rPr lang="en-US" b="1">
                <a:solidFill>
                  <a:srgbClr val="C00000"/>
                </a:solidFill>
              </a:rPr>
              <a:t>annotators</a:t>
            </a:r>
            <a:r>
              <a:rPr lang="en-US">
                <a:solidFill>
                  <a:schemeClr val="bg1"/>
                </a:solidFill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</a:rPr>
              <a:t>These are called Label-free CBMs [1] or Language-guided Bottlenecks (</a:t>
            </a:r>
            <a:r>
              <a:rPr lang="en-US" err="1">
                <a:solidFill>
                  <a:schemeClr val="bg1"/>
                </a:solidFill>
              </a:rPr>
              <a:t>LaBos</a:t>
            </a:r>
            <a:r>
              <a:rPr lang="en-US">
                <a:solidFill>
                  <a:schemeClr val="bg1"/>
                </a:solidFill>
              </a:rPr>
              <a:t>) [2]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2" name="Picture 2" descr="ChatGPT - Wikipedia">
            <a:extLst>
              <a:ext uri="{FF2B5EF4-FFF2-40B4-BE49-F238E27FC236}">
                <a16:creationId xmlns:a16="http://schemas.microsoft.com/office/drawing/2014/main" id="{61DF2B0F-C62B-0A04-CCF9-54ED7D6A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52" y="1829583"/>
            <a:ext cx="1484334" cy="14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1C288-D2D4-235E-A6C5-BC4DD1756D97}"/>
              </a:ext>
            </a:extLst>
          </p:cNvPr>
          <p:cNvSpPr txBox="1"/>
          <p:nvPr/>
        </p:nvSpPr>
        <p:spPr>
          <a:xfrm>
            <a:off x="2772047" y="2217807"/>
            <a:ext cx="4233316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800" i="1">
                <a:solidFill>
                  <a:srgbClr val="C00000"/>
                </a:solidFill>
                <a:latin typeface="Spectral Light"/>
                <a:sym typeface="Spectral Light"/>
              </a:rPr>
              <a:t>“List the most important features for recognizing something as a {class}:”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9510E-2D5F-9D48-F461-91B0DD49DCFF}"/>
              </a:ext>
            </a:extLst>
          </p:cNvPr>
          <p:cNvSpPr txBox="1"/>
          <p:nvPr/>
        </p:nvSpPr>
        <p:spPr>
          <a:xfrm>
            <a:off x="7011774" y="4863081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Spectral Light"/>
                <a:sym typeface="Spectral Light"/>
              </a:rPr>
              <a:t>ICLR 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E05C8-8111-54DC-751A-50ECB5C63255}"/>
              </a:ext>
            </a:extLst>
          </p:cNvPr>
          <p:cNvSpPr txBox="1"/>
          <p:nvPr/>
        </p:nvSpPr>
        <p:spPr>
          <a:xfrm>
            <a:off x="8001785" y="486650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pectral Light"/>
                <a:sym typeface="Spectral Light"/>
              </a:rPr>
              <a:t>CVPR 23</a:t>
            </a:r>
          </a:p>
        </p:txBody>
      </p:sp>
    </p:spTree>
    <p:extLst>
      <p:ext uri="{BB962C8B-B14F-4D97-AF65-F5344CB8AC3E}">
        <p14:creationId xmlns:p14="http://schemas.microsoft.com/office/powerpoint/2010/main" val="4250373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>
          <a:extLst>
            <a:ext uri="{FF2B5EF4-FFF2-40B4-BE49-F238E27FC236}">
              <a16:creationId xmlns:a16="http://schemas.microsoft.com/office/drawing/2014/main" id="{F404193F-0D45-6BB8-B8FD-6E02BDC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9">
            <a:extLst>
              <a:ext uri="{FF2B5EF4-FFF2-40B4-BE49-F238E27FC236}">
                <a16:creationId xmlns:a16="http://schemas.microsoft.com/office/drawing/2014/main" id="{0770AFB4-BF95-DDF8-5B43-8FFD479DB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 dirty="0"/>
              <a:t>What about other forms of alignment?</a:t>
            </a:r>
            <a:endParaRPr b="1" dirty="0"/>
          </a:p>
        </p:txBody>
      </p:sp>
      <p:sp>
        <p:nvSpPr>
          <p:cNvPr id="849" name="Google Shape;849;p79">
            <a:extLst>
              <a:ext uri="{FF2B5EF4-FFF2-40B4-BE49-F238E27FC236}">
                <a16:creationId xmlns:a16="http://schemas.microsoft.com/office/drawing/2014/main" id="{477444A1-0895-CCB0-EB26-A5FA33AB52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So far, we have assumed that we align concept representations and human-understandable concepts by: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Minimizing a </a:t>
            </a:r>
            <a:r>
              <a:rPr lang="en-US" b="1" dirty="0">
                <a:solidFill>
                  <a:srgbClr val="C00000"/>
                </a:solidFill>
              </a:rPr>
              <a:t>cross-entropy</a:t>
            </a:r>
            <a:r>
              <a:rPr lang="en-US" dirty="0">
                <a:solidFill>
                  <a:schemeClr val="bg1"/>
                </a:solidFill>
              </a:rPr>
              <a:t> term, or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Projecting samples into a </a:t>
            </a:r>
            <a:r>
              <a:rPr lang="en-US" b="1" dirty="0">
                <a:solidFill>
                  <a:srgbClr val="C00000"/>
                </a:solidFill>
              </a:rPr>
              <a:t>direction </a:t>
            </a:r>
            <a:r>
              <a:rPr lang="en-US" dirty="0">
                <a:solidFill>
                  <a:schemeClr val="bg1"/>
                </a:solidFill>
              </a:rPr>
              <a:t>correlated with each concept (e.g., via CLIP)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2FC17-0848-C1D0-F26B-20C83961DC34}"/>
              </a:ext>
            </a:extLst>
          </p:cNvPr>
          <p:cNvSpPr txBox="1"/>
          <p:nvPr/>
        </p:nvSpPr>
        <p:spPr>
          <a:xfrm>
            <a:off x="0" y="4620478"/>
            <a:ext cx="892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Margeloiu et al. "Do concept bottleneck models learn as intended?." ICLR Workshop on Responsible AI (2021).</a:t>
            </a:r>
            <a:endParaRPr lang="en-GB" sz="800" u="sng">
              <a:solidFill>
                <a:schemeClr val="hlink"/>
              </a:solidFill>
            </a:endParaRPr>
          </a:p>
          <a:p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Mahinpei et al. "Promises and pitfalls of black-box concept learning models." ICML Workshop on Theoretic Foundation, Criticism, and Application of XAI  (2021).  </a:t>
            </a:r>
          </a:p>
          <a:p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Raman et al. "Do Concept Bottleneck Models Respect Localities?." TMLR (2025).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21" name="Google Shape;712;p66" title="Screenshot 2025-08-08 at 15.36.36.png">
            <a:extLst>
              <a:ext uri="{FF2B5EF4-FFF2-40B4-BE49-F238E27FC236}">
                <a16:creationId xmlns:a16="http://schemas.microsoft.com/office/drawing/2014/main" id="{5D384AE3-A19B-25A9-47A1-653ACE61EE8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2384795" y="3063347"/>
            <a:ext cx="4235157" cy="72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12;p66" title="Screenshot 2025-08-08 at 15.36.36.png">
            <a:extLst>
              <a:ext uri="{FF2B5EF4-FFF2-40B4-BE49-F238E27FC236}">
                <a16:creationId xmlns:a16="http://schemas.microsoft.com/office/drawing/2014/main" id="{F1135108-B641-1256-59BD-31ED50AA5D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rcRect r="34325"/>
          <a:stretch>
            <a:fillRect/>
          </a:stretch>
        </p:blipFill>
        <p:spPr>
          <a:xfrm>
            <a:off x="2384795" y="3063300"/>
            <a:ext cx="2781453" cy="72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748;p69">
            <a:extLst>
              <a:ext uri="{FF2B5EF4-FFF2-40B4-BE49-F238E27FC236}">
                <a16:creationId xmlns:a16="http://schemas.microsoft.com/office/drawing/2014/main" id="{FC07B9DB-0E5B-A30E-939E-95C71D29DDB9}"/>
              </a:ext>
            </a:extLst>
          </p:cNvPr>
          <p:cNvSpPr txBox="1"/>
          <p:nvPr/>
        </p:nvSpPr>
        <p:spPr>
          <a:xfrm>
            <a:off x="3842754" y="4009664"/>
            <a:ext cx="1319238" cy="22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500" tIns="33500" rIns="33500" bIns="335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FFC000"/>
                </a:solidFill>
                <a:latin typeface="Spectral"/>
                <a:ea typeface="Spectral"/>
                <a:cs typeface="Spectral"/>
                <a:sym typeface="Spectral"/>
              </a:rPr>
              <a:t>Alignment</a:t>
            </a:r>
            <a:endParaRPr sz="1050" dirty="0">
              <a:solidFill>
                <a:srgbClr val="FFC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24" name="Google Shape;746;p69">
            <a:extLst>
              <a:ext uri="{FF2B5EF4-FFF2-40B4-BE49-F238E27FC236}">
                <a16:creationId xmlns:a16="http://schemas.microsoft.com/office/drawing/2014/main" id="{6B3748AB-1235-FF39-044A-E99E2A4A652D}"/>
              </a:ext>
            </a:extLst>
          </p:cNvPr>
          <p:cNvCxnSpPr>
            <a:cxnSpLocks/>
          </p:cNvCxnSpPr>
          <p:nvPr/>
        </p:nvCxnSpPr>
        <p:spPr>
          <a:xfrm>
            <a:off x="4472833" y="3628078"/>
            <a:ext cx="0" cy="389879"/>
          </a:xfrm>
          <a:prstGeom prst="straightConnector1">
            <a:avLst/>
          </a:prstGeom>
          <a:noFill/>
          <a:ln w="10475" cap="flat" cmpd="sng">
            <a:solidFill>
              <a:srgbClr val="FFC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5" name="Google Shape;715;p66">
            <a:extLst>
              <a:ext uri="{FF2B5EF4-FFF2-40B4-BE49-F238E27FC236}">
                <a16:creationId xmlns:a16="http://schemas.microsoft.com/office/drawing/2014/main" id="{42F641BB-6F9A-7AA1-C7F0-231313EA040C}"/>
              </a:ext>
            </a:extLst>
          </p:cNvPr>
          <p:cNvSpPr>
            <a:spLocks noChangeAspect="1"/>
          </p:cNvSpPr>
          <p:nvPr/>
        </p:nvSpPr>
        <p:spPr>
          <a:xfrm>
            <a:off x="2368928" y="3057175"/>
            <a:ext cx="2843540" cy="567914"/>
          </a:xfrm>
          <a:custGeom>
            <a:avLst/>
            <a:gdLst/>
            <a:ahLst/>
            <a:cxnLst/>
            <a:rect l="l" t="t" r="r" b="b"/>
            <a:pathLst>
              <a:path w="201858" h="49510" extrusionOk="0">
                <a:moveTo>
                  <a:pt x="83760" y="543"/>
                </a:moveTo>
                <a:cubicBezTo>
                  <a:pt x="56569" y="326"/>
                  <a:pt x="30898" y="0"/>
                  <a:pt x="17329" y="217"/>
                </a:cubicBezTo>
                <a:cubicBezTo>
                  <a:pt x="3761" y="434"/>
                  <a:pt x="5117" y="325"/>
                  <a:pt x="2349" y="1845"/>
                </a:cubicBezTo>
                <a:cubicBezTo>
                  <a:pt x="-419" y="3365"/>
                  <a:pt x="992" y="5427"/>
                  <a:pt x="721" y="9335"/>
                </a:cubicBezTo>
                <a:cubicBezTo>
                  <a:pt x="450" y="13243"/>
                  <a:pt x="-690" y="22415"/>
                  <a:pt x="721" y="25291"/>
                </a:cubicBezTo>
                <a:cubicBezTo>
                  <a:pt x="2132" y="28168"/>
                  <a:pt x="-93" y="26594"/>
                  <a:pt x="9188" y="26594"/>
                </a:cubicBezTo>
                <a:cubicBezTo>
                  <a:pt x="18469" y="26594"/>
                  <a:pt x="42512" y="25508"/>
                  <a:pt x="56406" y="25291"/>
                </a:cubicBezTo>
                <a:cubicBezTo>
                  <a:pt x="70300" y="25074"/>
                  <a:pt x="85225" y="25074"/>
                  <a:pt x="92552" y="25291"/>
                </a:cubicBezTo>
                <a:cubicBezTo>
                  <a:pt x="99879" y="25508"/>
                  <a:pt x="99065" y="24857"/>
                  <a:pt x="100367" y="26594"/>
                </a:cubicBezTo>
                <a:cubicBezTo>
                  <a:pt x="101670" y="28331"/>
                  <a:pt x="100367" y="32076"/>
                  <a:pt x="100367" y="35712"/>
                </a:cubicBezTo>
                <a:cubicBezTo>
                  <a:pt x="100367" y="39348"/>
                  <a:pt x="98847" y="46241"/>
                  <a:pt x="100367" y="48412"/>
                </a:cubicBezTo>
                <a:cubicBezTo>
                  <a:pt x="101887" y="50583"/>
                  <a:pt x="100801" y="48737"/>
                  <a:pt x="109485" y="48737"/>
                </a:cubicBezTo>
                <a:cubicBezTo>
                  <a:pt x="118169" y="48737"/>
                  <a:pt x="141235" y="48466"/>
                  <a:pt x="152470" y="48412"/>
                </a:cubicBezTo>
                <a:cubicBezTo>
                  <a:pt x="163705" y="48358"/>
                  <a:pt x="169186" y="48412"/>
                  <a:pt x="176893" y="48412"/>
                </a:cubicBezTo>
                <a:cubicBezTo>
                  <a:pt x="184600" y="48412"/>
                  <a:pt x="194586" y="49443"/>
                  <a:pt x="198711" y="48412"/>
                </a:cubicBezTo>
                <a:cubicBezTo>
                  <a:pt x="202836" y="47381"/>
                  <a:pt x="201208" y="46838"/>
                  <a:pt x="201642" y="42225"/>
                </a:cubicBezTo>
                <a:cubicBezTo>
                  <a:pt x="202076" y="37612"/>
                  <a:pt x="201370" y="26648"/>
                  <a:pt x="201316" y="20732"/>
                </a:cubicBezTo>
                <a:cubicBezTo>
                  <a:pt x="201262" y="14816"/>
                  <a:pt x="201859" y="9769"/>
                  <a:pt x="201316" y="6730"/>
                </a:cubicBezTo>
                <a:cubicBezTo>
                  <a:pt x="200773" y="3691"/>
                  <a:pt x="201534" y="3364"/>
                  <a:pt x="198060" y="2496"/>
                </a:cubicBezTo>
                <a:cubicBezTo>
                  <a:pt x="194587" y="1628"/>
                  <a:pt x="199525" y="1846"/>
                  <a:pt x="180475" y="1520"/>
                </a:cubicBezTo>
                <a:cubicBezTo>
                  <a:pt x="161425" y="1195"/>
                  <a:pt x="110951" y="760"/>
                  <a:pt x="83760" y="543"/>
                </a:cubicBezTo>
                <a:close/>
              </a:path>
            </a:pathLst>
          </a:custGeom>
          <a:noFill/>
          <a:ln w="107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GB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211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>
          <a:extLst>
            <a:ext uri="{FF2B5EF4-FFF2-40B4-BE49-F238E27FC236}">
              <a16:creationId xmlns:a16="http://schemas.microsoft.com/office/drawing/2014/main" id="{5F032EA2-4890-A9A1-0915-26BE1DC7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9">
            <a:extLst>
              <a:ext uri="{FF2B5EF4-FFF2-40B4-BE49-F238E27FC236}">
                <a16:creationId xmlns:a16="http://schemas.microsoft.com/office/drawing/2014/main" id="{8FA6A61C-7235-1AFA-4626-A053327EAC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 dirty="0"/>
              <a:t>What about other forms of alignment?</a:t>
            </a:r>
            <a:endParaRPr b="1" dirty="0"/>
          </a:p>
        </p:txBody>
      </p:sp>
      <p:sp>
        <p:nvSpPr>
          <p:cNvPr id="849" name="Google Shape;849;p79">
            <a:extLst>
              <a:ext uri="{FF2B5EF4-FFF2-40B4-BE49-F238E27FC236}">
                <a16:creationId xmlns:a16="http://schemas.microsoft.com/office/drawing/2014/main" id="{CA7D8A42-82BA-9875-60A6-7182DD3C79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These alignment mechanisms can lead to unwanted representational </a:t>
            </a:r>
            <a:r>
              <a:rPr lang="en-US" b="1" dirty="0">
                <a:solidFill>
                  <a:srgbClr val="C00000"/>
                </a:solidFill>
              </a:rPr>
              <a:t>leakage</a:t>
            </a: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F57B9-DF89-6F04-A0F1-AF9870B0B8FA}"/>
              </a:ext>
            </a:extLst>
          </p:cNvPr>
          <p:cNvSpPr txBox="1"/>
          <p:nvPr/>
        </p:nvSpPr>
        <p:spPr>
          <a:xfrm>
            <a:off x="0" y="4620478"/>
            <a:ext cx="892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Margeloiu et al. "Do concept bottleneck models learn as intended?." ICLR Workshop on Responsible AI (2021).</a:t>
            </a:r>
            <a:endParaRPr lang="en-GB" sz="800" u="sng">
              <a:solidFill>
                <a:schemeClr val="hlink"/>
              </a:solidFill>
            </a:endParaRPr>
          </a:p>
          <a:p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Mahinpei et al. "Promises and pitfalls of black-box concept learning models." ICML Workshop on Theoretic Foundation, Criticism, and Application of XAI  (2021).  </a:t>
            </a:r>
          </a:p>
          <a:p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Raman et al. "Do Concept Bottleneck Models Respect Localities?." TMLR (2025).</a:t>
            </a:r>
            <a:endParaRPr lang="en-GB" sz="800" u="sng">
              <a:solidFill>
                <a:schemeClr val="hlin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728AC-06DD-2410-2643-2B5A5681C393}"/>
              </a:ext>
            </a:extLst>
          </p:cNvPr>
          <p:cNvGrpSpPr/>
          <p:nvPr/>
        </p:nvGrpSpPr>
        <p:grpSpPr>
          <a:xfrm>
            <a:off x="1615028" y="2062388"/>
            <a:ext cx="2340239" cy="2422678"/>
            <a:chOff x="322811" y="2071887"/>
            <a:chExt cx="2340239" cy="24226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7ECFCD-127F-D35E-994C-BBA74CCC8B2E}"/>
                </a:ext>
              </a:extLst>
            </p:cNvPr>
            <p:cNvSpPr txBox="1"/>
            <p:nvPr/>
          </p:nvSpPr>
          <p:spPr>
            <a:xfrm>
              <a:off x="322811" y="3623557"/>
              <a:ext cx="2340239" cy="87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sz="1100" dirty="0">
                  <a:solidFill>
                    <a:schemeClr val="lt1"/>
                  </a:solidFill>
                  <a:latin typeface="Spectral Light"/>
                  <a:sym typeface="Spectral Light"/>
                </a:rPr>
                <a:t>Saliency maps seem to suggest concepts do not properly attend the right features</a:t>
              </a:r>
            </a:p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sz="1100" dirty="0">
                  <a:solidFill>
                    <a:schemeClr val="lt1"/>
                  </a:solidFill>
                  <a:latin typeface="Spectral Light"/>
                  <a:sym typeface="Spectral Light"/>
                </a:rPr>
                <a:t>(</a:t>
              </a:r>
              <a:r>
                <a:rPr lang="en-GB" sz="1100" dirty="0" err="1">
                  <a:solidFill>
                    <a:schemeClr val="lt1"/>
                  </a:solidFill>
                  <a:latin typeface="Spectral Light"/>
                  <a:sym typeface="Spectral Light"/>
                </a:rPr>
                <a:t>Margeloiu</a:t>
              </a:r>
              <a:r>
                <a:rPr lang="en-GB" sz="1100" dirty="0">
                  <a:solidFill>
                    <a:schemeClr val="lt1"/>
                  </a:solidFill>
                  <a:latin typeface="Spectral Light"/>
                  <a:sym typeface="Spectral Light"/>
                </a:rPr>
                <a:t> et al., 2021) [1]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690D18-3848-F4B9-6955-70AA6D4C82DC}"/>
                </a:ext>
              </a:extLst>
            </p:cNvPr>
            <p:cNvGrpSpPr/>
            <p:nvPr/>
          </p:nvGrpSpPr>
          <p:grpSpPr>
            <a:xfrm>
              <a:off x="414240" y="2071887"/>
              <a:ext cx="2157384" cy="1388395"/>
              <a:chOff x="2319752" y="3369098"/>
              <a:chExt cx="2157384" cy="138839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856C03-B04C-ADF2-5964-BE5D1BF25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79446" b="60897"/>
              <a:stretch/>
            </p:blipFill>
            <p:spPr>
              <a:xfrm>
                <a:off x="2319753" y="3416587"/>
                <a:ext cx="1101429" cy="133381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507A4D-DBE5-41B3-57ED-86ED09EBD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81023" t="4768" b="60897"/>
              <a:stretch/>
            </p:blipFill>
            <p:spPr>
              <a:xfrm>
                <a:off x="3401400" y="3518621"/>
                <a:ext cx="1075736" cy="123887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F642059-A5B1-4490-E42F-BAECAB9AA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8261" r="23500" b="95803"/>
              <a:stretch/>
            </p:blipFill>
            <p:spPr>
              <a:xfrm>
                <a:off x="2319752" y="3369098"/>
                <a:ext cx="2157383" cy="15070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47A343-EB5B-14CA-AC06-E171C998EE57}"/>
              </a:ext>
            </a:extLst>
          </p:cNvPr>
          <p:cNvGrpSpPr/>
          <p:nvPr/>
        </p:nvGrpSpPr>
        <p:grpSpPr>
          <a:xfrm>
            <a:off x="5016370" y="1912204"/>
            <a:ext cx="2519008" cy="2596116"/>
            <a:chOff x="3307996" y="1898449"/>
            <a:chExt cx="2519008" cy="25961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F6F2E4-7FC3-4CB7-288A-1180312AEF2E}"/>
                </a:ext>
              </a:extLst>
            </p:cNvPr>
            <p:cNvSpPr txBox="1"/>
            <p:nvPr/>
          </p:nvSpPr>
          <p:spPr>
            <a:xfrm>
              <a:off x="3307996" y="3623557"/>
              <a:ext cx="2519008" cy="87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sz="1100">
                  <a:solidFill>
                    <a:schemeClr val="lt1"/>
                  </a:solidFill>
                  <a:latin typeface="Spectral Light"/>
                  <a:sym typeface="Spectral Light"/>
                </a:rPr>
                <a:t>CBMs may have incentives to encode the entire data representation in the concepts’ soft predictions</a:t>
              </a:r>
            </a:p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sz="1100">
                  <a:solidFill>
                    <a:schemeClr val="lt1"/>
                  </a:solidFill>
                  <a:latin typeface="Spectral Light"/>
                  <a:sym typeface="Spectral Light"/>
                </a:rPr>
                <a:t>(Mahinpei et al., 2021) [2]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E75045-5E55-2678-F028-E3236003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0790"/>
            <a:stretch/>
          </p:blipFill>
          <p:spPr>
            <a:xfrm>
              <a:off x="3653271" y="2768544"/>
              <a:ext cx="1775807" cy="8604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BDF328-CE69-8BA3-6CC5-0375FC840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0236"/>
            <a:stretch/>
          </p:blipFill>
          <p:spPr>
            <a:xfrm>
              <a:off x="3653272" y="1898449"/>
              <a:ext cx="1775807" cy="870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334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>
          <a:extLst>
            <a:ext uri="{FF2B5EF4-FFF2-40B4-BE49-F238E27FC236}">
              <a16:creationId xmlns:a16="http://schemas.microsoft.com/office/drawing/2014/main" id="{3DD4D781-C6DF-1425-AD19-EF6263CBD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27158B6-5C95-6DE7-8576-C76B47B1AFE9}"/>
              </a:ext>
            </a:extLst>
          </p:cNvPr>
          <p:cNvSpPr txBox="1"/>
          <p:nvPr/>
        </p:nvSpPr>
        <p:spPr>
          <a:xfrm>
            <a:off x="208650" y="4583547"/>
            <a:ext cx="870685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Marconato et al. "Glancenets: Interpretable, leak-proof concept-based models." NeurIPS (2022). </a:t>
            </a:r>
            <a:endParaRPr lang="en-GB" sz="800" u="sng">
              <a:solidFill>
                <a:schemeClr val="hlink"/>
              </a:solidFill>
            </a:endParaRPr>
          </a:p>
          <a:p>
            <a:pPr>
              <a:defRPr/>
            </a:pPr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Havasi et al. "Addressing leakage in concept bottleneck models." NeurIPS (2022)</a:t>
            </a:r>
            <a:r>
              <a:rPr lang="en-GB" sz="800" u="sng">
                <a:solidFill>
                  <a:schemeClr val="hlink"/>
                </a:solidFill>
              </a:rPr>
              <a:t>.</a:t>
            </a:r>
          </a:p>
          <a:p>
            <a:pPr>
              <a:defRPr/>
            </a:pPr>
            <a:r>
              <a:rPr lang="en-GB" sz="800">
                <a:solidFill>
                  <a:schemeClr val="bg1">
                    <a:lumMod val="75000"/>
                  </a:schemeClr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Vandenhirtz, Laguna et al. "Stochastic Concept Bottleneck Models." NeurIPS (2024).</a:t>
            </a:r>
            <a:endParaRPr lang="en-GB" sz="800" u="sng">
              <a:solidFill>
                <a:schemeClr val="hlink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A6366C-6279-44BB-2BB1-CBD4A75E0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367" y="4258732"/>
            <a:ext cx="632419" cy="632419"/>
          </a:xfrm>
          <a:prstGeom prst="rect">
            <a:avLst/>
          </a:prstGeom>
        </p:spPr>
      </p:pic>
      <p:sp>
        <p:nvSpPr>
          <p:cNvPr id="878" name="Google Shape;878;p84">
            <a:extLst>
              <a:ext uri="{FF2B5EF4-FFF2-40B4-BE49-F238E27FC236}">
                <a16:creationId xmlns:a16="http://schemas.microsoft.com/office/drawing/2014/main" id="{8005A772-20B3-8238-62C3-80EED5634C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Re-thinking traditional concept alignment</a:t>
            </a:r>
            <a:endParaRPr/>
          </a:p>
        </p:txBody>
      </p:sp>
      <p:sp>
        <p:nvSpPr>
          <p:cNvPr id="879" name="Google Shape;879;p84">
            <a:extLst>
              <a:ext uri="{FF2B5EF4-FFF2-40B4-BE49-F238E27FC236}">
                <a16:creationId xmlns:a16="http://schemas.microsoft.com/office/drawing/2014/main" id="{FDF1FE73-9A2B-AF9C-9A9E-44BE879E0D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5750" y="978500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Nevertheless, several works have been proposed to </a:t>
            </a:r>
            <a:r>
              <a:rPr lang="en-US" sz="1700" b="1" dirty="0">
                <a:solidFill>
                  <a:srgbClr val="C00000"/>
                </a:solidFill>
              </a:rPr>
              <a:t>mitigate leakage </a:t>
            </a:r>
            <a:r>
              <a:rPr lang="en-US" sz="1700" dirty="0">
                <a:solidFill>
                  <a:schemeClr val="bg1"/>
                </a:solidFill>
              </a:rPr>
              <a:t>by:</a:t>
            </a:r>
          </a:p>
          <a:p>
            <a:pPr marL="342900">
              <a:lnSpc>
                <a:spcPct val="150000"/>
              </a:lnSpc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Framing alignment as a disentanglement learning</a:t>
            </a:r>
            <a:r>
              <a:rPr lang="en-US" sz="1700" b="1" dirty="0">
                <a:solidFill>
                  <a:schemeClr val="bg1"/>
                </a:solidFill>
              </a:rPr>
              <a:t> task </a:t>
            </a:r>
            <a:r>
              <a:rPr lang="en-US" sz="1700" dirty="0">
                <a:solidFill>
                  <a:schemeClr val="bg1"/>
                </a:solidFill>
              </a:rPr>
              <a:t>(e.g., </a:t>
            </a:r>
            <a:r>
              <a:rPr lang="en-US" sz="1700" b="1" dirty="0" err="1">
                <a:solidFill>
                  <a:srgbClr val="C00000"/>
                </a:solidFill>
              </a:rPr>
              <a:t>GlanceNets</a:t>
            </a:r>
            <a:r>
              <a:rPr lang="en-US" sz="1700" dirty="0">
                <a:solidFill>
                  <a:schemeClr val="bg1"/>
                </a:solidFill>
              </a:rPr>
              <a:t> [1])</a:t>
            </a:r>
          </a:p>
          <a:p>
            <a:pPr marL="342900">
              <a:lnSpc>
                <a:spcPct val="150000"/>
              </a:lnSpc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Modeling concept relationships (e.g., </a:t>
            </a:r>
            <a:r>
              <a:rPr lang="en-US" sz="1700" b="1" dirty="0">
                <a:solidFill>
                  <a:srgbClr val="C00000"/>
                </a:solidFill>
              </a:rPr>
              <a:t>Autoregressive CBMs </a:t>
            </a:r>
            <a:r>
              <a:rPr lang="en-US" sz="1700" dirty="0">
                <a:solidFill>
                  <a:schemeClr val="bg1"/>
                </a:solidFill>
              </a:rPr>
              <a:t>[2] or </a:t>
            </a:r>
            <a:r>
              <a:rPr lang="en-US" sz="1700" b="1" dirty="0">
                <a:solidFill>
                  <a:srgbClr val="C00000"/>
                </a:solidFill>
              </a:rPr>
              <a:t>Stochastic CBMs </a:t>
            </a:r>
            <a:r>
              <a:rPr lang="en-US" sz="1700" dirty="0">
                <a:solidFill>
                  <a:schemeClr val="bg1"/>
                </a:solidFill>
              </a:rPr>
              <a:t>[3])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74B27B-5F3D-665A-60FA-07B859C43BFF}"/>
              </a:ext>
            </a:extLst>
          </p:cNvPr>
          <p:cNvGrpSpPr>
            <a:grpSpLocks noChangeAspect="1"/>
          </p:cNvGrpSpPr>
          <p:nvPr/>
        </p:nvGrpSpPr>
        <p:grpSpPr>
          <a:xfrm>
            <a:off x="3109882" y="2436779"/>
            <a:ext cx="2710915" cy="1684693"/>
            <a:chOff x="7402931" y="2799751"/>
            <a:chExt cx="3096586" cy="19243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D712CC-9370-6338-2F45-0CA9336BFF2F}"/>
                </a:ext>
              </a:extLst>
            </p:cNvPr>
            <p:cNvSpPr txBox="1"/>
            <p:nvPr/>
          </p:nvSpPr>
          <p:spPr>
            <a:xfrm>
              <a:off x="7402931" y="2799751"/>
              <a:ext cx="3096586" cy="42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sz="1600" dirty="0">
                  <a:solidFill>
                    <a:schemeClr val="bg1"/>
                  </a:solidFill>
                  <a:latin typeface="Spectral Light"/>
                </a:rPr>
                <a:t>Autoregressive CBMs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59356C7-1CD0-867D-B93B-02343539A17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31" y="3319166"/>
              <a:ext cx="309658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34B81A-3120-2814-6264-722C71FB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0872" y="3535190"/>
              <a:ext cx="1440702" cy="118892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32DF1F-5EFA-E0D5-78C2-92E8EF019872}"/>
              </a:ext>
            </a:extLst>
          </p:cNvPr>
          <p:cNvGrpSpPr>
            <a:grpSpLocks noChangeAspect="1"/>
          </p:cNvGrpSpPr>
          <p:nvPr/>
        </p:nvGrpSpPr>
        <p:grpSpPr>
          <a:xfrm>
            <a:off x="179675" y="2432337"/>
            <a:ext cx="2606469" cy="1621069"/>
            <a:chOff x="1105377" y="2842589"/>
            <a:chExt cx="3004366" cy="16883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0D3807-C55B-1515-BACE-6F0CB665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3589" y="3549968"/>
              <a:ext cx="2790818" cy="9810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9141AF-3E23-E37F-351F-6A2116CB706C}"/>
                </a:ext>
              </a:extLst>
            </p:cNvPr>
            <p:cNvSpPr txBox="1"/>
            <p:nvPr/>
          </p:nvSpPr>
          <p:spPr>
            <a:xfrm>
              <a:off x="1105377" y="2842589"/>
              <a:ext cx="2981486" cy="391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sz="1600" dirty="0" err="1">
                  <a:solidFill>
                    <a:schemeClr val="bg1"/>
                  </a:solidFill>
                  <a:latin typeface="Spectral Light"/>
                  <a:sym typeface="Spectral Light"/>
                </a:rPr>
                <a:t>GlanceNets</a:t>
              </a:r>
              <a:endParaRPr lang="en-GB" sz="1600" dirty="0">
                <a:solidFill>
                  <a:schemeClr val="bg1"/>
                </a:solidFill>
                <a:latin typeface="Spectral Light"/>
                <a:sym typeface="Spectral Ligh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37B34F-92A9-87D7-FF30-67312782650F}"/>
                </a:ext>
              </a:extLst>
            </p:cNvPr>
            <p:cNvCxnSpPr>
              <a:cxnSpLocks/>
            </p:cNvCxnSpPr>
            <p:nvPr/>
          </p:nvCxnSpPr>
          <p:spPr>
            <a:xfrm>
              <a:off x="1128257" y="3293608"/>
              <a:ext cx="2981486" cy="137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3F1AB9-0F57-9254-3A73-E776350C9022}"/>
              </a:ext>
            </a:extLst>
          </p:cNvPr>
          <p:cNvGrpSpPr/>
          <p:nvPr/>
        </p:nvGrpSpPr>
        <p:grpSpPr>
          <a:xfrm>
            <a:off x="6063328" y="2432337"/>
            <a:ext cx="2710915" cy="1706991"/>
            <a:chOff x="6085352" y="1634413"/>
            <a:chExt cx="2710915" cy="17069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DC6E3D-2300-F420-F908-0FE93EB168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85352" y="1634413"/>
              <a:ext cx="2710915" cy="454723"/>
              <a:chOff x="7402931" y="2799751"/>
              <a:chExt cx="3096586" cy="51941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070CB7-C8A3-F597-F475-786099424F30}"/>
                  </a:ext>
                </a:extLst>
              </p:cNvPr>
              <p:cNvSpPr txBox="1"/>
              <p:nvPr/>
            </p:nvSpPr>
            <p:spPr>
              <a:xfrm>
                <a:off x="7402931" y="2799751"/>
                <a:ext cx="3096586" cy="428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GB" sz="1600" dirty="0">
                    <a:solidFill>
                      <a:schemeClr val="bg1"/>
                    </a:solidFill>
                    <a:latin typeface="Spectral Light"/>
                  </a:rPr>
                  <a:t>Stochastic CBMs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8A79A4-F532-B55A-4DAA-7DDDA2A52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2931" y="3319166"/>
                <a:ext cx="3096586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F1CCBA7-3B01-61B5-74A9-3158DD472838}"/>
                </a:ext>
              </a:extLst>
            </p:cNvPr>
            <p:cNvGrpSpPr/>
            <p:nvPr/>
          </p:nvGrpSpPr>
          <p:grpSpPr>
            <a:xfrm>
              <a:off x="6160012" y="2252199"/>
              <a:ext cx="2630944" cy="1089205"/>
              <a:chOff x="6903771" y="3510482"/>
              <a:chExt cx="2630944" cy="108920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4C8EA86-6F84-DD14-0D46-7793C5230C37}"/>
                  </a:ext>
                </a:extLst>
              </p:cNvPr>
              <p:cNvGrpSpPr/>
              <p:nvPr/>
            </p:nvGrpSpPr>
            <p:grpSpPr>
              <a:xfrm>
                <a:off x="7231048" y="3510482"/>
                <a:ext cx="217395" cy="668747"/>
                <a:chOff x="6321134" y="3297421"/>
                <a:chExt cx="217395" cy="668747"/>
              </a:xfrm>
            </p:grpSpPr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60F04523-2861-6F28-4C09-809C806D6060}"/>
                    </a:ext>
                  </a:extLst>
                </p:cNvPr>
                <p:cNvSpPr/>
                <p:nvPr/>
              </p:nvSpPr>
              <p:spPr>
                <a:xfrm>
                  <a:off x="6321134" y="3297421"/>
                  <a:ext cx="217395" cy="66874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3E27EBC-0F9C-126A-6E15-023D9BF59103}"/>
                    </a:ext>
                  </a:extLst>
                </p:cNvPr>
                <p:cNvSpPr/>
                <p:nvPr/>
              </p:nvSpPr>
              <p:spPr>
                <a:xfrm>
                  <a:off x="6364977" y="3419399"/>
                  <a:ext cx="131530" cy="13327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884CF64-6C12-898A-98D4-AB71CF4FBDE8}"/>
                    </a:ext>
                  </a:extLst>
                </p:cNvPr>
                <p:cNvSpPr/>
                <p:nvPr/>
              </p:nvSpPr>
              <p:spPr>
                <a:xfrm>
                  <a:off x="6364977" y="3577521"/>
                  <a:ext cx="131530" cy="13327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4456B28-C358-3667-C7BC-49EB6E058367}"/>
                    </a:ext>
                  </a:extLst>
                </p:cNvPr>
                <p:cNvSpPr/>
                <p:nvPr/>
              </p:nvSpPr>
              <p:spPr>
                <a:xfrm>
                  <a:off x="6364977" y="3737903"/>
                  <a:ext cx="131530" cy="13327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6F4885F-6A20-3F13-B1B0-7D12A1787393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71" y="4234114"/>
                    <a:ext cx="76841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6F4885F-6A20-3F13-B1B0-7D12A1787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71" y="4234114"/>
                    <a:ext cx="768415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C144E5A-8B86-6C1F-A5AF-1D13795303FC}"/>
                      </a:ext>
                    </a:extLst>
                  </p:cNvPr>
                  <p:cNvSpPr txBox="1"/>
                  <p:nvPr/>
                </p:nvSpPr>
                <p:spPr>
                  <a:xfrm>
                    <a:off x="7531539" y="3682705"/>
                    <a:ext cx="36260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C144E5A-8B86-6C1F-A5AF-1D13795303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1539" y="3682705"/>
                    <a:ext cx="362600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BABF7A4F-E9B9-3C48-1E36-F2FD12BD3768}"/>
                      </a:ext>
                    </a:extLst>
                  </p:cNvPr>
                  <p:cNvSpPr txBox="1"/>
                  <p:nvPr/>
                </p:nvSpPr>
                <p:spPr>
                  <a:xfrm>
                    <a:off x="7772181" y="3693322"/>
                    <a:ext cx="176253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,                         </m:t>
                              </m:r>
                            </m:e>
                          </m:d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BABF7A4F-E9B9-3C48-1E36-F2FD12BD37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72181" y="3693322"/>
                    <a:ext cx="1762534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9199DF35-6EF9-1C62-5ED8-1A64D6E9C421}"/>
                      </a:ext>
                    </a:extLst>
                  </p:cNvPr>
                  <p:cNvSpPr txBox="1"/>
                  <p:nvPr/>
                </p:nvSpPr>
                <p:spPr>
                  <a:xfrm>
                    <a:off x="8638141" y="4212499"/>
                    <a:ext cx="66998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8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9199DF35-6EF9-1C62-5ED8-1A64D6E9C4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38141" y="4212499"/>
                    <a:ext cx="669981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C8A969A-F792-4499-E6F4-49FCB1E12BA0}"/>
                  </a:ext>
                </a:extLst>
              </p:cNvPr>
              <p:cNvGrpSpPr/>
              <p:nvPr/>
            </p:nvGrpSpPr>
            <p:grpSpPr>
              <a:xfrm>
                <a:off x="8138637" y="3565367"/>
                <a:ext cx="217395" cy="668747"/>
                <a:chOff x="6144054" y="3297421"/>
                <a:chExt cx="217395" cy="668747"/>
              </a:xfrm>
            </p:grpSpPr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05B12EBD-D4FB-5C3B-C9FC-C4A8CB032375}"/>
                    </a:ext>
                  </a:extLst>
                </p:cNvPr>
                <p:cNvSpPr/>
                <p:nvPr/>
              </p:nvSpPr>
              <p:spPr>
                <a:xfrm>
                  <a:off x="6144054" y="3297421"/>
                  <a:ext cx="217395" cy="66874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B9DF12F-DE18-F71F-64A0-3ACA4F0F2C3D}"/>
                    </a:ext>
                  </a:extLst>
                </p:cNvPr>
                <p:cNvSpPr/>
                <p:nvPr/>
              </p:nvSpPr>
              <p:spPr>
                <a:xfrm>
                  <a:off x="6187897" y="3419399"/>
                  <a:ext cx="131530" cy="13327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BF4206E6-A75D-5BC3-2CB9-2E9EAD77954F}"/>
                    </a:ext>
                  </a:extLst>
                </p:cNvPr>
                <p:cNvSpPr/>
                <p:nvPr/>
              </p:nvSpPr>
              <p:spPr>
                <a:xfrm>
                  <a:off x="6187897" y="3577521"/>
                  <a:ext cx="131530" cy="13327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6431163-C5AC-2933-8948-CD5B251A220C}"/>
                    </a:ext>
                  </a:extLst>
                </p:cNvPr>
                <p:cNvSpPr/>
                <p:nvPr/>
              </p:nvSpPr>
              <p:spPr>
                <a:xfrm>
                  <a:off x="6187897" y="3737903"/>
                  <a:ext cx="131530" cy="13327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F97FCE1-DB10-0340-7650-32ECA10C1AF7}"/>
                      </a:ext>
                    </a:extLst>
                  </p:cNvPr>
                  <p:cNvSpPr txBox="1"/>
                  <p:nvPr/>
                </p:nvSpPr>
                <p:spPr>
                  <a:xfrm>
                    <a:off x="7916295" y="4230355"/>
                    <a:ext cx="66207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F97FCE1-DB10-0340-7650-32ECA10C1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16295" y="4230355"/>
                    <a:ext cx="662077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498BFB7-038C-08B5-F13B-ADD70EE6F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6126" t="3003" r="3776" b="2969"/>
              <a:stretch/>
            </p:blipFill>
            <p:spPr>
              <a:xfrm>
                <a:off x="8638141" y="3576671"/>
                <a:ext cx="674512" cy="668747"/>
              </a:xfrm>
              <a:prstGeom prst="rect">
                <a:avLst/>
              </a:prstGeom>
            </p:spPr>
          </p:pic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020DA25-3161-5CA9-A0E0-9AD8704B5A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4264" y="4257632"/>
            <a:ext cx="634620" cy="63462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8BC7C14-8779-7A82-A9A1-A00F6D48F732}"/>
              </a:ext>
            </a:extLst>
          </p:cNvPr>
          <p:cNvSpPr txBox="1"/>
          <p:nvPr/>
        </p:nvSpPr>
        <p:spPr>
          <a:xfrm>
            <a:off x="5522335" y="4886516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Spectral Light"/>
                <a:sym typeface="Spectral Light"/>
              </a:rPr>
              <a:t>GlanceNets</a:t>
            </a:r>
            <a:endParaRPr lang="en-US" sz="1200">
              <a:solidFill>
                <a:schemeClr val="bg1"/>
              </a:solidFill>
              <a:latin typeface="Spectral Light"/>
              <a:sym typeface="Spectral Ligh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D2978D-46B9-D239-646C-A9E92CFEF1A7}"/>
              </a:ext>
            </a:extLst>
          </p:cNvPr>
          <p:cNvSpPr txBox="1"/>
          <p:nvPr/>
        </p:nvSpPr>
        <p:spPr>
          <a:xfrm>
            <a:off x="6500488" y="4886517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Spectral Light"/>
                <a:sym typeface="Spectral Light"/>
              </a:rPr>
              <a:t>Autoregressive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5F43E04-B5E6-AC27-2B81-E9693259C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3047" y="4295120"/>
            <a:ext cx="609481" cy="60948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7B1072-DEAA-1856-E9BC-A2A06896ACB4}"/>
              </a:ext>
            </a:extLst>
          </p:cNvPr>
          <p:cNvSpPr txBox="1"/>
          <p:nvPr/>
        </p:nvSpPr>
        <p:spPr>
          <a:xfrm>
            <a:off x="7786782" y="4895139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Spectral Light"/>
                <a:sym typeface="Spectral Light"/>
              </a:rPr>
              <a:t>Stochastic</a:t>
            </a:r>
          </a:p>
        </p:txBody>
      </p:sp>
    </p:spTree>
    <p:extLst>
      <p:ext uri="{BB962C8B-B14F-4D97-AF65-F5344CB8AC3E}">
        <p14:creationId xmlns:p14="http://schemas.microsoft.com/office/powerpoint/2010/main" val="3475244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85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885" name="Google Shape;885;p85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What is interpretability?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Foundations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Assumptions, data structures, and design principles for interpretability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Blueprint for interpretable models </a:t>
            </a:r>
            <a:endParaRPr dirty="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-GB" sz="2000" dirty="0"/>
              <a:t>Instantiations</a:t>
            </a:r>
            <a:endParaRPr sz="20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concept encoder P(C | X)</a:t>
            </a:r>
            <a:endParaRPr dirty="0">
              <a:solidFill>
                <a:srgbClr val="666666"/>
              </a:solidFill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pectral"/>
              <a:buAutoNum type="arabicPeriod"/>
            </a:pPr>
            <a:r>
              <a:rPr lang="en-GB" sz="1800" b="1" dirty="0">
                <a:latin typeface="Spectral"/>
                <a:ea typeface="Spectral"/>
                <a:cs typeface="Spectral"/>
                <a:sym typeface="Spectral"/>
              </a:rPr>
              <a:t>Instantiating the task predictor P(Y | C)</a:t>
            </a:r>
            <a:endParaRPr sz="1800" b="1" dirty="0"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Open questions</a:t>
            </a:r>
            <a:endParaRPr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do we need interpretability in the first place?</a:t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256050" y="2419350"/>
            <a:ext cx="87177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"/>
              <a:buAutoNum type="arabicPeriod"/>
            </a:pP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Blindly using opaque models</a:t>
            </a:r>
            <a:r>
              <a:rPr lang="en-GB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can lead to all sorts of </a:t>
            </a: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problems</a:t>
            </a:r>
            <a:endParaRPr sz="18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ectral"/>
              <a:buAutoNum type="arabicPeriod"/>
            </a:pPr>
            <a:r>
              <a:rPr lang="en-GB" sz="1800" b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Regulatory/legal</a:t>
            </a:r>
            <a:r>
              <a:rPr lang="en-GB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constraints:</a:t>
            </a:r>
            <a:endParaRPr sz="18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1" name="Google Shape;171;p22"/>
          <p:cNvSpPr/>
          <p:nvPr/>
        </p:nvSpPr>
        <p:spPr>
          <a:xfrm>
            <a:off x="775575" y="3303825"/>
            <a:ext cx="3675300" cy="1224600"/>
          </a:xfrm>
          <a:prstGeom prst="roundRect">
            <a:avLst>
              <a:gd name="adj" fmla="val 6155"/>
            </a:avLst>
          </a:prstGeom>
          <a:solidFill>
            <a:srgbClr val="007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FFFFFF"/>
                </a:solidFill>
              </a:rPr>
              <a:t>General Data Protection Regulations (GDPR, 2016)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“The data subject shall have the right not to be subject to a </a:t>
            </a:r>
            <a:r>
              <a:rPr lang="en-GB" sz="900" b="1">
                <a:solidFill>
                  <a:srgbClr val="FFFFFF"/>
                </a:solidFill>
              </a:rPr>
              <a:t>decision</a:t>
            </a:r>
            <a:r>
              <a:rPr lang="en-GB" sz="900">
                <a:solidFill>
                  <a:srgbClr val="FFFFFF"/>
                </a:solidFill>
              </a:rPr>
              <a:t> based solely on </a:t>
            </a:r>
            <a:r>
              <a:rPr lang="en-GB" sz="900" b="1">
                <a:solidFill>
                  <a:srgbClr val="FFFFFF"/>
                </a:solidFill>
              </a:rPr>
              <a:t>automated processing</a:t>
            </a:r>
            <a:r>
              <a:rPr lang="en-GB" sz="900">
                <a:solidFill>
                  <a:srgbClr val="FFFFFF"/>
                </a:solidFill>
              </a:rPr>
              <a:t>, including profiling,…” (Art. 22)</a:t>
            </a: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The data subject has the right to “</a:t>
            </a:r>
            <a:r>
              <a:rPr lang="en-GB" sz="900" b="1">
                <a:solidFill>
                  <a:srgbClr val="FFFFFF"/>
                </a:solidFill>
              </a:rPr>
              <a:t>meaningful information </a:t>
            </a:r>
            <a:r>
              <a:rPr lang="en-GB" sz="900">
                <a:solidFill>
                  <a:srgbClr val="FFFFFF"/>
                </a:solidFill>
              </a:rPr>
              <a:t>about the </a:t>
            </a:r>
            <a:r>
              <a:rPr lang="en-GB" sz="900" b="1">
                <a:solidFill>
                  <a:srgbClr val="FFFFFF"/>
                </a:solidFill>
              </a:rPr>
              <a:t>logic</a:t>
            </a:r>
            <a:r>
              <a:rPr lang="en-GB" sz="900">
                <a:solidFill>
                  <a:srgbClr val="FFFFFF"/>
                </a:solidFill>
              </a:rPr>
              <a:t> involved” in the decision. (Art. 13 and 15)</a:t>
            </a:r>
            <a:endParaRPr sz="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4693120" y="3303825"/>
            <a:ext cx="3675300" cy="1224600"/>
          </a:xfrm>
          <a:prstGeom prst="roundRect">
            <a:avLst>
              <a:gd name="adj" fmla="val 6155"/>
            </a:avLst>
          </a:prstGeom>
          <a:solidFill>
            <a:srgbClr val="007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FFFFFF"/>
                </a:solidFill>
              </a:rPr>
              <a:t>EU AI Act (2024):</a:t>
            </a:r>
            <a:endParaRPr sz="13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“Any affected person subject to a </a:t>
            </a:r>
            <a:r>
              <a:rPr lang="en-GB" sz="1100" b="1">
                <a:solidFill>
                  <a:srgbClr val="FFFFFF"/>
                </a:solidFill>
              </a:rPr>
              <a:t>decision</a:t>
            </a:r>
            <a:r>
              <a:rPr lang="en-GB" sz="1100">
                <a:solidFill>
                  <a:srgbClr val="FFFFFF"/>
                </a:solidFill>
              </a:rPr>
              <a:t> which is taken by… a </a:t>
            </a:r>
            <a:r>
              <a:rPr lang="en-GB" sz="1100" b="1">
                <a:solidFill>
                  <a:srgbClr val="FFFFFF"/>
                </a:solidFill>
              </a:rPr>
              <a:t>high-risk AI system</a:t>
            </a:r>
            <a:r>
              <a:rPr lang="en-GB" sz="1100">
                <a:solidFill>
                  <a:srgbClr val="FFFFFF"/>
                </a:solidFill>
              </a:rPr>
              <a:t> … shall have the right to obtain from the deployer </a:t>
            </a:r>
            <a:r>
              <a:rPr lang="en-GB" sz="1100" b="1">
                <a:solidFill>
                  <a:srgbClr val="FFFFFF"/>
                </a:solidFill>
              </a:rPr>
              <a:t>clear and meaningful explanations</a:t>
            </a:r>
            <a:r>
              <a:rPr lang="en-GB" sz="1100">
                <a:solidFill>
                  <a:srgbClr val="FFFFFF"/>
                </a:solidFill>
              </a:rPr>
              <a:t> (Art. 86)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256050" y="4638000"/>
            <a:ext cx="64662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</a:t>
            </a:r>
            <a:r>
              <a:rPr lang="en-GB" sz="800">
                <a:solidFill>
                  <a:schemeClr val="l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8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GDPR, EU. "Automated individual decision-making, including profiling." (2022).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</a:t>
            </a:r>
            <a:r>
              <a:rPr lang="en-GB" sz="8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Act, EU Artificial Intelligence. "The EU Artificial Intelligence Act." (2024).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1552425" y="1127550"/>
            <a:ext cx="3624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Highly parametric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Complicated inference steps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Non-linearities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  <a:p>
            <a:pPr marL="460800" lvl="0" indent="-31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pectral ExtraLight"/>
              <a:buChar char="●"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Sensitive to initial states and update rules</a:t>
            </a:r>
            <a:endParaRPr sz="1300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6850625" y="1193138"/>
            <a:ext cx="984900" cy="984900"/>
          </a:xfrm>
          <a:prstGeom prst="cube">
            <a:avLst>
              <a:gd name="adj" fmla="val 25000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?</a:t>
            </a:r>
            <a:endParaRPr sz="3600">
              <a:solidFill>
                <a:schemeClr val="lt1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6036525" y="1428013"/>
            <a:ext cx="69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input</a:t>
            </a:r>
            <a:endParaRPr i="1"/>
          </a:p>
        </p:txBody>
      </p:sp>
      <p:sp>
        <p:nvSpPr>
          <p:cNvPr id="177" name="Google Shape;177;p22"/>
          <p:cNvSpPr txBox="1"/>
          <p:nvPr/>
        </p:nvSpPr>
        <p:spPr>
          <a:xfrm>
            <a:off x="7900550" y="1413238"/>
            <a:ext cx="69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output</a:t>
            </a:r>
            <a:endParaRPr i="1"/>
          </a:p>
        </p:txBody>
      </p:sp>
      <p:sp>
        <p:nvSpPr>
          <p:cNvPr id="178" name="Google Shape;178;p22"/>
          <p:cNvSpPr/>
          <p:nvPr/>
        </p:nvSpPr>
        <p:spPr>
          <a:xfrm>
            <a:off x="6189825" y="1700888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8053850" y="1686113"/>
            <a:ext cx="538800" cy="27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0" name="Google Shape;180;p22" title="Screenshot 2025-08-08 at 17.11.08.png"/>
          <p:cNvPicPr preferRelativeResize="0"/>
          <p:nvPr/>
        </p:nvPicPr>
        <p:blipFill rotWithShape="1">
          <a:blip r:embed="rId5">
            <a:alphaModFix/>
          </a:blip>
          <a:srcRect l="43697" r="44881"/>
          <a:stretch/>
        </p:blipFill>
        <p:spPr>
          <a:xfrm>
            <a:off x="5349725" y="1389876"/>
            <a:ext cx="482398" cy="5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22"/>
          <p:cNvGrpSpPr/>
          <p:nvPr/>
        </p:nvGrpSpPr>
        <p:grpSpPr>
          <a:xfrm>
            <a:off x="595800" y="1326175"/>
            <a:ext cx="783622" cy="677960"/>
            <a:chOff x="464050" y="1231300"/>
            <a:chExt cx="783622" cy="677960"/>
          </a:xfrm>
        </p:grpSpPr>
        <p:sp>
          <p:nvSpPr>
            <p:cNvPr id="182" name="Google Shape;182;p22"/>
            <p:cNvSpPr/>
            <p:nvPr/>
          </p:nvSpPr>
          <p:spPr>
            <a:xfrm>
              <a:off x="464050" y="1371448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464050" y="1627648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781311" y="1231300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781311" y="1495736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781311" y="1760160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1098572" y="1495736"/>
              <a:ext cx="149100" cy="14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9675" tIns="79675" rIns="79675" bIns="7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19"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188" name="Google Shape;188;p22"/>
            <p:cNvCxnSpPr/>
            <p:nvPr/>
          </p:nvCxnSpPr>
          <p:spPr>
            <a:xfrm rot="10800000" flipH="1">
              <a:off x="539602" y="1301524"/>
              <a:ext cx="317700" cy="1482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22"/>
            <p:cNvCxnSpPr/>
            <p:nvPr/>
          </p:nvCxnSpPr>
          <p:spPr>
            <a:xfrm>
              <a:off x="857233" y="1305982"/>
              <a:ext cx="320100" cy="2643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22"/>
            <p:cNvCxnSpPr/>
            <p:nvPr/>
          </p:nvCxnSpPr>
          <p:spPr>
            <a:xfrm>
              <a:off x="859542" y="1570308"/>
              <a:ext cx="320100" cy="24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2"/>
            <p:cNvCxnSpPr/>
            <p:nvPr/>
          </p:nvCxnSpPr>
          <p:spPr>
            <a:xfrm rot="10800000" flipH="1">
              <a:off x="861873" y="1570223"/>
              <a:ext cx="315300" cy="2667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2"/>
            <p:cNvCxnSpPr/>
            <p:nvPr/>
          </p:nvCxnSpPr>
          <p:spPr>
            <a:xfrm rot="10800000" flipH="1">
              <a:off x="541911" y="1574961"/>
              <a:ext cx="312900" cy="1275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2"/>
            <p:cNvCxnSpPr/>
            <p:nvPr/>
          </p:nvCxnSpPr>
          <p:spPr>
            <a:xfrm>
              <a:off x="537271" y="1707101"/>
              <a:ext cx="322200" cy="1344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2"/>
            <p:cNvCxnSpPr/>
            <p:nvPr/>
          </p:nvCxnSpPr>
          <p:spPr>
            <a:xfrm>
              <a:off x="539602" y="1445106"/>
              <a:ext cx="322200" cy="1323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2"/>
            <p:cNvCxnSpPr/>
            <p:nvPr/>
          </p:nvCxnSpPr>
          <p:spPr>
            <a:xfrm rot="10800000" flipH="1">
              <a:off x="539602" y="1310661"/>
              <a:ext cx="315300" cy="3918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22"/>
            <p:cNvCxnSpPr/>
            <p:nvPr/>
          </p:nvCxnSpPr>
          <p:spPr>
            <a:xfrm>
              <a:off x="541911" y="1445106"/>
              <a:ext cx="322200" cy="391500"/>
            </a:xfrm>
            <a:prstGeom prst="straightConnector1">
              <a:avLst/>
            </a:prstGeom>
            <a:noFill/>
            <a:ln w="2490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7" name="Google Shape;197;p22"/>
          <p:cNvSpPr txBox="1"/>
          <p:nvPr/>
        </p:nvSpPr>
        <p:spPr>
          <a:xfrm>
            <a:off x="6599225" y="808238"/>
            <a:ext cx="148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“opaque” model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90" name="Google Shape;890;p86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08650" y="172875"/>
                <a:ext cx="87177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dirty="0"/>
                  <a:t>Instantiating the task predictor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890" name="Google Shape;890;p8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8650" y="172875"/>
                <a:ext cx="8717700" cy="572700"/>
              </a:xfrm>
              <a:prstGeom prst="rect">
                <a:avLst/>
              </a:prstGeom>
              <a:blipFill>
                <a:blip r:embed="rId3"/>
                <a:stretch>
                  <a:fillRect l="-1164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1" name="Google Shape;891;p8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dirty="0"/>
                  <a:t>So far, we have assumed that the label predictor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;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en-GB" dirty="0"/>
                  <a:t> is a linear layer.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Linear models, however, are not very expressive and </a:t>
                </a:r>
                <a:r>
                  <a:rPr lang="en-GB" b="1" dirty="0">
                    <a:solidFill>
                      <a:srgbClr val="C00000"/>
                    </a:solidFill>
                  </a:rPr>
                  <a:t>may struggle to learn complex non-linear interactions </a:t>
                </a:r>
                <a:r>
                  <a:rPr lang="en-GB" dirty="0"/>
                  <a:t>between concepts and labels.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We will now consider different ways of parameterising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91" name="Google Shape;891;p8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4"/>
                <a:stretch>
                  <a:fillRect l="-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751;p69">
            <a:extLst>
              <a:ext uri="{FF2B5EF4-FFF2-40B4-BE49-F238E27FC236}">
                <a16:creationId xmlns:a16="http://schemas.microsoft.com/office/drawing/2014/main" id="{466962EB-10B0-3534-92BE-ED9ACDCC7616}"/>
              </a:ext>
            </a:extLst>
          </p:cNvPr>
          <p:cNvGrpSpPr>
            <a:grpSpLocks noChangeAspect="1"/>
          </p:cNvGrpSpPr>
          <p:nvPr/>
        </p:nvGrpSpPr>
        <p:grpSpPr>
          <a:xfrm>
            <a:off x="2506991" y="2387192"/>
            <a:ext cx="4130021" cy="1321320"/>
            <a:chOff x="1115122" y="3752027"/>
            <a:chExt cx="2644904" cy="653694"/>
          </a:xfrm>
        </p:grpSpPr>
        <p:grpSp>
          <p:nvGrpSpPr>
            <p:cNvPr id="3" name="Google Shape;752;p69">
              <a:extLst>
                <a:ext uri="{FF2B5EF4-FFF2-40B4-BE49-F238E27FC236}">
                  <a16:creationId xmlns:a16="http://schemas.microsoft.com/office/drawing/2014/main" id="{8B4B591E-693A-3387-AFCA-B40DE071F37F}"/>
                </a:ext>
              </a:extLst>
            </p:cNvPr>
            <p:cNvGrpSpPr/>
            <p:nvPr/>
          </p:nvGrpSpPr>
          <p:grpSpPr>
            <a:xfrm>
              <a:off x="1115122" y="3752027"/>
              <a:ext cx="2644904" cy="653694"/>
              <a:chOff x="1115125" y="2217500"/>
              <a:chExt cx="7218622" cy="1784100"/>
            </a:xfrm>
          </p:grpSpPr>
          <p:grpSp>
            <p:nvGrpSpPr>
              <p:cNvPr id="5" name="Google Shape;753;p69">
                <a:extLst>
                  <a:ext uri="{FF2B5EF4-FFF2-40B4-BE49-F238E27FC236}">
                    <a16:creationId xmlns:a16="http://schemas.microsoft.com/office/drawing/2014/main" id="{E2B3A882-56EA-38CE-02C0-991AF168587E}"/>
                  </a:ext>
                </a:extLst>
              </p:cNvPr>
              <p:cNvGrpSpPr/>
              <p:nvPr/>
            </p:nvGrpSpPr>
            <p:grpSpPr>
              <a:xfrm>
                <a:off x="1115125" y="2217500"/>
                <a:ext cx="7218552" cy="1784100"/>
                <a:chOff x="1115125" y="2217500"/>
                <a:chExt cx="7218552" cy="1784100"/>
              </a:xfrm>
            </p:grpSpPr>
            <p:cxnSp>
              <p:nvCxnSpPr>
                <p:cNvPr id="7" name="Google Shape;754;p69">
                  <a:extLst>
                    <a:ext uri="{FF2B5EF4-FFF2-40B4-BE49-F238E27FC236}">
                      <a16:creationId xmlns:a16="http://schemas.microsoft.com/office/drawing/2014/main" id="{4D433762-F7E2-F809-F074-3E34E17FD015}"/>
                    </a:ext>
                  </a:extLst>
                </p:cNvPr>
                <p:cNvCxnSpPr>
                  <a:stCxn id="4" idx="2"/>
                  <a:endCxn id="8" idx="0"/>
                </p:cNvCxnSpPr>
                <p:nvPr/>
              </p:nvCxnSpPr>
              <p:spPr>
                <a:xfrm>
                  <a:off x="6961136" y="3207670"/>
                  <a:ext cx="3" cy="50808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8E7CC3"/>
                  </a:solidFill>
                  <a:prstDash val="solid"/>
                  <a:round/>
                  <a:headEnd type="none" w="med" len="med"/>
                  <a:tailEnd type="stealth" w="med" len="med"/>
                </a:ln>
              </p:spPr>
            </p:cxnSp>
            <p:sp>
              <p:nvSpPr>
                <p:cNvPr id="8" name="Google Shape;756;p69">
                  <a:extLst>
                    <a:ext uri="{FF2B5EF4-FFF2-40B4-BE49-F238E27FC236}">
                      <a16:creationId xmlns:a16="http://schemas.microsoft.com/office/drawing/2014/main" id="{1C3D170B-BA86-0091-6D3B-50CFF75B8656}"/>
                    </a:ext>
                  </a:extLst>
                </p:cNvPr>
                <p:cNvSpPr txBox="1"/>
                <p:nvPr/>
              </p:nvSpPr>
              <p:spPr>
                <a:xfrm>
                  <a:off x="5790838" y="3715759"/>
                  <a:ext cx="2340599" cy="2858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500" tIns="33500" rIns="33500" bIns="33500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>
                      <a:solidFill>
                        <a:srgbClr val="8E7CC3"/>
                      </a:solidFill>
                      <a:latin typeface="Spectral"/>
                      <a:ea typeface="Spectral"/>
                      <a:cs typeface="Spectral"/>
                      <a:sym typeface="Spectral"/>
                    </a:rPr>
                    <a:t>Task Predictor</a:t>
                  </a:r>
                  <a:endParaRPr>
                    <a:solidFill>
                      <a:srgbClr val="8E7CC3"/>
                    </a:solidFill>
                    <a:latin typeface="Spectral"/>
                    <a:ea typeface="Spectral"/>
                    <a:cs typeface="Spectral"/>
                    <a:sym typeface="Spectral"/>
                  </a:endParaRPr>
                </a:p>
              </p:txBody>
            </p:sp>
            <p:pic>
              <p:nvPicPr>
                <p:cNvPr id="9" name="Google Shape;757;p69" title="Screenshot 2025-08-08 at 15.36.36.png">
                  <a:extLst>
                    <a:ext uri="{FF2B5EF4-FFF2-40B4-BE49-F238E27FC236}">
                      <a16:creationId xmlns:a16="http://schemas.microsoft.com/office/drawing/2014/main" id="{4B118EAC-E0E8-232E-362D-21D7CBF9E832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 amt="20000"/>
                </a:blip>
                <a:stretch>
                  <a:fillRect/>
                </a:stretch>
              </p:blipFill>
              <p:spPr>
                <a:xfrm>
                  <a:off x="1115125" y="2217500"/>
                  <a:ext cx="7218552" cy="1237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" name="Google Shape;758;p69" title="Screenshot 2025-08-08 at 15.36.36.png">
                <a:extLst>
                  <a:ext uri="{FF2B5EF4-FFF2-40B4-BE49-F238E27FC236}">
                    <a16:creationId xmlns:a16="http://schemas.microsoft.com/office/drawing/2014/main" id="{E5881BA1-25DD-BBF5-05C0-AD5BFF43700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65561" t="9219" r="3" b="24594"/>
              <a:stretch/>
            </p:blipFill>
            <p:spPr>
              <a:xfrm>
                <a:off x="5847940" y="2331582"/>
                <a:ext cx="2485807" cy="8188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755;p69">
              <a:extLst>
                <a:ext uri="{FF2B5EF4-FFF2-40B4-BE49-F238E27FC236}">
                  <a16:creationId xmlns:a16="http://schemas.microsoft.com/office/drawing/2014/main" id="{F787584E-1456-DA88-B541-649C4F069CB0}"/>
                </a:ext>
              </a:extLst>
            </p:cNvPr>
            <p:cNvSpPr/>
            <p:nvPr/>
          </p:nvSpPr>
          <p:spPr>
            <a:xfrm>
              <a:off x="2956050" y="3793825"/>
              <a:ext cx="602100" cy="3210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8E7CC3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>
          <a:extLst>
            <a:ext uri="{FF2B5EF4-FFF2-40B4-BE49-F238E27FC236}">
              <a16:creationId xmlns:a16="http://schemas.microsoft.com/office/drawing/2014/main" id="{3A3F98E7-8B23-C795-C752-D32EB7E9C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6">
            <a:extLst>
              <a:ext uri="{FF2B5EF4-FFF2-40B4-BE49-F238E27FC236}">
                <a16:creationId xmlns:a16="http://schemas.microsoft.com/office/drawing/2014/main" id="{CD7A9549-3677-941B-145C-F03FD995A5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Powerful interpretable task predictors</a:t>
            </a:r>
            <a:endParaRPr/>
          </a:p>
        </p:txBody>
      </p:sp>
      <p:sp>
        <p:nvSpPr>
          <p:cNvPr id="891" name="Google Shape;891;p86">
            <a:extLst>
              <a:ext uri="{FF2B5EF4-FFF2-40B4-BE49-F238E27FC236}">
                <a16:creationId xmlns:a16="http://schemas.microsoft.com/office/drawing/2014/main" id="{6C5B30B0-CE14-AEE8-BDCD-4AC3B16931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GB"/>
              <a:t>A simple way to extend the power of linear task predictors is to make them act linearly at least in the </a:t>
            </a:r>
            <a:r>
              <a:rPr lang="en-GB" b="1">
                <a:solidFill>
                  <a:srgbClr val="C00000"/>
                </a:solidFill>
              </a:rPr>
              <a:t>concept neighbourhood </a:t>
            </a:r>
            <a:r>
              <a:rPr lang="en-GB"/>
              <a:t>of each sample 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2AE58-5520-D054-F192-85C9B988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023" y="4489776"/>
            <a:ext cx="598200" cy="601761"/>
          </a:xfrm>
          <a:prstGeom prst="rect">
            <a:avLst/>
          </a:prstGeom>
        </p:spPr>
      </p:pic>
      <p:sp>
        <p:nvSpPr>
          <p:cNvPr id="11" name="Google Shape;812;p73">
            <a:extLst>
              <a:ext uri="{FF2B5EF4-FFF2-40B4-BE49-F238E27FC236}">
                <a16:creationId xmlns:a16="http://schemas.microsoft.com/office/drawing/2014/main" id="{DA4DF71C-1BB5-CC25-0601-CE138765A4DE}"/>
              </a:ext>
            </a:extLst>
          </p:cNvPr>
          <p:cNvSpPr txBox="1"/>
          <p:nvPr/>
        </p:nvSpPr>
        <p:spPr>
          <a:xfrm>
            <a:off x="208650" y="4797887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[1] </a:t>
            </a:r>
            <a:r>
              <a:rPr lang="en-GB" sz="800" u="sng" dirty="0">
                <a:solidFill>
                  <a:schemeClr val="hlink"/>
                </a:solidFill>
              </a:rPr>
              <a:t>Alvare</a:t>
            </a:r>
            <a:r>
              <a:rPr lang="en-GB" sz="800" u="sng" dirty="0">
                <a:solidFill>
                  <a:schemeClr val="hlink"/>
                </a:solidFill>
                <a:hlinkClick r:id="rId4"/>
              </a:rPr>
              <a:t>z Melis et al. "Towards robust interpretability with self-explaining neural networks." NeurIPS (2018).</a:t>
            </a:r>
            <a:endParaRPr lang="en-GB" sz="800" u="sng" dirty="0">
              <a:solidFill>
                <a:schemeClr val="hlin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3089E1-C66A-B40D-83B2-28A423AA9CB8}"/>
                  </a:ext>
                </a:extLst>
              </p:cNvPr>
              <p:cNvSpPr txBox="1"/>
              <p:nvPr/>
            </p:nvSpPr>
            <p:spPr>
              <a:xfrm>
                <a:off x="1409335" y="2019840"/>
                <a:ext cx="5894755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>
                    <a:solidFill>
                      <a:schemeClr val="accent1">
                        <a:lumMod val="75000"/>
                      </a:schemeClr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Traditional Linear Task Predictor</a:t>
                </a:r>
                <a:r>
                  <a:rPr lang="en-GB" sz="1800">
                    <a:solidFill>
                      <a:schemeClr val="bg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:      </a:t>
                </a:r>
                <a14:m>
                  <m:oMath xmlns:m="http://schemas.openxmlformats.org/officeDocument/2006/math">
                    <m:r>
                      <a:rPr lang="en-GB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𝑓</m:t>
                    </m:r>
                    <m:d>
                      <m:dPr>
                        <m:ctrlPr>
                          <a:rPr lang="en-GB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8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  <m:r>
                          <a:rPr lang="en-US" sz="1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;</m:t>
                        </m:r>
                        <m: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𝜽</m:t>
                        </m:r>
                      </m:e>
                    </m:d>
                    <m:r>
                      <a:rPr lang="en-GB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=</m:t>
                    </m:r>
                    <m:sSup>
                      <m:sSupPr>
                        <m:ctrlPr>
                          <a:rPr lang="en-GB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sSupPr>
                      <m:e>
                        <m:r>
                          <a:rPr lang="en-GB" sz="1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𝛉</m:t>
                        </m:r>
                      </m:e>
                      <m:sup>
                        <m:r>
                          <a:rPr lang="en-GB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𝑇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1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endParaRPr lang="en-GB" sz="1800">
                  <a:solidFill>
                    <a:schemeClr val="bg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  <a:p>
                <a:r>
                  <a:rPr lang="en-GB" sz="1800">
                    <a:solidFill>
                      <a:srgbClr val="00B050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          “Linear-</a:t>
                </a:r>
                <a:r>
                  <a:rPr lang="en-GB" sz="1800" err="1">
                    <a:solidFill>
                      <a:srgbClr val="00B050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ish</a:t>
                </a:r>
                <a:r>
                  <a:rPr lang="en-GB" sz="1800">
                    <a:solidFill>
                      <a:srgbClr val="00B050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” Task Predictor</a:t>
                </a:r>
                <a:r>
                  <a:rPr lang="en-GB" sz="1800">
                    <a:solidFill>
                      <a:schemeClr val="bg1"/>
                    </a:solidFill>
                    <a:latin typeface="Spectral Light"/>
                    <a:ea typeface="Spectral Light"/>
                    <a:cs typeface="Spectral Light"/>
                    <a:sym typeface="Spectral Light"/>
                  </a:rPr>
                  <a:t>:     </a:t>
                </a:r>
                <a14:m>
                  <m:oMath xmlns:m="http://schemas.openxmlformats.org/officeDocument/2006/math">
                    <m:r>
                      <a:rPr lang="en-GB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𝑓</m:t>
                    </m:r>
                    <m:d>
                      <m:dPr>
                        <m:ctrlPr>
                          <a:rPr lang="en-GB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8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  <m:r>
                          <a:rPr lang="en-US" sz="1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;</m:t>
                        </m:r>
                        <m:r>
                          <a:rPr lang="en-US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𝜃</m:t>
                        </m:r>
                        <m:d>
                          <m:dPr>
                            <m:ctrlPr>
                              <a:rPr lang="en-US" sz="18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Spectral Light"/>
                              </a:rPr>
                            </m:ctrlPr>
                          </m:dPr>
                          <m:e>
                            <m:r>
                              <a:rPr lang="en-US" sz="18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Spectral Light"/>
                              </a:rPr>
                              <m:t>𝒙</m:t>
                            </m:r>
                          </m:e>
                        </m:d>
                      </m:e>
                    </m:d>
                    <m:r>
                      <a:rPr lang="en-GB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=</m:t>
                    </m:r>
                    <m:r>
                      <a:rPr lang="en-GB" sz="18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pectral Light"/>
                        <a:cs typeface="Spectral Light"/>
                        <a:sym typeface="Spectral Light"/>
                      </a:rPr>
                      <m:t>𝜃</m:t>
                    </m:r>
                    <m:sSup>
                      <m:sSupPr>
                        <m:ctrlPr>
                          <a:rPr lang="en-GB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18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</m:ctrlPr>
                          </m:dPr>
                          <m:e>
                            <m:r>
                              <a:rPr lang="en-US" sz="1800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Spectral Light"/>
                                <a:cs typeface="Spectral Light"/>
                                <a:sym typeface="Spectral Light"/>
                              </a:rPr>
                              <m:t>𝐱</m:t>
                            </m:r>
                          </m:e>
                        </m:d>
                      </m:e>
                      <m:sup>
                        <m:r>
                          <a:rPr lang="en-GB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pectral Light"/>
                            <a:cs typeface="Spectral Light"/>
                            <a:sym typeface="Spectral Light"/>
                          </a:rPr>
                          <m:t>𝑇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1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endParaRPr lang="en-GB" sz="1800">
                  <a:solidFill>
                    <a:schemeClr val="bg1"/>
                  </a:solidFill>
                  <a:latin typeface="Spectral Light"/>
                  <a:ea typeface="Spectral Light"/>
                  <a:cs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3089E1-C66A-B40D-83B2-28A423AA9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335" y="2019840"/>
                <a:ext cx="5894755" cy="681982"/>
              </a:xfrm>
              <a:prstGeom prst="rect">
                <a:avLst/>
              </a:prstGeom>
              <a:blipFill>
                <a:blip r:embed="rId5"/>
                <a:stretch>
                  <a:fillRect l="-827" t="-5357" r="-486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CD5D90-A815-9BD3-7A26-BB3A2DAC9E1E}"/>
                  </a:ext>
                </a:extLst>
              </p:cNvPr>
              <p:cNvSpPr txBox="1"/>
              <p:nvPr/>
            </p:nvSpPr>
            <p:spPr>
              <a:xfrm>
                <a:off x="208650" y="3022421"/>
                <a:ext cx="8717700" cy="103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GB" sz="18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Where:</a:t>
                </a:r>
              </a:p>
              <a:p>
                <a:pPr marL="342900" indent="-342900">
                  <a:lnSpc>
                    <a:spcPct val="115000"/>
                  </a:lnSpc>
                  <a:buClr>
                    <a:schemeClr val="lt1"/>
                  </a:buClr>
                  <a:buSzPts val="1800"/>
                  <a:buFont typeface="+mj-lt"/>
                  <a:buAutoNum type="arabicPeriod"/>
                </a:pPr>
                <a:r>
                  <a:rPr lang="en-GB" sz="18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The distribution </a:t>
                </a:r>
                <a14:m>
                  <m:oMath xmlns:m="http://schemas.openxmlformats.org/officeDocument/2006/math">
                    <m:r>
                      <a:rPr lang="en-GB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r>
                      <a:rPr lang="en-GB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(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Θ</m:t>
                    </m:r>
                    <m:r>
                      <a:rPr lang="en-GB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| </m:t>
                    </m:r>
                    <m:r>
                      <a:rPr lang="en-GB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GB" sz="1800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)= </m:t>
                    </m:r>
                    <m:r>
                      <a:rPr lang="en-GB" sz="180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𝜃</m:t>
                    </m:r>
                    <m:r>
                      <a:rPr lang="en-US" sz="1800" b="0" i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(</m:t>
                    </m:r>
                    <m:r>
                      <a:rPr lang="en-US" sz="1800" b="1" i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𝐱</m:t>
                    </m:r>
                    <m:r>
                      <a:rPr lang="en-US" sz="1800" b="0" i="0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  <m:r>
                      <a:rPr lang="en-GB" sz="1800" i="1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</m:oMath>
                </a14:m>
                <a:r>
                  <a:rPr lang="en-GB" sz="18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is parameterised as a learnable DNN, and</a:t>
                </a:r>
              </a:p>
              <a:p>
                <a:pPr marL="342900" indent="-342900">
                  <a:lnSpc>
                    <a:spcPct val="115000"/>
                  </a:lnSpc>
                  <a:buClr>
                    <a:schemeClr val="lt1"/>
                  </a:buClr>
                  <a:buSzPts val="1800"/>
                  <a:buFont typeface="+mj-lt"/>
                  <a:buAutoNum type="arabicPeriod"/>
                </a:pPr>
                <a:r>
                  <a:rPr lang="en-GB" sz="18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The function </a:t>
                </a:r>
                <a14:m>
                  <m:oMath xmlns:m="http://schemas.openxmlformats.org/officeDocument/2006/math">
                    <m:r>
                      <a:rPr lang="en-GB" sz="180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𝜃</m:t>
                    </m:r>
                    <m:r>
                      <a:rPr lang="en-US" sz="180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(</m:t>
                    </m:r>
                    <m:r>
                      <a:rPr lang="en-US" sz="1800" b="1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𝐱</m:t>
                    </m:r>
                    <m:r>
                      <a:rPr lang="en-US" sz="180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  <m:r>
                      <a:rPr lang="en-GB" sz="1800" i="1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</m:oMath>
                </a14:m>
                <a:r>
                  <a:rPr lang="en-GB" sz="18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is encouraged to be “stable” for samples with similar concepts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CD5D90-A815-9BD3-7A26-BB3A2DAC9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50" y="3022421"/>
                <a:ext cx="8717700" cy="1037592"/>
              </a:xfrm>
              <a:prstGeom prst="rect">
                <a:avLst/>
              </a:prstGeom>
              <a:blipFill>
                <a:blip r:embed="rId6"/>
                <a:stretch>
                  <a:fillRect l="-979" b="-1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087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9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9" name="Google Shape;909;p8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US"/>
                  <a:t>Another way is to exploit different parameter spaces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/>
                  <a:t> such as symbolic rules</a:t>
                </a:r>
                <a:endParaRPr/>
              </a:p>
            </p:txBody>
          </p:sp>
        </mc:Choice>
        <mc:Fallback xmlns="">
          <p:sp>
            <p:nvSpPr>
              <p:cNvPr id="909" name="Google Shape;909;p8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3"/>
                <a:stretch>
                  <a:fillRect l="-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22485C9A-4CEB-B191-FFBA-DCBAB335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812;p73">
            <a:extLst>
              <a:ext uri="{FF2B5EF4-FFF2-40B4-BE49-F238E27FC236}">
                <a16:creationId xmlns:a16="http://schemas.microsoft.com/office/drawing/2014/main" id="{793D6808-8420-E1D0-B696-144B20A46597}"/>
              </a:ext>
            </a:extLst>
          </p:cNvPr>
          <p:cNvSpPr txBox="1"/>
          <p:nvPr/>
        </p:nvSpPr>
        <p:spPr>
          <a:xfrm>
            <a:off x="208650" y="4767601"/>
            <a:ext cx="8564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>
                <a:solidFill>
                  <a:schemeClr val="bg1"/>
                </a:solidFill>
                <a:hlinkClick r:id="rId3"/>
              </a:rPr>
              <a:t>Barbiero et al. "Interpretable neural-symbolic concept reasoning." International Conference on Machine Learning. PMLR, 2023</a:t>
            </a:r>
            <a:r>
              <a:rPr lang="en-GB" sz="800">
                <a:solidFill>
                  <a:schemeClr val="bg1"/>
                </a:solidFill>
              </a:rPr>
              <a:t>.</a:t>
            </a:r>
          </a:p>
          <a:p>
            <a:r>
              <a:rPr lang="en-GB" sz="800">
                <a:solidFill>
                  <a:schemeClr val="bg1"/>
                </a:solidFill>
              </a:rPr>
              <a:t>[2] </a:t>
            </a:r>
            <a:r>
              <a:rPr lang="en-GB" sz="800">
                <a:solidFill>
                  <a:schemeClr val="bg1"/>
                </a:solidFill>
                <a:hlinkClick r:id="rId4"/>
              </a:rPr>
              <a:t>Debot et al. "Interpretable concept-based memory reasoning." </a:t>
            </a:r>
            <a:r>
              <a:rPr lang="en-GB" sz="800" err="1">
                <a:solidFill>
                  <a:schemeClr val="bg1"/>
                </a:solidFill>
                <a:hlinkClick r:id="rId4"/>
              </a:rPr>
              <a:t>NeurIPS</a:t>
            </a:r>
            <a:r>
              <a:rPr lang="en-GB" sz="800">
                <a:solidFill>
                  <a:schemeClr val="bg1"/>
                </a:solidFill>
                <a:hlinkClick r:id="rId4"/>
              </a:rPr>
              <a:t> 2024.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C6435BDF-9189-3CA2-5AAB-586A729E2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9" name="Google Shape;909;p89">
                <a:extLst>
                  <a:ext uri="{FF2B5EF4-FFF2-40B4-BE49-F238E27FC236}">
                    <a16:creationId xmlns:a16="http://schemas.microsoft.com/office/drawing/2014/main" id="{77E9F153-529C-DFFD-6F09-F6075D8440A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US"/>
                  <a:t>Another way is to exploit different parameter spaces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ar-AE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l-GR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ar-AE"/>
                  <a:t> </a:t>
                </a:r>
                <a:r>
                  <a:rPr lang="en-US"/>
                  <a:t>such as symbolic rules</a:t>
                </a:r>
              </a:p>
            </p:txBody>
          </p:sp>
        </mc:Choice>
        <mc:Fallback xmlns="">
          <p:sp>
            <p:nvSpPr>
              <p:cNvPr id="909" name="Google Shape;909;p89">
                <a:extLst>
                  <a:ext uri="{FF2B5EF4-FFF2-40B4-BE49-F238E27FC236}">
                    <a16:creationId xmlns:a16="http://schemas.microsoft.com/office/drawing/2014/main" id="{77E9F153-529C-DFFD-6F09-F6075D8440A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5"/>
                <a:stretch>
                  <a:fillRect l="-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858AA54-1D03-B7DF-7F9A-165A364DFDFC}"/>
              </a:ext>
            </a:extLst>
          </p:cNvPr>
          <p:cNvSpPr txBox="1"/>
          <p:nvPr/>
        </p:nvSpPr>
        <p:spPr>
          <a:xfrm>
            <a:off x="208650" y="1531776"/>
            <a:ext cx="8636264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 dirty="0">
                <a:solidFill>
                  <a:srgbClr val="C00000"/>
                </a:solidFill>
                <a:latin typeface="Spectral Light"/>
                <a:sym typeface="Spectral Light"/>
              </a:rPr>
              <a:t>Step 1 (neural generation)</a:t>
            </a:r>
            <a:r>
              <a:rPr lang="en-GB" sz="1600" dirty="0">
                <a:solidFill>
                  <a:schemeClr val="lt1"/>
                </a:solidFill>
                <a:latin typeface="Spectral Light"/>
                <a:sym typeface="Spectral Light"/>
              </a:rPr>
              <a:t>: Two DNNs generate both concept activations &amp; rule parameters</a:t>
            </a:r>
            <a:endParaRPr lang="en-GB" sz="1600" b="1" dirty="0">
              <a:solidFill>
                <a:srgbClr val="C00000"/>
              </a:solidFill>
              <a:latin typeface="Spectral Light"/>
              <a:sym typeface="Spectral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E31BD-A3E5-03E8-FE10-D4175DD6DA6A}"/>
              </a:ext>
            </a:extLst>
          </p:cNvPr>
          <p:cNvSpPr txBox="1"/>
          <p:nvPr/>
        </p:nvSpPr>
        <p:spPr>
          <a:xfrm>
            <a:off x="7420485" y="4839528"/>
            <a:ext cx="641522" cy="251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sz="900">
                <a:solidFill>
                  <a:schemeClr val="lt1"/>
                </a:solidFill>
                <a:latin typeface="Spectral Light"/>
                <a:sym typeface="Spectral Light"/>
              </a:rPr>
              <a:t>ICML 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A34AC2-4641-055B-1FDD-D5F21AFCAD2B}"/>
              </a:ext>
            </a:extLst>
          </p:cNvPr>
          <p:cNvSpPr txBox="1"/>
          <p:nvPr/>
        </p:nvSpPr>
        <p:spPr>
          <a:xfrm>
            <a:off x="8114658" y="4844181"/>
            <a:ext cx="768159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sz="900" err="1">
                <a:solidFill>
                  <a:schemeClr val="lt1"/>
                </a:solidFill>
                <a:latin typeface="Spectral Light"/>
                <a:sym typeface="Spectral Light"/>
              </a:rPr>
              <a:t>NeurIPS</a:t>
            </a:r>
            <a:r>
              <a:rPr lang="en-US" sz="900">
                <a:solidFill>
                  <a:schemeClr val="lt1"/>
                </a:solidFill>
                <a:latin typeface="Spectral Light"/>
                <a:sym typeface="Spectral Light"/>
              </a:rPr>
              <a:t> 24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64564-CC73-FF0C-4FD3-4E66B99E8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147" y="4290178"/>
            <a:ext cx="598201" cy="5982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A47FCF-F245-8D51-6216-4DC335022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168" y="4290178"/>
            <a:ext cx="601140" cy="604718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3F93CE3-AC47-5173-DFE1-D9678DA1CD6A}"/>
              </a:ext>
            </a:extLst>
          </p:cNvPr>
          <p:cNvCxnSpPr>
            <a:cxnSpLocks/>
            <a:stCxn id="896" idx="3"/>
            <a:endCxn id="907" idx="1"/>
          </p:cNvCxnSpPr>
          <p:nvPr/>
        </p:nvCxnSpPr>
        <p:spPr>
          <a:xfrm flipV="1">
            <a:off x="2530265" y="3126992"/>
            <a:ext cx="937898" cy="4038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71734C2-5C18-B14D-E887-304E6FD2A119}"/>
              </a:ext>
            </a:extLst>
          </p:cNvPr>
          <p:cNvCxnSpPr>
            <a:cxnSpLocks/>
            <a:stCxn id="907" idx="3"/>
            <a:endCxn id="902" idx="1"/>
          </p:cNvCxnSpPr>
          <p:nvPr/>
        </p:nvCxnSpPr>
        <p:spPr>
          <a:xfrm>
            <a:off x="4122146" y="3126992"/>
            <a:ext cx="981319" cy="44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5">
            <a:extLst>
              <a:ext uri="{FF2B5EF4-FFF2-40B4-BE49-F238E27FC236}">
                <a16:creationId xmlns:a16="http://schemas.microsoft.com/office/drawing/2014/main" id="{3066795D-ADDE-281C-8973-1E184E3E8032}"/>
              </a:ext>
            </a:extLst>
          </p:cNvPr>
          <p:cNvCxnSpPr>
            <a:cxnSpLocks/>
            <a:stCxn id="911" idx="3"/>
            <a:endCxn id="63" idx="1"/>
          </p:cNvCxnSpPr>
          <p:nvPr/>
        </p:nvCxnSpPr>
        <p:spPr>
          <a:xfrm>
            <a:off x="4122146" y="4115961"/>
            <a:ext cx="770985" cy="3111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95077C6-F1E1-FCDF-4C3C-BB82CB821361}"/>
                  </a:ext>
                </a:extLst>
              </p:cNvPr>
              <p:cNvSpPr txBox="1"/>
              <p:nvPr/>
            </p:nvSpPr>
            <p:spPr>
              <a:xfrm>
                <a:off x="4893131" y="3913631"/>
                <a:ext cx="1083376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¬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1</m:t>
                          </m:r>
                        </m:sub>
                      </m:sSub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∨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95077C6-F1E1-FCDF-4C3C-BB82CB821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131" y="3913631"/>
                <a:ext cx="1083376" cy="4108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6" name="Picture 89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CF3D8FF8-7A53-16C6-B7A3-B13A769BF8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241" b="41027"/>
          <a:stretch/>
        </p:blipFill>
        <p:spPr>
          <a:xfrm>
            <a:off x="1507396" y="2928564"/>
            <a:ext cx="1022869" cy="1204574"/>
          </a:xfrm>
          <a:prstGeom prst="rect">
            <a:avLst/>
          </a:prstGeom>
        </p:spPr>
      </p:pic>
      <p:sp>
        <p:nvSpPr>
          <p:cNvPr id="897" name="TextBox 896">
            <a:extLst>
              <a:ext uri="{FF2B5EF4-FFF2-40B4-BE49-F238E27FC236}">
                <a16:creationId xmlns:a16="http://schemas.microsoft.com/office/drawing/2014/main" id="{B5A8CF55-D5AB-6DB1-A072-638AF73E3A74}"/>
              </a:ext>
            </a:extLst>
          </p:cNvPr>
          <p:cNvSpPr txBox="1"/>
          <p:nvPr/>
        </p:nvSpPr>
        <p:spPr>
          <a:xfrm>
            <a:off x="4490850" y="2245814"/>
            <a:ext cx="1789272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Concepts</a:t>
            </a:r>
          </a:p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i="1">
                <a:solidFill>
                  <a:schemeClr val="lt1"/>
                </a:solidFill>
                <a:latin typeface="Spectral Light"/>
                <a:sym typeface="Spectral Light"/>
              </a:rPr>
              <a:t>semantic transparency</a:t>
            </a:r>
          </a:p>
        </p:txBody>
      </p:sp>
      <p:grpSp>
        <p:nvGrpSpPr>
          <p:cNvPr id="898" name="Group 897">
            <a:extLst>
              <a:ext uri="{FF2B5EF4-FFF2-40B4-BE49-F238E27FC236}">
                <a16:creationId xmlns:a16="http://schemas.microsoft.com/office/drawing/2014/main" id="{20B83C11-1234-6132-D8A7-4CA7B1B78857}"/>
              </a:ext>
            </a:extLst>
          </p:cNvPr>
          <p:cNvGrpSpPr/>
          <p:nvPr/>
        </p:nvGrpSpPr>
        <p:grpSpPr>
          <a:xfrm>
            <a:off x="5103465" y="2728871"/>
            <a:ext cx="572374" cy="789218"/>
            <a:chOff x="4851881" y="2724420"/>
            <a:chExt cx="572374" cy="789218"/>
          </a:xfrm>
        </p:grpSpPr>
        <p:pic>
          <p:nvPicPr>
            <p:cNvPr id="899" name="Graphic 898" descr="Siren with solid fill">
              <a:extLst>
                <a:ext uri="{FF2B5EF4-FFF2-40B4-BE49-F238E27FC236}">
                  <a16:creationId xmlns:a16="http://schemas.microsoft.com/office/drawing/2014/main" id="{123CDDB3-28F5-5325-0514-A746E94E4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38502" y="3093802"/>
              <a:ext cx="419836" cy="419836"/>
            </a:xfrm>
            <a:prstGeom prst="rect">
              <a:avLst/>
            </a:prstGeom>
          </p:spPr>
        </p:pic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40981192-410A-4C51-4CE8-52F8BE93BE3E}"/>
                </a:ext>
              </a:extLst>
            </p:cNvPr>
            <p:cNvGrpSpPr/>
            <p:nvPr/>
          </p:nvGrpSpPr>
          <p:grpSpPr>
            <a:xfrm>
              <a:off x="4944276" y="2724420"/>
              <a:ext cx="408290" cy="408289"/>
              <a:chOff x="4697224" y="5270961"/>
              <a:chExt cx="914400" cy="914400"/>
            </a:xfrm>
          </p:grpSpPr>
          <p:pic>
            <p:nvPicPr>
              <p:cNvPr id="904" name="Graphic 903" descr="Traffic light outline">
                <a:extLst>
                  <a:ext uri="{FF2B5EF4-FFF2-40B4-BE49-F238E27FC236}">
                    <a16:creationId xmlns:a16="http://schemas.microsoft.com/office/drawing/2014/main" id="{160DA112-3D61-07DE-817B-F78C234B5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05" name="Oval 904">
                <a:extLst>
                  <a:ext uri="{FF2B5EF4-FFF2-40B4-BE49-F238E27FC236}">
                    <a16:creationId xmlns:a16="http://schemas.microsoft.com/office/drawing/2014/main" id="{D2B0DF0A-398F-307F-FB5A-F8A4AB32295E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1" name="Group 900">
              <a:extLst>
                <a:ext uri="{FF2B5EF4-FFF2-40B4-BE49-F238E27FC236}">
                  <a16:creationId xmlns:a16="http://schemas.microsoft.com/office/drawing/2014/main" id="{47572413-8793-9927-C071-13E902502396}"/>
                </a:ext>
              </a:extLst>
            </p:cNvPr>
            <p:cNvGrpSpPr/>
            <p:nvPr/>
          </p:nvGrpSpPr>
          <p:grpSpPr>
            <a:xfrm>
              <a:off x="4851881" y="2766737"/>
              <a:ext cx="572374" cy="720510"/>
              <a:chOff x="2967450" y="4800877"/>
              <a:chExt cx="753485" cy="1929122"/>
            </a:xfrm>
          </p:grpSpPr>
          <p:sp>
            <p:nvSpPr>
              <p:cNvPr id="902" name="Left Bracket 901">
                <a:extLst>
                  <a:ext uri="{FF2B5EF4-FFF2-40B4-BE49-F238E27FC236}">
                    <a16:creationId xmlns:a16="http://schemas.microsoft.com/office/drawing/2014/main" id="{CC3DE373-8A37-CD20-349A-6E80FED7051D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03" name="Left Bracket 902">
                <a:extLst>
                  <a:ext uri="{FF2B5EF4-FFF2-40B4-BE49-F238E27FC236}">
                    <a16:creationId xmlns:a16="http://schemas.microsoft.com/office/drawing/2014/main" id="{58E522CC-6626-4AD4-BCCA-5D0D98C97162}"/>
                  </a:ext>
                </a:extLst>
              </p:cNvPr>
              <p:cNvSpPr/>
              <p:nvPr/>
            </p:nvSpPr>
            <p:spPr>
              <a:xfrm rot="10800000">
                <a:off x="359030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6" name="TextBox 905">
            <a:extLst>
              <a:ext uri="{FF2B5EF4-FFF2-40B4-BE49-F238E27FC236}">
                <a16:creationId xmlns:a16="http://schemas.microsoft.com/office/drawing/2014/main" id="{78495841-99ED-402E-C105-3548F4FAA8A2}"/>
              </a:ext>
            </a:extLst>
          </p:cNvPr>
          <p:cNvSpPr txBox="1"/>
          <p:nvPr/>
        </p:nvSpPr>
        <p:spPr>
          <a:xfrm>
            <a:off x="4560251" y="3538089"/>
            <a:ext cx="1679506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Logic rule</a:t>
            </a:r>
          </a:p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i="1">
                <a:solidFill>
                  <a:schemeClr val="lt1"/>
                </a:solidFill>
                <a:latin typeface="Spectral Light"/>
                <a:sym typeface="Spectral Light"/>
              </a:rPr>
              <a:t>functional transparency</a:t>
            </a:r>
          </a:p>
        </p:txBody>
      </p:sp>
      <p:pic>
        <p:nvPicPr>
          <p:cNvPr id="907" name="Picture 906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76C81BDD-3E82-7B6B-E857-62929D0324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8163" y="2803175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0" name="TextBox 909">
                <a:extLst>
                  <a:ext uri="{FF2B5EF4-FFF2-40B4-BE49-F238E27FC236}">
                    <a16:creationId xmlns:a16="http://schemas.microsoft.com/office/drawing/2014/main" id="{3C8F30F1-D948-D0C5-F535-411FCC9FAA95}"/>
                  </a:ext>
                </a:extLst>
              </p:cNvPr>
              <p:cNvSpPr txBox="1"/>
              <p:nvPr/>
            </p:nvSpPr>
            <p:spPr>
              <a:xfrm>
                <a:off x="2798592" y="2533623"/>
                <a:ext cx="1872296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Concept Encoder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d>
                      <m:dPr>
                        <m:ctrlP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𝐶</m:t>
                        </m:r>
                      </m:e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𝑋</m:t>
                        </m:r>
                      </m:e>
                    </m:d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10" name="TextBox 909">
                <a:extLst>
                  <a:ext uri="{FF2B5EF4-FFF2-40B4-BE49-F238E27FC236}">
                    <a16:creationId xmlns:a16="http://schemas.microsoft.com/office/drawing/2014/main" id="{3C8F30F1-D948-D0C5-F535-411FCC9FA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592" y="2533623"/>
                <a:ext cx="1872296" cy="263534"/>
              </a:xfrm>
              <a:prstGeom prst="rect">
                <a:avLst/>
              </a:prstGeom>
              <a:blipFill>
                <a:blip r:embed="rId15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1" name="Picture 910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F0DC996A-182B-3B5E-B244-0723947AA0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8163" y="3792144"/>
            <a:ext cx="653983" cy="647634"/>
          </a:xfrm>
          <a:prstGeom prst="rect">
            <a:avLst/>
          </a:prstGeom>
        </p:spPr>
      </p:pic>
      <p:cxnSp>
        <p:nvCxnSpPr>
          <p:cNvPr id="912" name="Straight Arrow Connector 911">
            <a:extLst>
              <a:ext uri="{FF2B5EF4-FFF2-40B4-BE49-F238E27FC236}">
                <a16:creationId xmlns:a16="http://schemas.microsoft.com/office/drawing/2014/main" id="{86B7688B-F554-A152-4DD3-EB0733C4BD45}"/>
              </a:ext>
            </a:extLst>
          </p:cNvPr>
          <p:cNvCxnSpPr>
            <a:cxnSpLocks/>
            <a:stCxn id="896" idx="3"/>
            <a:endCxn id="911" idx="1"/>
          </p:cNvCxnSpPr>
          <p:nvPr/>
        </p:nvCxnSpPr>
        <p:spPr>
          <a:xfrm>
            <a:off x="2530265" y="3530851"/>
            <a:ext cx="937898" cy="5851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3" name="TextBox 912">
                <a:extLst>
                  <a:ext uri="{FF2B5EF4-FFF2-40B4-BE49-F238E27FC236}">
                    <a16:creationId xmlns:a16="http://schemas.microsoft.com/office/drawing/2014/main" id="{C9B7B461-DBC5-B51C-AB32-BBB77C04C2E3}"/>
                  </a:ext>
                </a:extLst>
              </p:cNvPr>
              <p:cNvSpPr txBox="1"/>
              <p:nvPr/>
            </p:nvSpPr>
            <p:spPr>
              <a:xfrm>
                <a:off x="2853039" y="3539906"/>
                <a:ext cx="1872296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Generator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Θ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13" name="TextBox 912">
                <a:extLst>
                  <a:ext uri="{FF2B5EF4-FFF2-40B4-BE49-F238E27FC236}">
                    <a16:creationId xmlns:a16="http://schemas.microsoft.com/office/drawing/2014/main" id="{C9B7B461-DBC5-B51C-AB32-BBB77C04C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039" y="3539906"/>
                <a:ext cx="1872296" cy="263534"/>
              </a:xfrm>
              <a:prstGeom prst="rect">
                <a:avLst/>
              </a:prstGeom>
              <a:blipFill>
                <a:blip r:embed="rId16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598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6D9C407E-898E-AD13-72E3-09FB386E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812;p73">
            <a:extLst>
              <a:ext uri="{FF2B5EF4-FFF2-40B4-BE49-F238E27FC236}">
                <a16:creationId xmlns:a16="http://schemas.microsoft.com/office/drawing/2014/main" id="{3D9B78E2-AA45-CC1E-63B6-A146ED5CF4F5}"/>
              </a:ext>
            </a:extLst>
          </p:cNvPr>
          <p:cNvSpPr txBox="1"/>
          <p:nvPr/>
        </p:nvSpPr>
        <p:spPr>
          <a:xfrm>
            <a:off x="208650" y="4767601"/>
            <a:ext cx="8564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>
                <a:solidFill>
                  <a:schemeClr val="bg1"/>
                </a:solidFill>
                <a:hlinkClick r:id="rId3"/>
              </a:rPr>
              <a:t>Barbiero et al. "Interpretable neural-symbolic concept reasoning." International Conference on Machine Learning. PMLR, 2023</a:t>
            </a:r>
            <a:r>
              <a:rPr lang="en-GB" sz="800">
                <a:solidFill>
                  <a:schemeClr val="bg1"/>
                </a:solidFill>
              </a:rPr>
              <a:t>.</a:t>
            </a:r>
          </a:p>
          <a:p>
            <a:r>
              <a:rPr lang="en-GB" sz="800">
                <a:solidFill>
                  <a:schemeClr val="bg1"/>
                </a:solidFill>
              </a:rPr>
              <a:t>[2] </a:t>
            </a:r>
            <a:r>
              <a:rPr lang="en-GB" sz="800">
                <a:solidFill>
                  <a:schemeClr val="bg1"/>
                </a:solidFill>
                <a:hlinkClick r:id="rId4"/>
              </a:rPr>
              <a:t>Debot et al. "Interpretable concept-based memory reasoning." </a:t>
            </a:r>
            <a:r>
              <a:rPr lang="en-GB" sz="800" err="1">
                <a:solidFill>
                  <a:schemeClr val="bg1"/>
                </a:solidFill>
                <a:hlinkClick r:id="rId4"/>
              </a:rPr>
              <a:t>NeurIPS</a:t>
            </a:r>
            <a:r>
              <a:rPr lang="en-GB" sz="800">
                <a:solidFill>
                  <a:schemeClr val="bg1"/>
                </a:solidFill>
                <a:hlinkClick r:id="rId4"/>
              </a:rPr>
              <a:t> 2024.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0B97B9CE-6E17-B3CC-AFEB-B886878CE6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9" name="Google Shape;909;p89">
                <a:extLst>
                  <a:ext uri="{FF2B5EF4-FFF2-40B4-BE49-F238E27FC236}">
                    <a16:creationId xmlns:a16="http://schemas.microsoft.com/office/drawing/2014/main" id="{5BC4DDE6-FEAC-D7BA-06B3-099FE3D10FA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US"/>
                  <a:t>Another way is to exploit different parameter spaces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ar-AE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l-GR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ar-AE"/>
                  <a:t> </a:t>
                </a:r>
                <a:r>
                  <a:rPr lang="en-US"/>
                  <a:t>such as symbolic rules</a:t>
                </a:r>
              </a:p>
            </p:txBody>
          </p:sp>
        </mc:Choice>
        <mc:Fallback xmlns="">
          <p:sp>
            <p:nvSpPr>
              <p:cNvPr id="909" name="Google Shape;909;p89">
                <a:extLst>
                  <a:ext uri="{FF2B5EF4-FFF2-40B4-BE49-F238E27FC236}">
                    <a16:creationId xmlns:a16="http://schemas.microsoft.com/office/drawing/2014/main" id="{5BC4DDE6-FEAC-D7BA-06B3-099FE3D10FA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8650" y="988775"/>
                <a:ext cx="8812500" cy="3580200"/>
              </a:xfrm>
              <a:prstGeom prst="rect">
                <a:avLst/>
              </a:prstGeom>
              <a:blipFill>
                <a:blip r:embed="rId5"/>
                <a:stretch>
                  <a:fillRect l="-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186070-998C-D662-4B1C-BC5228A2B565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 flipV="1">
            <a:off x="2530265" y="3126992"/>
            <a:ext cx="937898" cy="4038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589903-ACEA-47B9-18E1-B1B0470A4A28}"/>
              </a:ext>
            </a:extLst>
          </p:cNvPr>
          <p:cNvCxnSpPr>
            <a:cxnSpLocks/>
            <a:stCxn id="39" idx="3"/>
            <a:endCxn id="14" idx="1"/>
          </p:cNvCxnSpPr>
          <p:nvPr/>
        </p:nvCxnSpPr>
        <p:spPr>
          <a:xfrm>
            <a:off x="4122146" y="3126992"/>
            <a:ext cx="981319" cy="44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5">
            <a:extLst>
              <a:ext uri="{FF2B5EF4-FFF2-40B4-BE49-F238E27FC236}">
                <a16:creationId xmlns:a16="http://schemas.microsoft.com/office/drawing/2014/main" id="{BE803008-3061-7A8E-7DC6-5955BAEE5D84}"/>
              </a:ext>
            </a:extLst>
          </p:cNvPr>
          <p:cNvCxnSpPr>
            <a:cxnSpLocks/>
            <a:stCxn id="42" idx="3"/>
            <a:endCxn id="6" idx="1"/>
          </p:cNvCxnSpPr>
          <p:nvPr/>
        </p:nvCxnSpPr>
        <p:spPr>
          <a:xfrm>
            <a:off x="4122146" y="4115961"/>
            <a:ext cx="770985" cy="3111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315F93-73F8-D4FF-EAB4-9FCC112A0ED6}"/>
                  </a:ext>
                </a:extLst>
              </p:cNvPr>
              <p:cNvSpPr txBox="1"/>
              <p:nvPr/>
            </p:nvSpPr>
            <p:spPr>
              <a:xfrm>
                <a:off x="4893131" y="3913631"/>
                <a:ext cx="1083376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¬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1</m:t>
                          </m:r>
                        </m:sub>
                      </m:sSub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∨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315F93-73F8-D4FF-EAB4-9FCC112A0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131" y="3913631"/>
                <a:ext cx="1083376" cy="4108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A3B5D0C9-333A-218F-1682-0A1A9DA4B6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41" b="41027"/>
          <a:stretch/>
        </p:blipFill>
        <p:spPr>
          <a:xfrm>
            <a:off x="1507396" y="2928564"/>
            <a:ext cx="1022869" cy="1204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838951-05D3-189F-DB9E-9453997D09F2}"/>
              </a:ext>
            </a:extLst>
          </p:cNvPr>
          <p:cNvSpPr txBox="1"/>
          <p:nvPr/>
        </p:nvSpPr>
        <p:spPr>
          <a:xfrm>
            <a:off x="4490850" y="2245814"/>
            <a:ext cx="1789272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Concepts</a:t>
            </a:r>
          </a:p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i="1">
                <a:solidFill>
                  <a:schemeClr val="lt1"/>
                </a:solidFill>
                <a:latin typeface="Spectral Light"/>
                <a:sym typeface="Spectral Light"/>
              </a:rPr>
              <a:t>semantic transparency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C107BF-61E5-62EA-002C-9B4FAA7C3F31}"/>
              </a:ext>
            </a:extLst>
          </p:cNvPr>
          <p:cNvGrpSpPr/>
          <p:nvPr/>
        </p:nvGrpSpPr>
        <p:grpSpPr>
          <a:xfrm>
            <a:off x="5103465" y="2728871"/>
            <a:ext cx="572374" cy="789218"/>
            <a:chOff x="4851881" y="2724420"/>
            <a:chExt cx="572374" cy="789218"/>
          </a:xfrm>
        </p:grpSpPr>
        <p:pic>
          <p:nvPicPr>
            <p:cNvPr id="9" name="Graphic 8" descr="Siren with solid fill">
              <a:extLst>
                <a:ext uri="{FF2B5EF4-FFF2-40B4-BE49-F238E27FC236}">
                  <a16:creationId xmlns:a16="http://schemas.microsoft.com/office/drawing/2014/main" id="{B5429BA9-14C1-F21D-9EC1-BAACC334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38502" y="3093802"/>
              <a:ext cx="419836" cy="41983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3F65F9-4415-EA25-59BB-15333EA90550}"/>
                </a:ext>
              </a:extLst>
            </p:cNvPr>
            <p:cNvGrpSpPr/>
            <p:nvPr/>
          </p:nvGrpSpPr>
          <p:grpSpPr>
            <a:xfrm>
              <a:off x="4944276" y="2724420"/>
              <a:ext cx="408290" cy="408289"/>
              <a:chOff x="4697224" y="5270961"/>
              <a:chExt cx="914400" cy="914400"/>
            </a:xfrm>
          </p:grpSpPr>
          <p:pic>
            <p:nvPicPr>
              <p:cNvPr id="11" name="Graphic 10" descr="Traffic light outline">
                <a:extLst>
                  <a:ext uri="{FF2B5EF4-FFF2-40B4-BE49-F238E27FC236}">
                    <a16:creationId xmlns:a16="http://schemas.microsoft.com/office/drawing/2014/main" id="{3854A257-BF2F-3148-7621-DA3B03C6C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62348D1-BBF8-EE11-48EB-EC2462A9FB4A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F48A70-4C8B-E0ED-3A87-D056A697BAB0}"/>
                </a:ext>
              </a:extLst>
            </p:cNvPr>
            <p:cNvGrpSpPr/>
            <p:nvPr/>
          </p:nvGrpSpPr>
          <p:grpSpPr>
            <a:xfrm>
              <a:off x="4851881" y="2766737"/>
              <a:ext cx="572374" cy="720510"/>
              <a:chOff x="2967450" y="4800877"/>
              <a:chExt cx="753485" cy="1929122"/>
            </a:xfrm>
          </p:grpSpPr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DE5774D3-D644-BE4F-932F-5309D7EA94C7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5" name="Left Bracket 14">
                <a:extLst>
                  <a:ext uri="{FF2B5EF4-FFF2-40B4-BE49-F238E27FC236}">
                    <a16:creationId xmlns:a16="http://schemas.microsoft.com/office/drawing/2014/main" id="{737D17D8-A443-91EE-08DD-6DE54B7984DA}"/>
                  </a:ext>
                </a:extLst>
              </p:cNvPr>
              <p:cNvSpPr/>
              <p:nvPr/>
            </p:nvSpPr>
            <p:spPr>
              <a:xfrm rot="10800000">
                <a:off x="359030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9F3AFA3-0F6C-8307-0690-EE6D41C56F8D}"/>
              </a:ext>
            </a:extLst>
          </p:cNvPr>
          <p:cNvSpPr txBox="1"/>
          <p:nvPr/>
        </p:nvSpPr>
        <p:spPr>
          <a:xfrm>
            <a:off x="4560251" y="3538089"/>
            <a:ext cx="1679506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Logic rule</a:t>
            </a:r>
          </a:p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i="1">
                <a:solidFill>
                  <a:schemeClr val="lt1"/>
                </a:solidFill>
                <a:latin typeface="Spectral Light"/>
                <a:sym typeface="Spectral Light"/>
              </a:rPr>
              <a:t>functional transparency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0BDD13-D154-BE5F-D590-DCDE24F28A1F}"/>
              </a:ext>
            </a:extLst>
          </p:cNvPr>
          <p:cNvSpPr txBox="1"/>
          <p:nvPr/>
        </p:nvSpPr>
        <p:spPr>
          <a:xfrm>
            <a:off x="208650" y="1531776"/>
            <a:ext cx="8636264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 dirty="0">
                <a:solidFill>
                  <a:srgbClr val="C00000"/>
                </a:solidFill>
                <a:latin typeface="Spectral Light"/>
                <a:sym typeface="Spectral Light"/>
              </a:rPr>
              <a:t>Step 1 (neural generation)</a:t>
            </a:r>
            <a:r>
              <a:rPr lang="en-GB" sz="1600" dirty="0">
                <a:solidFill>
                  <a:schemeClr val="lt1"/>
                </a:solidFill>
                <a:latin typeface="Spectral Light"/>
                <a:sym typeface="Spectral Light"/>
              </a:rPr>
              <a:t>: Two DNNs generate both concept activations &amp; rule parameters</a:t>
            </a:r>
            <a:endParaRPr lang="en-GB" sz="1600" b="1" dirty="0">
              <a:solidFill>
                <a:srgbClr val="C00000"/>
              </a:solidFill>
              <a:latin typeface="Spectral Light"/>
              <a:sym typeface="Spectral Light"/>
            </a:endParaRPr>
          </a:p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 dirty="0">
                <a:solidFill>
                  <a:srgbClr val="C00000"/>
                </a:solidFill>
                <a:latin typeface="Spectral Light"/>
                <a:sym typeface="Spectral Light"/>
              </a:rPr>
              <a:t>Step 2 (interpretable execution)</a:t>
            </a:r>
            <a:r>
              <a:rPr lang="en-GB" sz="1600" dirty="0">
                <a:solidFill>
                  <a:schemeClr val="lt1"/>
                </a:solidFill>
                <a:latin typeface="Spectral Light"/>
                <a:sym typeface="Spectral Light"/>
              </a:rPr>
              <a:t>: A symbolic engine executes rules using predicted concepts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EB78CB-5447-B109-7627-EC837AAEA4B0}"/>
              </a:ext>
            </a:extLst>
          </p:cNvPr>
          <p:cNvSpPr txBox="1"/>
          <p:nvPr/>
        </p:nvSpPr>
        <p:spPr>
          <a:xfrm>
            <a:off x="7420485" y="4839528"/>
            <a:ext cx="641522" cy="251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sz="900">
                <a:solidFill>
                  <a:schemeClr val="lt1"/>
                </a:solidFill>
                <a:latin typeface="Spectral Light"/>
                <a:sym typeface="Spectral Light"/>
              </a:rPr>
              <a:t>ICML 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4EFC83-07D5-1B05-F7BA-2ACFA3839193}"/>
              </a:ext>
            </a:extLst>
          </p:cNvPr>
          <p:cNvSpPr txBox="1"/>
          <p:nvPr/>
        </p:nvSpPr>
        <p:spPr>
          <a:xfrm>
            <a:off x="8114658" y="4844181"/>
            <a:ext cx="768159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sz="900" err="1">
                <a:solidFill>
                  <a:schemeClr val="lt1"/>
                </a:solidFill>
                <a:latin typeface="Spectral Light"/>
                <a:sym typeface="Spectral Light"/>
              </a:rPr>
              <a:t>NeurIPS</a:t>
            </a:r>
            <a:r>
              <a:rPr lang="en-US" sz="900">
                <a:solidFill>
                  <a:schemeClr val="lt1"/>
                </a:solidFill>
                <a:latin typeface="Spectral Light"/>
                <a:sym typeface="Spectral Light"/>
              </a:rPr>
              <a:t> 24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62EE7-FDCA-BB0E-CE5D-16224B8828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2147" y="4290178"/>
            <a:ext cx="598201" cy="5982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0470EB-7588-DDED-C201-9724309D37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8168" y="4290178"/>
            <a:ext cx="601140" cy="604718"/>
          </a:xfrm>
          <a:prstGeom prst="rect">
            <a:avLst/>
          </a:prstGeom>
        </p:spPr>
      </p:pic>
      <p:pic>
        <p:nvPicPr>
          <p:cNvPr id="39" name="Picture 38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CA9925F4-59D5-C56C-8E9C-B246ECBCF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8163" y="2803175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E0E60C7-4194-60F3-5B44-C496FC0B823A}"/>
                  </a:ext>
                </a:extLst>
              </p:cNvPr>
              <p:cNvSpPr txBox="1"/>
              <p:nvPr/>
            </p:nvSpPr>
            <p:spPr>
              <a:xfrm>
                <a:off x="2798592" y="2533623"/>
                <a:ext cx="1872296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Concept Encoder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d>
                      <m:dPr>
                        <m:ctrlP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𝐶</m:t>
                        </m:r>
                      </m:e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𝑋</m:t>
                        </m:r>
                      </m:e>
                    </m:d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E0E60C7-4194-60F3-5B44-C496FC0B8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592" y="2533623"/>
                <a:ext cx="1872296" cy="263534"/>
              </a:xfrm>
              <a:prstGeom prst="rect">
                <a:avLst/>
              </a:prstGeom>
              <a:blipFill>
                <a:blip r:embed="rId15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01C9A5AA-B836-A63F-09E5-8749467C78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8163" y="3792144"/>
            <a:ext cx="653983" cy="647634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2363B7C-F654-8A42-99DF-0FB4AC6AB152}"/>
              </a:ext>
            </a:extLst>
          </p:cNvPr>
          <p:cNvCxnSpPr>
            <a:cxnSpLocks/>
            <a:stCxn id="7" idx="3"/>
            <a:endCxn id="42" idx="1"/>
          </p:cNvCxnSpPr>
          <p:nvPr/>
        </p:nvCxnSpPr>
        <p:spPr>
          <a:xfrm>
            <a:off x="2530265" y="3530851"/>
            <a:ext cx="937898" cy="5851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17F08F4-86C9-7614-8A8C-18D05E98F5C1}"/>
                  </a:ext>
                </a:extLst>
              </p:cNvPr>
              <p:cNvSpPr txBox="1"/>
              <p:nvPr/>
            </p:nvSpPr>
            <p:spPr>
              <a:xfrm>
                <a:off x="2853039" y="3539906"/>
                <a:ext cx="1872296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Generator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Θ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17F08F4-86C9-7614-8A8C-18D05E98F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039" y="3539906"/>
                <a:ext cx="1872296" cy="263534"/>
              </a:xfrm>
              <a:prstGeom prst="rect">
                <a:avLst/>
              </a:prstGeom>
              <a:blipFill>
                <a:blip r:embed="rId16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DE542-020D-DAE8-2745-8B90C5A7EEE7}"/>
              </a:ext>
            </a:extLst>
          </p:cNvPr>
          <p:cNvGrpSpPr>
            <a:grpSpLocks noChangeAspect="1"/>
          </p:cNvGrpSpPr>
          <p:nvPr/>
        </p:nvGrpSpPr>
        <p:grpSpPr>
          <a:xfrm>
            <a:off x="6568615" y="2687498"/>
            <a:ext cx="748219" cy="748218"/>
            <a:chOff x="6884894" y="2967334"/>
            <a:chExt cx="1156447" cy="115644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1F44E4FB-CBD6-1584-B0AB-D446447409C9}"/>
                </a:ext>
              </a:extLst>
            </p:cNvPr>
            <p:cNvSpPr/>
            <p:nvPr/>
          </p:nvSpPr>
          <p:spPr>
            <a:xfrm>
              <a:off x="6884894" y="2967334"/>
              <a:ext cx="1156447" cy="1156447"/>
            </a:xfrm>
            <a:prstGeom prst="cube">
              <a:avLst>
                <a:gd name="adj" fmla="val 15698"/>
              </a:avLst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Gears outline">
              <a:extLst>
                <a:ext uri="{FF2B5EF4-FFF2-40B4-BE49-F238E27FC236}">
                  <a16:creationId xmlns:a16="http://schemas.microsoft.com/office/drawing/2014/main" id="{0EDA9C22-F08A-C6F8-60CC-253EDDA64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355546">
              <a:off x="7030216" y="3155913"/>
              <a:ext cx="688906" cy="6889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F13749-EA78-0832-0E4E-43EBC76ED3CE}"/>
                </a:ext>
              </a:extLst>
            </p:cNvPr>
            <p:cNvSpPr txBox="1"/>
            <p:nvPr/>
          </p:nvSpPr>
          <p:spPr>
            <a:xfrm>
              <a:off x="6884894" y="3730177"/>
              <a:ext cx="964249" cy="31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Spectral Light"/>
                </a:rPr>
                <a:t>exec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E3A8BE-E63C-5C1F-173C-332184E66548}"/>
              </a:ext>
            </a:extLst>
          </p:cNvPr>
          <p:cNvGrpSpPr/>
          <p:nvPr/>
        </p:nvGrpSpPr>
        <p:grpSpPr>
          <a:xfrm>
            <a:off x="7983782" y="2946150"/>
            <a:ext cx="595034" cy="463207"/>
            <a:chOff x="5322067" y="4188044"/>
            <a:chExt cx="1174635" cy="914400"/>
          </a:xfrm>
        </p:grpSpPr>
        <p:pic>
          <p:nvPicPr>
            <p:cNvPr id="26" name="Graphic 25" descr="Car with solid fill">
              <a:extLst>
                <a:ext uri="{FF2B5EF4-FFF2-40B4-BE49-F238E27FC236}">
                  <a16:creationId xmlns:a16="http://schemas.microsoft.com/office/drawing/2014/main" id="{A0975489-ABEB-1BD8-5287-8C89D6B4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1C572DC2-9721-D966-A804-78FCAEB86968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F65A27C-F1AC-27F0-2031-7003AA2B701C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15D19521-9025-26AF-559F-046B7332112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 descr="Chevron arrows outline">
              <a:extLst>
                <a:ext uri="{FF2B5EF4-FFF2-40B4-BE49-F238E27FC236}">
                  <a16:creationId xmlns:a16="http://schemas.microsoft.com/office/drawing/2014/main" id="{627C91A5-F6FF-581D-D351-30E2454DB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76E1020-7A98-8C1E-85D4-5E9DBB5AF6BF}"/>
              </a:ext>
            </a:extLst>
          </p:cNvPr>
          <p:cNvSpPr txBox="1"/>
          <p:nvPr/>
        </p:nvSpPr>
        <p:spPr>
          <a:xfrm>
            <a:off x="6430252" y="2245814"/>
            <a:ext cx="10470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</a:rPr>
              <a:t>Interpretable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</a:rPr>
              <a:t>execution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567E42-32E9-DEAC-3680-0AF6D170BD10}"/>
              </a:ext>
            </a:extLst>
          </p:cNvPr>
          <p:cNvCxnSpPr>
            <a:cxnSpLocks/>
            <a:stCxn id="15" idx="1"/>
            <a:endCxn id="21" idx="2"/>
          </p:cNvCxnSpPr>
          <p:nvPr/>
        </p:nvCxnSpPr>
        <p:spPr>
          <a:xfrm flipV="1">
            <a:off x="5675839" y="3120335"/>
            <a:ext cx="892776" cy="111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A71F8AE2-B9F0-11E9-6522-609A5C70677F}"/>
              </a:ext>
            </a:extLst>
          </p:cNvPr>
          <p:cNvCxnSpPr>
            <a:cxnSpLocks/>
            <a:stCxn id="6" idx="3"/>
            <a:endCxn id="21" idx="3"/>
          </p:cNvCxnSpPr>
          <p:nvPr/>
        </p:nvCxnSpPr>
        <p:spPr>
          <a:xfrm flipV="1">
            <a:off x="5976507" y="3435716"/>
            <a:ext cx="907490" cy="683356"/>
          </a:xfrm>
          <a:prstGeom prst="bent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089CA49-B24F-4355-4573-BEBC82CAE4A2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7199379" y="3120335"/>
            <a:ext cx="70956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6257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89FFAE87-F9D1-8240-43F2-CC299D7CC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812;p73">
            <a:extLst>
              <a:ext uri="{FF2B5EF4-FFF2-40B4-BE49-F238E27FC236}">
                <a16:creationId xmlns:a16="http://schemas.microsoft.com/office/drawing/2014/main" id="{555A4D8F-01EF-5241-9D97-8C59315DEB0C}"/>
              </a:ext>
            </a:extLst>
          </p:cNvPr>
          <p:cNvSpPr txBox="1"/>
          <p:nvPr/>
        </p:nvSpPr>
        <p:spPr>
          <a:xfrm>
            <a:off x="208650" y="4767601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>
                <a:solidFill>
                  <a:schemeClr val="bg1"/>
                </a:solidFill>
                <a:hlinkClick r:id="rId3"/>
              </a:rPr>
              <a:t>Debot et al. "Interpretable concept-based memory reasoning." </a:t>
            </a:r>
            <a:r>
              <a:rPr lang="en-GB" sz="800" err="1">
                <a:solidFill>
                  <a:schemeClr val="bg1"/>
                </a:solidFill>
                <a:hlinkClick r:id="rId3"/>
              </a:rPr>
              <a:t>NeurIPS</a:t>
            </a:r>
            <a:r>
              <a:rPr lang="en-GB" sz="800">
                <a:solidFill>
                  <a:schemeClr val="bg1"/>
                </a:solidFill>
                <a:hlinkClick r:id="rId3"/>
              </a:rPr>
              <a:t> 2024.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001" name="Picture 1000">
            <a:extLst>
              <a:ext uri="{FF2B5EF4-FFF2-40B4-BE49-F238E27FC236}">
                <a16:creationId xmlns:a16="http://schemas.microsoft.com/office/drawing/2014/main" id="{C16DCD25-B8DF-9F2B-BDA7-A944D9807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10" y="4439778"/>
            <a:ext cx="601140" cy="604718"/>
          </a:xfrm>
          <a:prstGeom prst="rect">
            <a:avLst/>
          </a:prstGeom>
        </p:spPr>
      </p:pic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C54C0DB5-C1F3-C74C-168E-E7514E9DE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612292-E900-CC8D-158D-7DD63E1DA426}"/>
              </a:ext>
            </a:extLst>
          </p:cNvPr>
          <p:cNvCxnSpPr>
            <a:cxnSpLocks/>
            <a:stCxn id="39" idx="3"/>
            <a:endCxn id="1065" idx="1"/>
          </p:cNvCxnSpPr>
          <p:nvPr/>
        </p:nvCxnSpPr>
        <p:spPr>
          <a:xfrm flipV="1">
            <a:off x="2415336" y="2548438"/>
            <a:ext cx="1403242" cy="2619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C1053371-EA00-EA03-F41C-65A1015C45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41" b="41027"/>
          <a:stretch/>
        </p:blipFill>
        <p:spPr>
          <a:xfrm>
            <a:off x="255396" y="2717731"/>
            <a:ext cx="758853" cy="893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954B8A-21AB-A3C6-A279-074248447BAE}"/>
              </a:ext>
            </a:extLst>
          </p:cNvPr>
          <p:cNvSpPr txBox="1"/>
          <p:nvPr/>
        </p:nvSpPr>
        <p:spPr>
          <a:xfrm>
            <a:off x="3706286" y="1773558"/>
            <a:ext cx="1083375" cy="2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Concepts</a:t>
            </a:r>
          </a:p>
        </p:txBody>
      </p:sp>
      <p:pic>
        <p:nvPicPr>
          <p:cNvPr id="39" name="Picture 38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9649CF35-4538-9513-DB15-BE2748893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353" y="2250811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CCA35DD-2D2A-5D02-4A10-770847CD6112}"/>
                  </a:ext>
                </a:extLst>
              </p:cNvPr>
              <p:cNvSpPr txBox="1"/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Concept Encoder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d>
                      <m:dPr>
                        <m:ctrlP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𝐶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𝑋</m:t>
                        </m:r>
                      </m:e>
                    </m:d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CCA35DD-2D2A-5D02-4A10-770847CD6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3" name="Straight Arrow Connector 15">
            <a:extLst>
              <a:ext uri="{FF2B5EF4-FFF2-40B4-BE49-F238E27FC236}">
                <a16:creationId xmlns:a16="http://schemas.microsoft.com/office/drawing/2014/main" id="{13CB645E-5965-BD53-0F9C-CF9C72236FE0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 flipV="1">
            <a:off x="1014249" y="2574628"/>
            <a:ext cx="747104" cy="589932"/>
          </a:xfrm>
          <a:prstGeom prst="bentConnector3">
            <a:avLst>
              <a:gd name="adj1" fmla="val 2417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34FF256E-9D20-8C63-8AB8-9DCEC8235151}"/>
              </a:ext>
            </a:extLst>
          </p:cNvPr>
          <p:cNvGrpSpPr/>
          <p:nvPr/>
        </p:nvGrpSpPr>
        <p:grpSpPr>
          <a:xfrm>
            <a:off x="3818578" y="2072300"/>
            <a:ext cx="818354" cy="906069"/>
            <a:chOff x="7165428" y="3894739"/>
            <a:chExt cx="818354" cy="906069"/>
          </a:xfrm>
        </p:grpSpPr>
        <p:pic>
          <p:nvPicPr>
            <p:cNvPr id="1058" name="Graphic 1057" descr="Siren with solid fill">
              <a:extLst>
                <a:ext uri="{FF2B5EF4-FFF2-40B4-BE49-F238E27FC236}">
                  <a16:creationId xmlns:a16="http://schemas.microsoft.com/office/drawing/2014/main" id="{73EDF1D8-0D02-A4AE-6039-AD96013E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47488" y="4194240"/>
              <a:ext cx="300340" cy="300340"/>
            </a:xfrm>
            <a:prstGeom prst="rect">
              <a:avLst/>
            </a:prstGeom>
          </p:spPr>
        </p:pic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86898F19-40D6-3D90-AB1C-989531E8A4C2}"/>
                </a:ext>
              </a:extLst>
            </p:cNvPr>
            <p:cNvGrpSpPr/>
            <p:nvPr/>
          </p:nvGrpSpPr>
          <p:grpSpPr>
            <a:xfrm>
              <a:off x="7165428" y="3940945"/>
              <a:ext cx="813546" cy="859863"/>
              <a:chOff x="2967450" y="4800877"/>
              <a:chExt cx="1325625" cy="1929122"/>
            </a:xfrm>
          </p:grpSpPr>
          <p:sp>
            <p:nvSpPr>
              <p:cNvPr id="1065" name="Left Bracket 1064">
                <a:extLst>
                  <a:ext uri="{FF2B5EF4-FFF2-40B4-BE49-F238E27FC236}">
                    <a16:creationId xmlns:a16="http://schemas.microsoft.com/office/drawing/2014/main" id="{0E898623-A1DB-AB5F-CB55-14FC9309DB76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066" name="Left Bracket 1065">
                <a:extLst>
                  <a:ext uri="{FF2B5EF4-FFF2-40B4-BE49-F238E27FC236}">
                    <a16:creationId xmlns:a16="http://schemas.microsoft.com/office/drawing/2014/main" id="{09E5B620-7A83-2D6A-73EB-9C5C14A4E124}"/>
                  </a:ext>
                </a:extLst>
              </p:cNvPr>
              <p:cNvSpPr/>
              <p:nvPr/>
            </p:nvSpPr>
            <p:spPr>
              <a:xfrm rot="10800000">
                <a:off x="416244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pic>
          <p:nvPicPr>
            <p:cNvPr id="1060" name="Graphic 1059" descr="Apple with solid fill">
              <a:extLst>
                <a:ext uri="{FF2B5EF4-FFF2-40B4-BE49-F238E27FC236}">
                  <a16:creationId xmlns:a16="http://schemas.microsoft.com/office/drawing/2014/main" id="{5C1FCC9D-1D96-B6C9-FAF7-B711D49F3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66733" y="4517890"/>
              <a:ext cx="259149" cy="259149"/>
            </a:xfrm>
            <a:prstGeom prst="rect">
              <a:avLst/>
            </a:prstGeom>
          </p:spPr>
        </p:pic>
        <p:pic>
          <p:nvPicPr>
            <p:cNvPr id="1061" name="Graphic 1060" descr="Crash with solid fill">
              <a:extLst>
                <a:ext uri="{FF2B5EF4-FFF2-40B4-BE49-F238E27FC236}">
                  <a16:creationId xmlns:a16="http://schemas.microsoft.com/office/drawing/2014/main" id="{786B9324-9675-1C43-939E-C64B1007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35664" y="3894739"/>
              <a:ext cx="321938" cy="321938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C85B702A-AF48-055D-4556-8A04EC6B9A37}"/>
                </a:ext>
              </a:extLst>
            </p:cNvPr>
            <p:cNvSpPr txBox="1"/>
            <p:nvPr/>
          </p:nvSpPr>
          <p:spPr>
            <a:xfrm>
              <a:off x="7513712" y="3950705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0.2</a:t>
              </a: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DA304F4C-1365-A0B7-AD90-8B58CCB730FC}"/>
                </a:ext>
              </a:extLst>
            </p:cNvPr>
            <p:cNvSpPr txBox="1"/>
            <p:nvPr/>
          </p:nvSpPr>
          <p:spPr>
            <a:xfrm>
              <a:off x="7513470" y="4229769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0.9</a:t>
              </a:r>
            </a:p>
          </p:txBody>
        </p:sp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6B986EE0-2B0B-5D3A-0864-52A93C0E9911}"/>
                </a:ext>
              </a:extLst>
            </p:cNvPr>
            <p:cNvSpPr txBox="1"/>
            <p:nvPr/>
          </p:nvSpPr>
          <p:spPr>
            <a:xfrm>
              <a:off x="7511577" y="4525566"/>
              <a:ext cx="4673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0.1</a:t>
              </a:r>
            </a:p>
          </p:txBody>
        </p:sp>
      </p:grpSp>
      <p:sp>
        <p:nvSpPr>
          <p:cNvPr id="1085" name="Google Shape;909;p89">
            <a:extLst>
              <a:ext uri="{FF2B5EF4-FFF2-40B4-BE49-F238E27FC236}">
                <a16:creationId xmlns:a16="http://schemas.microsoft.com/office/drawing/2014/main" id="{4C9CE16B-BDD5-62AD-1E35-8B5AA56CF8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An example is a </a:t>
            </a:r>
            <a:r>
              <a:rPr lang="en-US" b="1">
                <a:solidFill>
                  <a:srgbClr val="C00000"/>
                </a:solidFill>
              </a:rPr>
              <a:t>Concept-based Memory Reasoning</a:t>
            </a:r>
            <a:r>
              <a:rPr lang="en-US"/>
              <a:t> (CMR) where we: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FCC62D-9BBC-671D-6B63-09F888AB3CB5}"/>
                  </a:ext>
                </a:extLst>
              </p:cNvPr>
              <p:cNvSpPr txBox="1"/>
              <p:nvPr/>
            </p:nvSpPr>
            <p:spPr>
              <a:xfrm>
                <a:off x="208650" y="1531776"/>
                <a:ext cx="8636264" cy="375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:r>
                  <a:rPr lang="en-GB" sz="1600" b="1">
                    <a:solidFill>
                      <a:srgbClr val="C00000"/>
                    </a:solidFill>
                    <a:latin typeface="Spectral Light"/>
                    <a:sym typeface="Spectral Light"/>
                  </a:rPr>
                  <a:t>Step 1</a:t>
                </a:r>
                <a:r>
                  <a:rPr lang="en-GB" sz="16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: Predict a set of bounded scalar concept representations </a:t>
                </a:r>
                <a14:m>
                  <m:oMath xmlns:m="http://schemas.openxmlformats.org/officeDocument/2006/math">
                    <m:r>
                      <a:rPr lang="en-GB" sz="1600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r>
                      <a:rPr lang="en-GB" sz="1600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(</m:t>
                    </m:r>
                    <m:r>
                      <a:rPr lang="en-GB" sz="1600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𝐶</m:t>
                    </m:r>
                    <m:r>
                      <a:rPr lang="en-GB" sz="1600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| </m:t>
                    </m:r>
                    <m:r>
                      <a:rPr lang="en-GB" sz="1600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GB" sz="1600" i="1" dirty="0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 </m:t>
                    </m:r>
                  </m:oMath>
                </a14:m>
                <a:r>
                  <a:rPr lang="en-GB" sz="1600">
                    <a:solidFill>
                      <a:schemeClr val="lt1"/>
                    </a:solidFill>
                    <a:latin typeface="Spectral Light"/>
                    <a:sym typeface="Spectral Light"/>
                  </a:rPr>
                  <a:t>with a DNN</a:t>
                </a:r>
                <a:endParaRPr lang="en-GB" sz="1600" b="1">
                  <a:solidFill>
                    <a:srgbClr val="C00000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FCC62D-9BBC-671D-6B63-09F888AB3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50" y="1531776"/>
                <a:ext cx="8636264" cy="375487"/>
              </a:xfrm>
              <a:prstGeom prst="rect">
                <a:avLst/>
              </a:prstGeom>
              <a:blipFill>
                <a:blip r:embed="rId14"/>
                <a:stretch>
                  <a:fillRect l="-353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6817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DBDBD16B-EBE9-4596-0C09-E65F8F38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812;p73">
            <a:extLst>
              <a:ext uri="{FF2B5EF4-FFF2-40B4-BE49-F238E27FC236}">
                <a16:creationId xmlns:a16="http://schemas.microsoft.com/office/drawing/2014/main" id="{F4A93268-813C-8BD9-63A7-A245EF241279}"/>
              </a:ext>
            </a:extLst>
          </p:cNvPr>
          <p:cNvSpPr txBox="1"/>
          <p:nvPr/>
        </p:nvSpPr>
        <p:spPr>
          <a:xfrm>
            <a:off x="208650" y="4767601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[1] </a:t>
            </a:r>
            <a:r>
              <a:rPr lang="en-GB" sz="800" dirty="0">
                <a:solidFill>
                  <a:schemeClr val="bg1"/>
                </a:solidFill>
                <a:hlinkClick r:id="rId3"/>
              </a:rPr>
              <a:t>Debot et al. "Interpretable concept-based memory reasoning." NeurIPS 2024.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001" name="Picture 1000">
            <a:extLst>
              <a:ext uri="{FF2B5EF4-FFF2-40B4-BE49-F238E27FC236}">
                <a16:creationId xmlns:a16="http://schemas.microsoft.com/office/drawing/2014/main" id="{08864C22-D322-3E84-2C39-40DF405D9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10" y="4439778"/>
            <a:ext cx="601140" cy="604718"/>
          </a:xfrm>
          <a:prstGeom prst="rect">
            <a:avLst/>
          </a:prstGeom>
        </p:spPr>
      </p:pic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997C81FE-51FE-35D5-06EA-A4EA9B96CE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p:sp>
        <p:nvSpPr>
          <p:cNvPr id="1085" name="Google Shape;909;p89">
            <a:extLst>
              <a:ext uri="{FF2B5EF4-FFF2-40B4-BE49-F238E27FC236}">
                <a16:creationId xmlns:a16="http://schemas.microsoft.com/office/drawing/2014/main" id="{689E393E-AF08-26F2-007D-4DD34DBB05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An example is a </a:t>
            </a:r>
            <a:r>
              <a:rPr lang="en-US" b="1">
                <a:solidFill>
                  <a:srgbClr val="C00000"/>
                </a:solidFill>
              </a:rPr>
              <a:t>Concept-based Memory Reasoning</a:t>
            </a:r>
            <a:r>
              <a:rPr lang="en-US"/>
              <a:t> (CMR) where we: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1913C-64FB-8204-CE96-57801F45683A}"/>
              </a:ext>
            </a:extLst>
          </p:cNvPr>
          <p:cNvSpPr txBox="1"/>
          <p:nvPr/>
        </p:nvSpPr>
        <p:spPr>
          <a:xfrm>
            <a:off x="208650" y="1531776"/>
            <a:ext cx="8636264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>
                <a:solidFill>
                  <a:srgbClr val="C00000"/>
                </a:solidFill>
                <a:latin typeface="Spectral Light"/>
                <a:sym typeface="Spectral Light"/>
              </a:rPr>
              <a:t>Step 2</a:t>
            </a:r>
            <a:r>
              <a:rPr lang="en-GB" sz="1600">
                <a:solidFill>
                  <a:schemeClr val="lt1"/>
                </a:solidFill>
                <a:latin typeface="Spectral Light"/>
                <a:sym typeface="Spectral Light"/>
              </a:rPr>
              <a:t>: Select a rule “embedding” from a learnable ”rulebook” using a DNN</a:t>
            </a:r>
            <a:endParaRPr lang="en-GB" sz="1600" b="1">
              <a:solidFill>
                <a:srgbClr val="C00000"/>
              </a:solidFill>
              <a:latin typeface="Spectral Light"/>
              <a:sym typeface="Spectral Ligh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C662DC-62BC-2F65-DA81-77ED519AA45C}"/>
              </a:ext>
            </a:extLst>
          </p:cNvPr>
          <p:cNvCxnSpPr>
            <a:cxnSpLocks/>
            <a:stCxn id="13" idx="3"/>
            <a:endCxn id="905" idx="1"/>
          </p:cNvCxnSpPr>
          <p:nvPr/>
        </p:nvCxnSpPr>
        <p:spPr>
          <a:xfrm flipV="1">
            <a:off x="2415336" y="2548438"/>
            <a:ext cx="1403242" cy="2619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C66B8BC1-CD22-A1E5-B85D-F638D1D3A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41" b="41027"/>
          <a:stretch/>
        </p:blipFill>
        <p:spPr>
          <a:xfrm>
            <a:off x="255396" y="2717731"/>
            <a:ext cx="758853" cy="893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B937B-B1B7-AAC4-B1B5-63385023CE4E}"/>
              </a:ext>
            </a:extLst>
          </p:cNvPr>
          <p:cNvSpPr txBox="1"/>
          <p:nvPr/>
        </p:nvSpPr>
        <p:spPr>
          <a:xfrm>
            <a:off x="3706286" y="1773558"/>
            <a:ext cx="1083375" cy="2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Concepts</a:t>
            </a:r>
          </a:p>
        </p:txBody>
      </p:sp>
      <p:pic>
        <p:nvPicPr>
          <p:cNvPr id="13" name="Picture 12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BBEF41E7-2AFA-EEA1-CB9F-F65239C01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353" y="2250811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42433-3F6D-6201-ABE2-151DDDAEC916}"/>
                  </a:ext>
                </a:extLst>
              </p:cNvPr>
              <p:cNvSpPr txBox="1"/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Concept Encoder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d>
                      <m:dPr>
                        <m:ctrlP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𝐶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𝑋</m:t>
                        </m:r>
                      </m:e>
                    </m:d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42433-3F6D-6201-ABE2-151DDDAEC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AFB520D4-DDBA-0322-074C-6F30954C9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305" y="3483843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35AD93-FE1C-D23E-1239-F5D0171AFCE6}"/>
                  </a:ext>
                </a:extLst>
              </p:cNvPr>
              <p:cNvSpPr txBox="1"/>
              <p:nvPr/>
            </p:nvSpPr>
            <p:spPr>
              <a:xfrm>
                <a:off x="1609991" y="3198726"/>
                <a:ext cx="1493545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Selection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s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35AD93-FE1C-D23E-1239-F5D0171AF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91" y="3198726"/>
                <a:ext cx="1493545" cy="263534"/>
              </a:xfrm>
              <a:prstGeom prst="rect">
                <a:avLst/>
              </a:prstGeom>
              <a:blipFill>
                <a:blip r:embed="rId8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3B0E29A-A846-0707-3FDB-E833A73EBA91}"/>
              </a:ext>
            </a:extLst>
          </p:cNvPr>
          <p:cNvSpPr/>
          <p:nvPr/>
        </p:nvSpPr>
        <p:spPr>
          <a:xfrm>
            <a:off x="593005" y="4341491"/>
            <a:ext cx="168442" cy="1684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8CC4F3-15D5-0B79-FDFB-199DD83CA57D}"/>
              </a:ext>
            </a:extLst>
          </p:cNvPr>
          <p:cNvSpPr/>
          <p:nvPr/>
        </p:nvSpPr>
        <p:spPr>
          <a:xfrm>
            <a:off x="761447" y="4341491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46E56B-FE52-968D-6DC0-93C3C0D92473}"/>
              </a:ext>
            </a:extLst>
          </p:cNvPr>
          <p:cNvSpPr/>
          <p:nvPr/>
        </p:nvSpPr>
        <p:spPr>
          <a:xfrm>
            <a:off x="929889" y="4340471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7A1D0C-B28B-1B0F-AE93-CE5CD8E8DEF6}"/>
              </a:ext>
            </a:extLst>
          </p:cNvPr>
          <p:cNvSpPr/>
          <p:nvPr/>
        </p:nvSpPr>
        <p:spPr>
          <a:xfrm>
            <a:off x="593005" y="4545358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5718B1-26A2-2AB6-2D3D-A58289BA4835}"/>
              </a:ext>
            </a:extLst>
          </p:cNvPr>
          <p:cNvSpPr/>
          <p:nvPr/>
        </p:nvSpPr>
        <p:spPr>
          <a:xfrm>
            <a:off x="761447" y="4545358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2232EA-BAF8-52E9-384A-944C66E65E20}"/>
              </a:ext>
            </a:extLst>
          </p:cNvPr>
          <p:cNvSpPr/>
          <p:nvPr/>
        </p:nvSpPr>
        <p:spPr>
          <a:xfrm>
            <a:off x="929889" y="4544782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6D3529-4F80-4244-4EC9-40D373D8DEB9}"/>
              </a:ext>
            </a:extLst>
          </p:cNvPr>
          <p:cNvSpPr txBox="1"/>
          <p:nvPr/>
        </p:nvSpPr>
        <p:spPr>
          <a:xfrm>
            <a:off x="437045" y="4104617"/>
            <a:ext cx="774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Spectral Light"/>
              </a:rPr>
              <a:t>Rulebook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C07945C-9709-FB25-490E-B793E56FD4DF}"/>
                  </a:ext>
                </a:extLst>
              </p:cNvPr>
              <p:cNvSpPr txBox="1"/>
              <p:nvPr/>
            </p:nvSpPr>
            <p:spPr>
              <a:xfrm>
                <a:off x="355078" y="4275536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C07945C-9709-FB25-490E-B793E56FD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8" y="4275536"/>
                <a:ext cx="245707" cy="2544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36F7BA4-D7C8-A761-B559-3FB740E1FEBA}"/>
                  </a:ext>
                </a:extLst>
              </p:cNvPr>
              <p:cNvSpPr txBox="1"/>
              <p:nvPr/>
            </p:nvSpPr>
            <p:spPr>
              <a:xfrm>
                <a:off x="349363" y="4480133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36F7BA4-D7C8-A761-B559-3FB740E1F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63" y="4480133"/>
                <a:ext cx="245707" cy="2544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2CFDCCF-94EA-9526-1EFC-29A63278F208}"/>
              </a:ext>
            </a:extLst>
          </p:cNvPr>
          <p:cNvGrpSpPr/>
          <p:nvPr/>
        </p:nvGrpSpPr>
        <p:grpSpPr>
          <a:xfrm>
            <a:off x="2809859" y="3591334"/>
            <a:ext cx="381901" cy="431911"/>
            <a:chOff x="2809859" y="2995442"/>
            <a:chExt cx="381901" cy="431911"/>
          </a:xfrm>
        </p:grpSpPr>
        <p:sp>
          <p:nvSpPr>
            <p:cNvPr id="37" name="Left Bracket 36">
              <a:extLst>
                <a:ext uri="{FF2B5EF4-FFF2-40B4-BE49-F238E27FC236}">
                  <a16:creationId xmlns:a16="http://schemas.microsoft.com/office/drawing/2014/main" id="{58535807-7323-C0AA-277C-7200B45397A9}"/>
                </a:ext>
              </a:extLst>
            </p:cNvPr>
            <p:cNvSpPr/>
            <p:nvPr/>
          </p:nvSpPr>
          <p:spPr>
            <a:xfrm>
              <a:off x="2809859" y="2995442"/>
              <a:ext cx="66209" cy="431911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B7F2D60B-97AF-9004-61DA-F5D8AE26ECD7}"/>
                </a:ext>
              </a:extLst>
            </p:cNvPr>
            <p:cNvSpPr/>
            <p:nvPr/>
          </p:nvSpPr>
          <p:spPr>
            <a:xfrm rot="10800000">
              <a:off x="3125551" y="2995442"/>
              <a:ext cx="66209" cy="431911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FD0CF5-3C9A-83B6-8252-03D1492D57FA}"/>
              </a:ext>
            </a:extLst>
          </p:cNvPr>
          <p:cNvSpPr txBox="1"/>
          <p:nvPr/>
        </p:nvSpPr>
        <p:spPr>
          <a:xfrm>
            <a:off x="2814677" y="3563562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Spectral Light"/>
              </a:rPr>
              <a:t>0.2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BA8047-2005-9980-0509-1B64C49E6927}"/>
              </a:ext>
            </a:extLst>
          </p:cNvPr>
          <p:cNvSpPr txBox="1"/>
          <p:nvPr/>
        </p:nvSpPr>
        <p:spPr>
          <a:xfrm>
            <a:off x="2809859" y="3777933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Spectral Light"/>
              </a:rPr>
              <a:t>0.8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16BB84-6A46-D596-AD83-668C1B071B10}"/>
              </a:ext>
            </a:extLst>
          </p:cNvPr>
          <p:cNvSpPr/>
          <p:nvPr/>
        </p:nvSpPr>
        <p:spPr>
          <a:xfrm>
            <a:off x="2847736" y="4367561"/>
            <a:ext cx="283559" cy="2755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~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93C236-21FA-8273-B808-B97EC0F7B115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>
            <a:off x="2986350" y="4031849"/>
            <a:ext cx="3166" cy="3357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FAF7BC2-9239-E22F-9272-43FE46DAE8E0}"/>
              </a:ext>
            </a:extLst>
          </p:cNvPr>
          <p:cNvSpPr/>
          <p:nvPr/>
        </p:nvSpPr>
        <p:spPr>
          <a:xfrm>
            <a:off x="3593714" y="4420163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54BF6F-CE9A-B4B0-5AAF-5453E02E8EBC}"/>
              </a:ext>
            </a:extLst>
          </p:cNvPr>
          <p:cNvSpPr/>
          <p:nvPr/>
        </p:nvSpPr>
        <p:spPr>
          <a:xfrm>
            <a:off x="3762156" y="4420163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220602-96BF-F29F-E8EF-261AAE7203B3}"/>
              </a:ext>
            </a:extLst>
          </p:cNvPr>
          <p:cNvSpPr/>
          <p:nvPr/>
        </p:nvSpPr>
        <p:spPr>
          <a:xfrm>
            <a:off x="3930598" y="4419587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460BA22-B006-67AA-5547-22795D39C03B}"/>
                  </a:ext>
                </a:extLst>
              </p:cNvPr>
              <p:cNvSpPr txBox="1"/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460BA22-B006-67AA-5547-22795D39C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117996D-3BB0-8AAA-215F-15A19057B3C4}"/>
              </a:ext>
            </a:extLst>
          </p:cNvPr>
          <p:cNvCxnSpPr>
            <a:cxnSpLocks/>
            <a:stCxn id="43" idx="3"/>
            <a:endCxn id="45" idx="1"/>
          </p:cNvCxnSpPr>
          <p:nvPr/>
        </p:nvCxnSpPr>
        <p:spPr>
          <a:xfrm flipV="1">
            <a:off x="3131295" y="4504384"/>
            <a:ext cx="462419" cy="9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AF1F9B5-B781-2717-611E-F7823EFDAFDC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212002" y="4505321"/>
            <a:ext cx="163573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5">
            <a:extLst>
              <a:ext uri="{FF2B5EF4-FFF2-40B4-BE49-F238E27FC236}">
                <a16:creationId xmlns:a16="http://schemas.microsoft.com/office/drawing/2014/main" id="{C69A723B-E741-147A-593B-58600B9A0E32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1014249" y="3164560"/>
            <a:ext cx="786056" cy="643100"/>
          </a:xfrm>
          <a:prstGeom prst="bentConnector3">
            <a:avLst>
              <a:gd name="adj1" fmla="val 23319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5">
            <a:extLst>
              <a:ext uri="{FF2B5EF4-FFF2-40B4-BE49-F238E27FC236}">
                <a16:creationId xmlns:a16="http://schemas.microsoft.com/office/drawing/2014/main" id="{ED82FEEA-2392-9C67-EF03-0C35B5496D71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1014249" y="2574628"/>
            <a:ext cx="747104" cy="589932"/>
          </a:xfrm>
          <a:prstGeom prst="bentConnector3">
            <a:avLst>
              <a:gd name="adj1" fmla="val 2417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638940F3-A254-C671-9596-F8BE4B548438}"/>
              </a:ext>
            </a:extLst>
          </p:cNvPr>
          <p:cNvGrpSpPr/>
          <p:nvPr/>
        </p:nvGrpSpPr>
        <p:grpSpPr>
          <a:xfrm>
            <a:off x="3818578" y="2072300"/>
            <a:ext cx="818354" cy="906069"/>
            <a:chOff x="7165428" y="3894739"/>
            <a:chExt cx="818354" cy="906069"/>
          </a:xfrm>
        </p:grpSpPr>
        <p:pic>
          <p:nvPicPr>
            <p:cNvPr id="898" name="Graphic 897" descr="Siren with solid fill">
              <a:extLst>
                <a:ext uri="{FF2B5EF4-FFF2-40B4-BE49-F238E27FC236}">
                  <a16:creationId xmlns:a16="http://schemas.microsoft.com/office/drawing/2014/main" id="{0B97925E-04A3-C51A-C5CA-1F40B1A7B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47488" y="4194240"/>
              <a:ext cx="300340" cy="300340"/>
            </a:xfrm>
            <a:prstGeom prst="rect">
              <a:avLst/>
            </a:prstGeom>
          </p:spPr>
        </p:pic>
        <p:grpSp>
          <p:nvGrpSpPr>
            <p:cNvPr id="899" name="Group 898">
              <a:extLst>
                <a:ext uri="{FF2B5EF4-FFF2-40B4-BE49-F238E27FC236}">
                  <a16:creationId xmlns:a16="http://schemas.microsoft.com/office/drawing/2014/main" id="{263F3B2B-28A7-0F5C-DFC6-A924253F3BA6}"/>
                </a:ext>
              </a:extLst>
            </p:cNvPr>
            <p:cNvGrpSpPr/>
            <p:nvPr/>
          </p:nvGrpSpPr>
          <p:grpSpPr>
            <a:xfrm>
              <a:off x="7165428" y="3940945"/>
              <a:ext cx="813546" cy="859863"/>
              <a:chOff x="2967450" y="4800877"/>
              <a:chExt cx="1325625" cy="1929122"/>
            </a:xfrm>
          </p:grpSpPr>
          <p:sp>
            <p:nvSpPr>
              <p:cNvPr id="905" name="Left Bracket 904">
                <a:extLst>
                  <a:ext uri="{FF2B5EF4-FFF2-40B4-BE49-F238E27FC236}">
                    <a16:creationId xmlns:a16="http://schemas.microsoft.com/office/drawing/2014/main" id="{F366CF04-19EF-468E-371F-8BC83692D30F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06" name="Left Bracket 905">
                <a:extLst>
                  <a:ext uri="{FF2B5EF4-FFF2-40B4-BE49-F238E27FC236}">
                    <a16:creationId xmlns:a16="http://schemas.microsoft.com/office/drawing/2014/main" id="{375BC18F-04DC-90F5-A16B-4B253935BD2D}"/>
                  </a:ext>
                </a:extLst>
              </p:cNvPr>
              <p:cNvSpPr/>
              <p:nvPr/>
            </p:nvSpPr>
            <p:spPr>
              <a:xfrm rot="10800000">
                <a:off x="416244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pic>
          <p:nvPicPr>
            <p:cNvPr id="900" name="Graphic 899" descr="Apple with solid fill">
              <a:extLst>
                <a:ext uri="{FF2B5EF4-FFF2-40B4-BE49-F238E27FC236}">
                  <a16:creationId xmlns:a16="http://schemas.microsoft.com/office/drawing/2014/main" id="{45F7EF27-E368-D355-4746-0FF62D383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266733" y="4517890"/>
              <a:ext cx="259149" cy="259149"/>
            </a:xfrm>
            <a:prstGeom prst="rect">
              <a:avLst/>
            </a:prstGeom>
          </p:spPr>
        </p:pic>
        <p:pic>
          <p:nvPicPr>
            <p:cNvPr id="901" name="Graphic 900" descr="Crash with solid fill">
              <a:extLst>
                <a:ext uri="{FF2B5EF4-FFF2-40B4-BE49-F238E27FC236}">
                  <a16:creationId xmlns:a16="http://schemas.microsoft.com/office/drawing/2014/main" id="{B1960EE9-9F05-DA71-7F34-DDDDE86DF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35664" y="3894739"/>
              <a:ext cx="321938" cy="321938"/>
            </a:xfrm>
            <a:prstGeom prst="rect">
              <a:avLst/>
            </a:prstGeom>
          </p:spPr>
        </p:pic>
        <p:sp>
          <p:nvSpPr>
            <p:cNvPr id="902" name="TextBox 901">
              <a:extLst>
                <a:ext uri="{FF2B5EF4-FFF2-40B4-BE49-F238E27FC236}">
                  <a16:creationId xmlns:a16="http://schemas.microsoft.com/office/drawing/2014/main" id="{8CF8D870-D27D-9930-206F-ACE27CA5F1C1}"/>
                </a:ext>
              </a:extLst>
            </p:cNvPr>
            <p:cNvSpPr txBox="1"/>
            <p:nvPr/>
          </p:nvSpPr>
          <p:spPr>
            <a:xfrm>
              <a:off x="7513712" y="3950705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0.2</a:t>
              </a:r>
            </a:p>
          </p:txBody>
        </p:sp>
        <p:sp>
          <p:nvSpPr>
            <p:cNvPr id="903" name="TextBox 902">
              <a:extLst>
                <a:ext uri="{FF2B5EF4-FFF2-40B4-BE49-F238E27FC236}">
                  <a16:creationId xmlns:a16="http://schemas.microsoft.com/office/drawing/2014/main" id="{29990579-9910-033E-908F-2A4DFE952D82}"/>
                </a:ext>
              </a:extLst>
            </p:cNvPr>
            <p:cNvSpPr txBox="1"/>
            <p:nvPr/>
          </p:nvSpPr>
          <p:spPr>
            <a:xfrm>
              <a:off x="7513470" y="4229769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0.9</a:t>
              </a:r>
            </a:p>
          </p:txBody>
        </p:sp>
        <p:sp>
          <p:nvSpPr>
            <p:cNvPr id="904" name="TextBox 903">
              <a:extLst>
                <a:ext uri="{FF2B5EF4-FFF2-40B4-BE49-F238E27FC236}">
                  <a16:creationId xmlns:a16="http://schemas.microsoft.com/office/drawing/2014/main" id="{A091E4B5-AA0A-AC8B-6C01-F68B17628B03}"/>
                </a:ext>
              </a:extLst>
            </p:cNvPr>
            <p:cNvSpPr txBox="1"/>
            <p:nvPr/>
          </p:nvSpPr>
          <p:spPr>
            <a:xfrm>
              <a:off x="7511577" y="4525566"/>
              <a:ext cx="4673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0.1</a:t>
              </a:r>
            </a:p>
          </p:txBody>
        </p:sp>
      </p:grpSp>
      <p:cxnSp>
        <p:nvCxnSpPr>
          <p:cNvPr id="909" name="Straight Arrow Connector 908">
            <a:extLst>
              <a:ext uri="{FF2B5EF4-FFF2-40B4-BE49-F238E27FC236}">
                <a16:creationId xmlns:a16="http://schemas.microsoft.com/office/drawing/2014/main" id="{1EEE088A-B664-1EA5-71C0-99E92916B57B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454288" y="3807660"/>
            <a:ext cx="355571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2600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012F5259-5F50-E121-AAB0-0B16248AC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812;p73">
            <a:extLst>
              <a:ext uri="{FF2B5EF4-FFF2-40B4-BE49-F238E27FC236}">
                <a16:creationId xmlns:a16="http://schemas.microsoft.com/office/drawing/2014/main" id="{422E309C-975D-CC8C-1C0E-35C16C85AA2A}"/>
              </a:ext>
            </a:extLst>
          </p:cNvPr>
          <p:cNvSpPr txBox="1"/>
          <p:nvPr/>
        </p:nvSpPr>
        <p:spPr>
          <a:xfrm>
            <a:off x="208650" y="4767601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>
                <a:solidFill>
                  <a:schemeClr val="bg1"/>
                </a:solidFill>
                <a:hlinkClick r:id="rId3"/>
              </a:rPr>
              <a:t>Debot et al. "Interpretable concept-based memory reasoning." </a:t>
            </a:r>
            <a:r>
              <a:rPr lang="en-GB" sz="800" err="1">
                <a:solidFill>
                  <a:schemeClr val="bg1"/>
                </a:solidFill>
                <a:hlinkClick r:id="rId3"/>
              </a:rPr>
              <a:t>NeurIPS</a:t>
            </a:r>
            <a:r>
              <a:rPr lang="en-GB" sz="800">
                <a:solidFill>
                  <a:schemeClr val="bg1"/>
                </a:solidFill>
                <a:hlinkClick r:id="rId3"/>
              </a:rPr>
              <a:t> 2024.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001" name="Picture 1000">
            <a:extLst>
              <a:ext uri="{FF2B5EF4-FFF2-40B4-BE49-F238E27FC236}">
                <a16:creationId xmlns:a16="http://schemas.microsoft.com/office/drawing/2014/main" id="{54A180F8-BE08-AB4B-A661-AFE1378CA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10" y="4439778"/>
            <a:ext cx="601140" cy="604718"/>
          </a:xfrm>
          <a:prstGeom prst="rect">
            <a:avLst/>
          </a:prstGeom>
        </p:spPr>
      </p:pic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85CDE70D-69AE-7077-382E-B2ED6F0DA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p:sp>
        <p:nvSpPr>
          <p:cNvPr id="1085" name="Google Shape;909;p89">
            <a:extLst>
              <a:ext uri="{FF2B5EF4-FFF2-40B4-BE49-F238E27FC236}">
                <a16:creationId xmlns:a16="http://schemas.microsoft.com/office/drawing/2014/main" id="{1ED497E9-F010-240B-13D4-5848725B05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An example is a </a:t>
            </a:r>
            <a:r>
              <a:rPr lang="en-US" b="1">
                <a:solidFill>
                  <a:srgbClr val="C00000"/>
                </a:solidFill>
              </a:rPr>
              <a:t>Concept-based Memory Reasoning</a:t>
            </a:r>
            <a:r>
              <a:rPr lang="en-US"/>
              <a:t> (CMR) where we: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6B651-4F14-3D04-42BD-A31FD3BAAF43}"/>
              </a:ext>
            </a:extLst>
          </p:cNvPr>
          <p:cNvSpPr txBox="1"/>
          <p:nvPr/>
        </p:nvSpPr>
        <p:spPr>
          <a:xfrm>
            <a:off x="208650" y="1531776"/>
            <a:ext cx="8636264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>
                <a:solidFill>
                  <a:srgbClr val="C00000"/>
                </a:solidFill>
                <a:latin typeface="Spectral Light"/>
                <a:sym typeface="Spectral Light"/>
              </a:rPr>
              <a:t>Step 3</a:t>
            </a:r>
            <a:r>
              <a:rPr lang="en-GB" sz="1600">
                <a:solidFill>
                  <a:schemeClr val="lt1"/>
                </a:solidFill>
                <a:latin typeface="Spectral Light"/>
                <a:sym typeface="Spectral Light"/>
              </a:rPr>
              <a:t>: Use a learnable model to decode the rule embedding into three states per concept</a:t>
            </a:r>
            <a:endParaRPr lang="en-GB" sz="1600" b="1">
              <a:solidFill>
                <a:srgbClr val="C00000"/>
              </a:solidFill>
              <a:latin typeface="Spectral Light"/>
              <a:sym typeface="Spectral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7F338C-0572-DE8C-BDB7-44605CFE4925}"/>
                  </a:ext>
                </a:extLst>
              </p:cNvPr>
              <p:cNvSpPr txBox="1"/>
              <p:nvPr/>
            </p:nvSpPr>
            <p:spPr>
              <a:xfrm>
                <a:off x="5622284" y="2959119"/>
                <a:ext cx="389121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7F338C-0572-DE8C-BDB7-44605CFE4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284" y="2959119"/>
                <a:ext cx="389121" cy="4108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1439CF-E5A3-77B9-E37C-2F9D95DAFCCC}"/>
              </a:ext>
            </a:extLst>
          </p:cNvPr>
          <p:cNvCxnSpPr>
            <a:cxnSpLocks/>
            <a:stCxn id="17" idx="3"/>
            <a:endCxn id="943" idx="1"/>
          </p:cNvCxnSpPr>
          <p:nvPr/>
        </p:nvCxnSpPr>
        <p:spPr>
          <a:xfrm flipV="1">
            <a:off x="2415336" y="2548438"/>
            <a:ext cx="1403242" cy="2619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15">
            <a:extLst>
              <a:ext uri="{FF2B5EF4-FFF2-40B4-BE49-F238E27FC236}">
                <a16:creationId xmlns:a16="http://schemas.microsoft.com/office/drawing/2014/main" id="{AE2DA637-986D-5B31-A714-B803FBBF5609}"/>
              </a:ext>
            </a:extLst>
          </p:cNvPr>
          <p:cNvCxnSpPr>
            <a:cxnSpLocks/>
            <a:stCxn id="925" idx="3"/>
            <a:endCxn id="7" idx="1"/>
          </p:cNvCxnSpPr>
          <p:nvPr/>
        </p:nvCxnSpPr>
        <p:spPr>
          <a:xfrm flipV="1">
            <a:off x="6344698" y="3807660"/>
            <a:ext cx="271382" cy="3137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A73123-EAD1-ECD0-7DCB-FA68DABB35F5}"/>
                  </a:ext>
                </a:extLst>
              </p:cNvPr>
              <p:cNvSpPr txBox="1"/>
              <p:nvPr/>
            </p:nvSpPr>
            <p:spPr>
              <a:xfrm>
                <a:off x="6616080" y="3602219"/>
                <a:ext cx="1083376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¬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1</m:t>
                          </m:r>
                        </m:sub>
                      </m:sSub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∨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A73123-EAD1-ECD0-7DCB-FA68DABB3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80" y="3602219"/>
                <a:ext cx="1083376" cy="4108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8B50C575-B541-4606-A2C2-A89F1E1C24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41" b="41027"/>
          <a:stretch/>
        </p:blipFill>
        <p:spPr>
          <a:xfrm>
            <a:off x="255396" y="2717731"/>
            <a:ext cx="758853" cy="893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50A73-1000-9512-6A79-5DA84B78744A}"/>
              </a:ext>
            </a:extLst>
          </p:cNvPr>
          <p:cNvSpPr txBox="1"/>
          <p:nvPr/>
        </p:nvSpPr>
        <p:spPr>
          <a:xfrm>
            <a:off x="3706286" y="1773558"/>
            <a:ext cx="1083375" cy="2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Concepts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6045E-BEA5-746C-6D0F-8F11A65BD54A}"/>
              </a:ext>
            </a:extLst>
          </p:cNvPr>
          <p:cNvSpPr txBox="1"/>
          <p:nvPr/>
        </p:nvSpPr>
        <p:spPr>
          <a:xfrm>
            <a:off x="6639906" y="3979909"/>
            <a:ext cx="1083376" cy="2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Logic rule</a:t>
            </a:r>
          </a:p>
        </p:txBody>
      </p:sp>
      <p:pic>
        <p:nvPicPr>
          <p:cNvPr id="17" name="Picture 16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CA59AFBF-5F65-A8DE-D8F6-C97B77BE7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353" y="2250811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14805-D2B8-3F86-408B-DA23A8193FA7}"/>
                  </a:ext>
                </a:extLst>
              </p:cNvPr>
              <p:cNvSpPr txBox="1"/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Concept Encoder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d>
                      <m:dPr>
                        <m:ctrlP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𝐶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𝑋</m:t>
                        </m:r>
                      </m:e>
                    </m:d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14805-D2B8-3F86-408B-DA23A819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60A10C1F-22FD-7004-8EB5-5BC154270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05" y="3483843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391F4D-4054-1BC5-1607-F89795885877}"/>
                  </a:ext>
                </a:extLst>
              </p:cNvPr>
              <p:cNvSpPr txBox="1"/>
              <p:nvPr/>
            </p:nvSpPr>
            <p:spPr>
              <a:xfrm>
                <a:off x="1609991" y="3198726"/>
                <a:ext cx="1493545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Selection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s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391F4D-4054-1BC5-1607-F89795885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91" y="3198726"/>
                <a:ext cx="1493545" cy="263534"/>
              </a:xfrm>
              <a:prstGeom prst="rect">
                <a:avLst/>
              </a:prstGeom>
              <a:blipFill>
                <a:blip r:embed="rId10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51F48B14-CC30-26B8-BEA9-F3D30A800A01}"/>
              </a:ext>
            </a:extLst>
          </p:cNvPr>
          <p:cNvSpPr/>
          <p:nvPr/>
        </p:nvSpPr>
        <p:spPr>
          <a:xfrm>
            <a:off x="593005" y="4341491"/>
            <a:ext cx="168442" cy="1684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7AA5F6-0DCE-FED7-7700-5C7C2009D619}"/>
              </a:ext>
            </a:extLst>
          </p:cNvPr>
          <p:cNvSpPr/>
          <p:nvPr/>
        </p:nvSpPr>
        <p:spPr>
          <a:xfrm>
            <a:off x="761447" y="4341491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E41168-6083-D339-7529-7B0304EDA6EA}"/>
              </a:ext>
            </a:extLst>
          </p:cNvPr>
          <p:cNvSpPr/>
          <p:nvPr/>
        </p:nvSpPr>
        <p:spPr>
          <a:xfrm>
            <a:off x="929889" y="4340471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979B6E-67D5-A2A0-12F6-3A45B8FE1D6A}"/>
              </a:ext>
            </a:extLst>
          </p:cNvPr>
          <p:cNvSpPr/>
          <p:nvPr/>
        </p:nvSpPr>
        <p:spPr>
          <a:xfrm>
            <a:off x="593005" y="4545358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60A51F-89E8-6989-C32F-BD67F47DDA9A}"/>
              </a:ext>
            </a:extLst>
          </p:cNvPr>
          <p:cNvSpPr/>
          <p:nvPr/>
        </p:nvSpPr>
        <p:spPr>
          <a:xfrm>
            <a:off x="761447" y="4545358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BDECA63-1BC1-1C90-2D14-4D11531E0C77}"/>
              </a:ext>
            </a:extLst>
          </p:cNvPr>
          <p:cNvSpPr/>
          <p:nvPr/>
        </p:nvSpPr>
        <p:spPr>
          <a:xfrm>
            <a:off x="929889" y="4544782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D4905D-9EA6-E93A-94FF-483EEA969DC6}"/>
              </a:ext>
            </a:extLst>
          </p:cNvPr>
          <p:cNvSpPr txBox="1"/>
          <p:nvPr/>
        </p:nvSpPr>
        <p:spPr>
          <a:xfrm>
            <a:off x="437045" y="4104617"/>
            <a:ext cx="774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Spectral Light"/>
              </a:rPr>
              <a:t>Rulebook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0404669-2575-C9B5-8ECC-F046E832EFDC}"/>
                  </a:ext>
                </a:extLst>
              </p:cNvPr>
              <p:cNvSpPr txBox="1"/>
              <p:nvPr/>
            </p:nvSpPr>
            <p:spPr>
              <a:xfrm>
                <a:off x="355078" y="4275536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0404669-2575-C9B5-8ECC-F046E832E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8" y="4275536"/>
                <a:ext cx="245707" cy="254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D0E7F5E-EF32-AAE5-57C1-9E8EE8213402}"/>
                  </a:ext>
                </a:extLst>
              </p:cNvPr>
              <p:cNvSpPr txBox="1"/>
              <p:nvPr/>
            </p:nvSpPr>
            <p:spPr>
              <a:xfrm>
                <a:off x="349363" y="4480133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D0E7F5E-EF32-AAE5-57C1-9E8EE8213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63" y="4480133"/>
                <a:ext cx="245707" cy="254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6" name="Group 895">
            <a:extLst>
              <a:ext uri="{FF2B5EF4-FFF2-40B4-BE49-F238E27FC236}">
                <a16:creationId xmlns:a16="http://schemas.microsoft.com/office/drawing/2014/main" id="{12E0C72D-EA2F-3E08-0391-DEFB72DDBBD5}"/>
              </a:ext>
            </a:extLst>
          </p:cNvPr>
          <p:cNvGrpSpPr/>
          <p:nvPr/>
        </p:nvGrpSpPr>
        <p:grpSpPr>
          <a:xfrm>
            <a:off x="2809859" y="3591334"/>
            <a:ext cx="381901" cy="431911"/>
            <a:chOff x="2809859" y="2995442"/>
            <a:chExt cx="381901" cy="431911"/>
          </a:xfrm>
        </p:grpSpPr>
        <p:sp>
          <p:nvSpPr>
            <p:cNvPr id="907" name="Left Bracket 906">
              <a:extLst>
                <a:ext uri="{FF2B5EF4-FFF2-40B4-BE49-F238E27FC236}">
                  <a16:creationId xmlns:a16="http://schemas.microsoft.com/office/drawing/2014/main" id="{5802ECF5-13C7-F451-D4EC-46B968DEA5ED}"/>
                </a:ext>
              </a:extLst>
            </p:cNvPr>
            <p:cNvSpPr/>
            <p:nvPr/>
          </p:nvSpPr>
          <p:spPr>
            <a:xfrm>
              <a:off x="2809859" y="2995442"/>
              <a:ext cx="66209" cy="431911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910" name="Left Bracket 909">
              <a:extLst>
                <a:ext uri="{FF2B5EF4-FFF2-40B4-BE49-F238E27FC236}">
                  <a16:creationId xmlns:a16="http://schemas.microsoft.com/office/drawing/2014/main" id="{8D151833-6FC6-F94B-C3C8-8AAEA9E06CEF}"/>
                </a:ext>
              </a:extLst>
            </p:cNvPr>
            <p:cNvSpPr/>
            <p:nvPr/>
          </p:nvSpPr>
          <p:spPr>
            <a:xfrm rot="10800000">
              <a:off x="3125551" y="2995442"/>
              <a:ext cx="66209" cy="431911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911" name="TextBox 910">
            <a:extLst>
              <a:ext uri="{FF2B5EF4-FFF2-40B4-BE49-F238E27FC236}">
                <a16:creationId xmlns:a16="http://schemas.microsoft.com/office/drawing/2014/main" id="{2C1336A5-352B-9BC5-D5C5-BBC9FD3090FB}"/>
              </a:ext>
            </a:extLst>
          </p:cNvPr>
          <p:cNvSpPr txBox="1"/>
          <p:nvPr/>
        </p:nvSpPr>
        <p:spPr>
          <a:xfrm>
            <a:off x="2814677" y="3563562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Spectral Light"/>
              </a:rPr>
              <a:t>0.2</a:t>
            </a:r>
          </a:p>
        </p:txBody>
      </p:sp>
      <p:sp>
        <p:nvSpPr>
          <p:cNvPr id="912" name="TextBox 911">
            <a:extLst>
              <a:ext uri="{FF2B5EF4-FFF2-40B4-BE49-F238E27FC236}">
                <a16:creationId xmlns:a16="http://schemas.microsoft.com/office/drawing/2014/main" id="{C747E78D-2A1B-7CF1-4B71-D371572AA0DF}"/>
              </a:ext>
            </a:extLst>
          </p:cNvPr>
          <p:cNvSpPr txBox="1"/>
          <p:nvPr/>
        </p:nvSpPr>
        <p:spPr>
          <a:xfrm>
            <a:off x="2809859" y="3777933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Spectral Light"/>
              </a:rPr>
              <a:t>0.8</a:t>
            </a:r>
          </a:p>
        </p:txBody>
      </p:sp>
      <p:sp>
        <p:nvSpPr>
          <p:cNvPr id="913" name="Rectangle 912">
            <a:extLst>
              <a:ext uri="{FF2B5EF4-FFF2-40B4-BE49-F238E27FC236}">
                <a16:creationId xmlns:a16="http://schemas.microsoft.com/office/drawing/2014/main" id="{0F64A566-4E1E-5AF1-DE35-494735EBE3F8}"/>
              </a:ext>
            </a:extLst>
          </p:cNvPr>
          <p:cNvSpPr/>
          <p:nvPr/>
        </p:nvSpPr>
        <p:spPr>
          <a:xfrm>
            <a:off x="2847736" y="4367561"/>
            <a:ext cx="283559" cy="2755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~</a:t>
            </a:r>
          </a:p>
        </p:txBody>
      </p:sp>
      <p:cxnSp>
        <p:nvCxnSpPr>
          <p:cNvPr id="914" name="Straight Arrow Connector 913">
            <a:extLst>
              <a:ext uri="{FF2B5EF4-FFF2-40B4-BE49-F238E27FC236}">
                <a16:creationId xmlns:a16="http://schemas.microsoft.com/office/drawing/2014/main" id="{F2943359-6AB4-2061-3868-67DCA963F93C}"/>
              </a:ext>
            </a:extLst>
          </p:cNvPr>
          <p:cNvCxnSpPr>
            <a:cxnSpLocks/>
            <a:stCxn id="912" idx="2"/>
            <a:endCxn id="913" idx="0"/>
          </p:cNvCxnSpPr>
          <p:nvPr/>
        </p:nvCxnSpPr>
        <p:spPr>
          <a:xfrm>
            <a:off x="2986350" y="4031849"/>
            <a:ext cx="3166" cy="3357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5" name="Rectangle 914">
            <a:extLst>
              <a:ext uri="{FF2B5EF4-FFF2-40B4-BE49-F238E27FC236}">
                <a16:creationId xmlns:a16="http://schemas.microsoft.com/office/drawing/2014/main" id="{C95C512B-B704-7186-D4A7-054A0C1510A2}"/>
              </a:ext>
            </a:extLst>
          </p:cNvPr>
          <p:cNvSpPr/>
          <p:nvPr/>
        </p:nvSpPr>
        <p:spPr>
          <a:xfrm>
            <a:off x="3593714" y="4420163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Rectangle 915">
            <a:extLst>
              <a:ext uri="{FF2B5EF4-FFF2-40B4-BE49-F238E27FC236}">
                <a16:creationId xmlns:a16="http://schemas.microsoft.com/office/drawing/2014/main" id="{22EC9689-23BF-2249-6DDE-94FAC16CFA70}"/>
              </a:ext>
            </a:extLst>
          </p:cNvPr>
          <p:cNvSpPr/>
          <p:nvPr/>
        </p:nvSpPr>
        <p:spPr>
          <a:xfrm>
            <a:off x="3762156" y="4420163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Rectangle 916">
            <a:extLst>
              <a:ext uri="{FF2B5EF4-FFF2-40B4-BE49-F238E27FC236}">
                <a16:creationId xmlns:a16="http://schemas.microsoft.com/office/drawing/2014/main" id="{E67FAC6C-2027-47AE-D863-630F95ACBCF3}"/>
              </a:ext>
            </a:extLst>
          </p:cNvPr>
          <p:cNvSpPr/>
          <p:nvPr/>
        </p:nvSpPr>
        <p:spPr>
          <a:xfrm>
            <a:off x="3930598" y="4419587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8" name="TextBox 917">
                <a:extLst>
                  <a:ext uri="{FF2B5EF4-FFF2-40B4-BE49-F238E27FC236}">
                    <a16:creationId xmlns:a16="http://schemas.microsoft.com/office/drawing/2014/main" id="{BE01E9B3-6097-91B7-245E-9243857F0998}"/>
                  </a:ext>
                </a:extLst>
              </p:cNvPr>
              <p:cNvSpPr txBox="1"/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918" name="TextBox 917">
                <a:extLst>
                  <a:ext uri="{FF2B5EF4-FFF2-40B4-BE49-F238E27FC236}">
                    <a16:creationId xmlns:a16="http://schemas.microsoft.com/office/drawing/2014/main" id="{BE01E9B3-6097-91B7-245E-9243857F0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9" name="Straight Arrow Connector 918">
            <a:extLst>
              <a:ext uri="{FF2B5EF4-FFF2-40B4-BE49-F238E27FC236}">
                <a16:creationId xmlns:a16="http://schemas.microsoft.com/office/drawing/2014/main" id="{4F5AE0B0-AB5A-4326-3A07-6E5CBA7A5DFD}"/>
              </a:ext>
            </a:extLst>
          </p:cNvPr>
          <p:cNvCxnSpPr>
            <a:cxnSpLocks/>
            <a:stCxn id="913" idx="3"/>
            <a:endCxn id="915" idx="1"/>
          </p:cNvCxnSpPr>
          <p:nvPr/>
        </p:nvCxnSpPr>
        <p:spPr>
          <a:xfrm flipV="1">
            <a:off x="3131295" y="4504384"/>
            <a:ext cx="462419" cy="9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0" name="Straight Arrow Connector 919">
            <a:extLst>
              <a:ext uri="{FF2B5EF4-FFF2-40B4-BE49-F238E27FC236}">
                <a16:creationId xmlns:a16="http://schemas.microsoft.com/office/drawing/2014/main" id="{A434B63C-D808-666A-F5A2-47407CB9AAC0}"/>
              </a:ext>
            </a:extLst>
          </p:cNvPr>
          <p:cNvCxnSpPr>
            <a:cxnSpLocks/>
            <a:stCxn id="916" idx="0"/>
            <a:endCxn id="923" idx="2"/>
          </p:cNvCxnSpPr>
          <p:nvPr/>
        </p:nvCxnSpPr>
        <p:spPr>
          <a:xfrm flipV="1">
            <a:off x="3846377" y="4131477"/>
            <a:ext cx="2122" cy="2886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Arrow Connector 920">
            <a:extLst>
              <a:ext uri="{FF2B5EF4-FFF2-40B4-BE49-F238E27FC236}">
                <a16:creationId xmlns:a16="http://schemas.microsoft.com/office/drawing/2014/main" id="{26497D66-0498-4CD2-101F-4C0AB5E305A7}"/>
              </a:ext>
            </a:extLst>
          </p:cNvPr>
          <p:cNvCxnSpPr>
            <a:cxnSpLocks/>
            <a:endCxn id="913" idx="1"/>
          </p:cNvCxnSpPr>
          <p:nvPr/>
        </p:nvCxnSpPr>
        <p:spPr>
          <a:xfrm>
            <a:off x="1212002" y="4505321"/>
            <a:ext cx="163573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" name="Straight Arrow Connector 15">
            <a:extLst>
              <a:ext uri="{FF2B5EF4-FFF2-40B4-BE49-F238E27FC236}">
                <a16:creationId xmlns:a16="http://schemas.microsoft.com/office/drawing/2014/main" id="{E322E12B-9CDE-B523-7FA7-E24A4F6CBBE2}"/>
              </a:ext>
            </a:extLst>
          </p:cNvPr>
          <p:cNvCxnSpPr>
            <a:cxnSpLocks/>
            <a:stCxn id="923" idx="3"/>
            <a:endCxn id="925" idx="1"/>
          </p:cNvCxnSpPr>
          <p:nvPr/>
        </p:nvCxnSpPr>
        <p:spPr>
          <a:xfrm>
            <a:off x="4175490" y="3807660"/>
            <a:ext cx="282641" cy="3137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" name="Picture 922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A07133BB-8DCD-F0FC-ACD0-15216858B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1507" y="3483843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58BC6A9-AD05-B615-08C6-68760A640719}"/>
                  </a:ext>
                </a:extLst>
              </p:cNvPr>
              <p:cNvSpPr txBox="1"/>
              <p:nvPr/>
            </p:nvSpPr>
            <p:spPr>
              <a:xfrm>
                <a:off x="3015110" y="3180100"/>
                <a:ext cx="1872296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Decoding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Θ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𝑠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58BC6A9-AD05-B615-08C6-68760A640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110" y="3180100"/>
                <a:ext cx="1872296" cy="263534"/>
              </a:xfrm>
              <a:prstGeom prst="rect">
                <a:avLst/>
              </a:prstGeom>
              <a:blipFill>
                <a:blip r:embed="rId14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25" name="Table 924">
            <a:extLst>
              <a:ext uri="{FF2B5EF4-FFF2-40B4-BE49-F238E27FC236}">
                <a16:creationId xmlns:a16="http://schemas.microsoft.com/office/drawing/2014/main" id="{85DF6E4A-DA5E-4307-DB2A-2DA8FC3C2BE6}"/>
              </a:ext>
            </a:extLst>
          </p:cNvPr>
          <p:cNvGraphicFramePr>
            <a:graphicFrameLocks noGrp="1"/>
          </p:cNvGraphicFramePr>
          <p:nvPr/>
        </p:nvGraphicFramePr>
        <p:xfrm>
          <a:off x="4458131" y="3307877"/>
          <a:ext cx="1886567" cy="10058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44299">
                  <a:extLst>
                    <a:ext uri="{9D8B030D-6E8A-4147-A177-3AD203B41FA5}">
                      <a16:colId xmlns:a16="http://schemas.microsoft.com/office/drawing/2014/main" val="237085319"/>
                    </a:ext>
                  </a:extLst>
                </a:gridCol>
                <a:gridCol w="361272">
                  <a:extLst>
                    <a:ext uri="{9D8B030D-6E8A-4147-A177-3AD203B41FA5}">
                      <a16:colId xmlns:a16="http://schemas.microsoft.com/office/drawing/2014/main" val="807074996"/>
                    </a:ext>
                  </a:extLst>
                </a:gridCol>
                <a:gridCol w="340498">
                  <a:extLst>
                    <a:ext uri="{9D8B030D-6E8A-4147-A177-3AD203B41FA5}">
                      <a16:colId xmlns:a16="http://schemas.microsoft.com/office/drawing/2014/main" val="3299351747"/>
                    </a:ext>
                  </a:extLst>
                </a:gridCol>
                <a:gridCol w="340498">
                  <a:extLst>
                    <a:ext uri="{9D8B030D-6E8A-4147-A177-3AD203B41FA5}">
                      <a16:colId xmlns:a16="http://schemas.microsoft.com/office/drawing/2014/main" val="2675700020"/>
                    </a:ext>
                  </a:extLst>
                </a:gridCol>
              </a:tblGrid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B5C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89363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Positive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35436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Negative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27302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Irrelevant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216961"/>
                  </a:ext>
                </a:extLst>
              </a:tr>
            </a:tbl>
          </a:graphicData>
        </a:graphic>
      </p:graphicFrame>
      <p:grpSp>
        <p:nvGrpSpPr>
          <p:cNvPr id="926" name="Graphic 927" descr="Siren with solid fill">
            <a:extLst>
              <a:ext uri="{FF2B5EF4-FFF2-40B4-BE49-F238E27FC236}">
                <a16:creationId xmlns:a16="http://schemas.microsoft.com/office/drawing/2014/main" id="{5A8F265A-949D-8167-7851-6B1F406AEC0C}"/>
              </a:ext>
            </a:extLst>
          </p:cNvPr>
          <p:cNvGrpSpPr/>
          <p:nvPr/>
        </p:nvGrpSpPr>
        <p:grpSpPr>
          <a:xfrm>
            <a:off x="5733816" y="3338126"/>
            <a:ext cx="179404" cy="179404"/>
            <a:chOff x="5733816" y="2742234"/>
            <a:chExt cx="179404" cy="179404"/>
          </a:xfrm>
        </p:grpSpPr>
      </p:grpSp>
      <p:sp>
        <p:nvSpPr>
          <p:cNvPr id="927" name="Graphic 928" descr="Apple with solid fill">
            <a:extLst>
              <a:ext uri="{FF2B5EF4-FFF2-40B4-BE49-F238E27FC236}">
                <a16:creationId xmlns:a16="http://schemas.microsoft.com/office/drawing/2014/main" id="{676B6650-7A0B-0379-2E0A-E48F9F483BFA}"/>
              </a:ext>
            </a:extLst>
          </p:cNvPr>
          <p:cNvSpPr/>
          <p:nvPr/>
        </p:nvSpPr>
        <p:spPr>
          <a:xfrm>
            <a:off x="6078382" y="3339922"/>
            <a:ext cx="144703" cy="175439"/>
          </a:xfrm>
          <a:custGeom>
            <a:avLst/>
            <a:gdLst>
              <a:gd name="connsiteX0" fmla="*/ 136201 w 144703"/>
              <a:gd name="connsiteY0" fmla="*/ 58833 h 175439"/>
              <a:gd name="connsiteX1" fmla="*/ 78718 w 144703"/>
              <a:gd name="connsiteY1" fmla="*/ 55750 h 175439"/>
              <a:gd name="connsiteX2" fmla="*/ 75415 w 144703"/>
              <a:gd name="connsiteY2" fmla="*/ 40993 h 175439"/>
              <a:gd name="connsiteX3" fmla="*/ 99421 w 144703"/>
              <a:gd name="connsiteY3" fmla="*/ 30862 h 175439"/>
              <a:gd name="connsiteX4" fmla="*/ 109772 w 144703"/>
              <a:gd name="connsiteY4" fmla="*/ 29 h 175439"/>
              <a:gd name="connsiteX5" fmla="*/ 78938 w 144703"/>
              <a:gd name="connsiteY5" fmla="*/ 10380 h 175439"/>
              <a:gd name="connsiteX6" fmla="*/ 69688 w 144703"/>
              <a:gd name="connsiteY6" fmla="*/ 28880 h 175439"/>
              <a:gd name="connsiteX7" fmla="*/ 45021 w 144703"/>
              <a:gd name="connsiteY7" fmla="*/ 3332 h 175439"/>
              <a:gd name="connsiteX8" fmla="*/ 38194 w 144703"/>
              <a:gd name="connsiteY8" fmla="*/ 14565 h 175439"/>
              <a:gd name="connsiteX9" fmla="*/ 65504 w 144703"/>
              <a:gd name="connsiteY9" fmla="*/ 55529 h 175439"/>
              <a:gd name="connsiteX10" fmla="*/ 8461 w 144703"/>
              <a:gd name="connsiteY10" fmla="*/ 58613 h 175439"/>
              <a:gd name="connsiteX11" fmla="*/ 72551 w 144703"/>
              <a:gd name="connsiteY11" fmla="*/ 169614 h 175439"/>
              <a:gd name="connsiteX12" fmla="*/ 136201 w 144703"/>
              <a:gd name="connsiteY12" fmla="*/ 58833 h 17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703" h="175439">
                <a:moveTo>
                  <a:pt x="136201" y="58833"/>
                </a:moveTo>
                <a:cubicBezTo>
                  <a:pt x="116379" y="37249"/>
                  <a:pt x="95016" y="52005"/>
                  <a:pt x="78718" y="55750"/>
                </a:cubicBezTo>
                <a:cubicBezTo>
                  <a:pt x="78278" y="50464"/>
                  <a:pt x="76956" y="45618"/>
                  <a:pt x="75415" y="40993"/>
                </a:cubicBezTo>
                <a:cubicBezTo>
                  <a:pt x="82242" y="40333"/>
                  <a:pt x="92373" y="38130"/>
                  <a:pt x="99421" y="30862"/>
                </a:cubicBezTo>
                <a:cubicBezTo>
                  <a:pt x="110873" y="19410"/>
                  <a:pt x="109772" y="29"/>
                  <a:pt x="109772" y="29"/>
                </a:cubicBezTo>
                <a:cubicBezTo>
                  <a:pt x="109772" y="29"/>
                  <a:pt x="90171" y="-1073"/>
                  <a:pt x="78938" y="10380"/>
                </a:cubicBezTo>
                <a:cubicBezTo>
                  <a:pt x="73653" y="15666"/>
                  <a:pt x="71010" y="22713"/>
                  <a:pt x="69688" y="28880"/>
                </a:cubicBezTo>
                <a:cubicBezTo>
                  <a:pt x="59998" y="12582"/>
                  <a:pt x="45902" y="3993"/>
                  <a:pt x="45021" y="3332"/>
                </a:cubicBezTo>
                <a:lnTo>
                  <a:pt x="38194" y="14565"/>
                </a:lnTo>
                <a:cubicBezTo>
                  <a:pt x="38414" y="14785"/>
                  <a:pt x="62200" y="29541"/>
                  <a:pt x="65504" y="55529"/>
                </a:cubicBezTo>
                <a:cubicBezTo>
                  <a:pt x="49426" y="51565"/>
                  <a:pt x="27843" y="37249"/>
                  <a:pt x="8461" y="58613"/>
                </a:cubicBezTo>
                <a:cubicBezTo>
                  <a:pt x="-12902" y="82178"/>
                  <a:pt x="5378" y="202870"/>
                  <a:pt x="72551" y="169614"/>
                </a:cubicBezTo>
                <a:cubicBezTo>
                  <a:pt x="139505" y="203091"/>
                  <a:pt x="157564" y="82399"/>
                  <a:pt x="136201" y="58833"/>
                </a:cubicBezTo>
                <a:close/>
              </a:path>
            </a:pathLst>
          </a:custGeom>
          <a:solidFill>
            <a:srgbClr val="000000"/>
          </a:solidFill>
          <a:ln w="21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928" name="Graphic 927" descr="Siren with solid fill">
            <a:extLst>
              <a:ext uri="{FF2B5EF4-FFF2-40B4-BE49-F238E27FC236}">
                <a16:creationId xmlns:a16="http://schemas.microsoft.com/office/drawing/2014/main" id="{088AB5CE-0444-CF80-27B6-051338769A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96880" y="3301190"/>
            <a:ext cx="253277" cy="253277"/>
          </a:xfrm>
          <a:prstGeom prst="rect">
            <a:avLst/>
          </a:prstGeom>
        </p:spPr>
      </p:pic>
      <p:pic>
        <p:nvPicPr>
          <p:cNvPr id="929" name="Graphic 928" descr="Apple with solid fill">
            <a:extLst>
              <a:ext uri="{FF2B5EF4-FFF2-40B4-BE49-F238E27FC236}">
                <a16:creationId xmlns:a16="http://schemas.microsoft.com/office/drawing/2014/main" id="{614FA6B7-DEB8-1F86-E3AC-CC5776289E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44998" y="3322112"/>
            <a:ext cx="211431" cy="211431"/>
          </a:xfrm>
          <a:prstGeom prst="rect">
            <a:avLst/>
          </a:prstGeom>
        </p:spPr>
      </p:pic>
      <p:pic>
        <p:nvPicPr>
          <p:cNvPr id="930" name="Graphic 929" descr="Crash with solid fill">
            <a:extLst>
              <a:ext uri="{FF2B5EF4-FFF2-40B4-BE49-F238E27FC236}">
                <a16:creationId xmlns:a16="http://schemas.microsoft.com/office/drawing/2014/main" id="{38B4925F-7A90-82DD-3BA1-44E2E99EEF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80409" y="3301345"/>
            <a:ext cx="244233" cy="244233"/>
          </a:xfrm>
          <a:prstGeom prst="rect">
            <a:avLst/>
          </a:prstGeom>
        </p:spPr>
      </p:pic>
      <p:cxnSp>
        <p:nvCxnSpPr>
          <p:cNvPr id="931" name="Straight Arrow Connector 15">
            <a:extLst>
              <a:ext uri="{FF2B5EF4-FFF2-40B4-BE49-F238E27FC236}">
                <a16:creationId xmlns:a16="http://schemas.microsoft.com/office/drawing/2014/main" id="{8F3E5BCD-352E-E5BE-4C45-1BCE33AF65F9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>
            <a:off x="1014249" y="3164560"/>
            <a:ext cx="786056" cy="643100"/>
          </a:xfrm>
          <a:prstGeom prst="bentConnector3">
            <a:avLst>
              <a:gd name="adj1" fmla="val 23319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" name="Straight Arrow Connector 15">
            <a:extLst>
              <a:ext uri="{FF2B5EF4-FFF2-40B4-BE49-F238E27FC236}">
                <a16:creationId xmlns:a16="http://schemas.microsoft.com/office/drawing/2014/main" id="{E2116971-2A03-5244-4878-8C1B022410D7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 flipV="1">
            <a:off x="1014249" y="2574628"/>
            <a:ext cx="747104" cy="589932"/>
          </a:xfrm>
          <a:prstGeom prst="bentConnector3">
            <a:avLst>
              <a:gd name="adj1" fmla="val 2417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3" name="TextBox 932">
                <a:extLst>
                  <a:ext uri="{FF2B5EF4-FFF2-40B4-BE49-F238E27FC236}">
                    <a16:creationId xmlns:a16="http://schemas.microsoft.com/office/drawing/2014/main" id="{08E24A10-207B-D039-136D-C1346BEEF9CC}"/>
                  </a:ext>
                </a:extLst>
              </p:cNvPr>
              <p:cNvSpPr txBox="1"/>
              <p:nvPr/>
            </p:nvSpPr>
            <p:spPr>
              <a:xfrm>
                <a:off x="5298936" y="2951239"/>
                <a:ext cx="389121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33" name="TextBox 932">
                <a:extLst>
                  <a:ext uri="{FF2B5EF4-FFF2-40B4-BE49-F238E27FC236}">
                    <a16:creationId xmlns:a16="http://schemas.microsoft.com/office/drawing/2014/main" id="{08E24A10-207B-D039-136D-C1346BEEF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36" y="2951239"/>
                <a:ext cx="389121" cy="4108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4" name="TextBox 933">
                <a:extLst>
                  <a:ext uri="{FF2B5EF4-FFF2-40B4-BE49-F238E27FC236}">
                    <a16:creationId xmlns:a16="http://schemas.microsoft.com/office/drawing/2014/main" id="{B74248CD-2EB1-6EB4-3D2D-6A47943E5B33}"/>
                  </a:ext>
                </a:extLst>
              </p:cNvPr>
              <p:cNvSpPr txBox="1"/>
              <p:nvPr/>
            </p:nvSpPr>
            <p:spPr>
              <a:xfrm>
                <a:off x="5989035" y="2959119"/>
                <a:ext cx="389121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34" name="TextBox 933">
                <a:extLst>
                  <a:ext uri="{FF2B5EF4-FFF2-40B4-BE49-F238E27FC236}">
                    <a16:creationId xmlns:a16="http://schemas.microsoft.com/office/drawing/2014/main" id="{B74248CD-2EB1-6EB4-3D2D-6A47943E5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035" y="2959119"/>
                <a:ext cx="389121" cy="41088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5" name="Group 934">
            <a:extLst>
              <a:ext uri="{FF2B5EF4-FFF2-40B4-BE49-F238E27FC236}">
                <a16:creationId xmlns:a16="http://schemas.microsoft.com/office/drawing/2014/main" id="{F07CAB60-AB53-B669-BA54-9CB666099F56}"/>
              </a:ext>
            </a:extLst>
          </p:cNvPr>
          <p:cNvGrpSpPr/>
          <p:nvPr/>
        </p:nvGrpSpPr>
        <p:grpSpPr>
          <a:xfrm>
            <a:off x="3818578" y="2072300"/>
            <a:ext cx="818354" cy="906069"/>
            <a:chOff x="7165428" y="3894739"/>
            <a:chExt cx="818354" cy="906069"/>
          </a:xfrm>
        </p:grpSpPr>
        <p:pic>
          <p:nvPicPr>
            <p:cNvPr id="936" name="Graphic 935" descr="Siren with solid fill">
              <a:extLst>
                <a:ext uri="{FF2B5EF4-FFF2-40B4-BE49-F238E27FC236}">
                  <a16:creationId xmlns:a16="http://schemas.microsoft.com/office/drawing/2014/main" id="{EB9A7B1C-7262-03B0-08FC-E9420770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247488" y="4194240"/>
              <a:ext cx="300340" cy="300340"/>
            </a:xfrm>
            <a:prstGeom prst="rect">
              <a:avLst/>
            </a:prstGeom>
          </p:spPr>
        </p:pic>
        <p:grpSp>
          <p:nvGrpSpPr>
            <p:cNvPr id="937" name="Group 936">
              <a:extLst>
                <a:ext uri="{FF2B5EF4-FFF2-40B4-BE49-F238E27FC236}">
                  <a16:creationId xmlns:a16="http://schemas.microsoft.com/office/drawing/2014/main" id="{E3BB4560-9898-422D-800E-F4CEB94EE92A}"/>
                </a:ext>
              </a:extLst>
            </p:cNvPr>
            <p:cNvGrpSpPr/>
            <p:nvPr/>
          </p:nvGrpSpPr>
          <p:grpSpPr>
            <a:xfrm>
              <a:off x="7165428" y="3940945"/>
              <a:ext cx="813546" cy="859863"/>
              <a:chOff x="2967450" y="4800877"/>
              <a:chExt cx="1325625" cy="1929122"/>
            </a:xfrm>
          </p:grpSpPr>
          <p:sp>
            <p:nvSpPr>
              <p:cNvPr id="943" name="Left Bracket 942">
                <a:extLst>
                  <a:ext uri="{FF2B5EF4-FFF2-40B4-BE49-F238E27FC236}">
                    <a16:creationId xmlns:a16="http://schemas.microsoft.com/office/drawing/2014/main" id="{5E93417C-5262-E895-E3A3-8F266F17F5B7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44" name="Left Bracket 943">
                <a:extLst>
                  <a:ext uri="{FF2B5EF4-FFF2-40B4-BE49-F238E27FC236}">
                    <a16:creationId xmlns:a16="http://schemas.microsoft.com/office/drawing/2014/main" id="{779C91C0-041F-F2F0-4BBB-69CD808FF3EA}"/>
                  </a:ext>
                </a:extLst>
              </p:cNvPr>
              <p:cNvSpPr/>
              <p:nvPr/>
            </p:nvSpPr>
            <p:spPr>
              <a:xfrm rot="10800000">
                <a:off x="416244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pic>
          <p:nvPicPr>
            <p:cNvPr id="938" name="Graphic 937" descr="Apple with solid fill">
              <a:extLst>
                <a:ext uri="{FF2B5EF4-FFF2-40B4-BE49-F238E27FC236}">
                  <a16:creationId xmlns:a16="http://schemas.microsoft.com/office/drawing/2014/main" id="{5D4C9D64-1B9C-308C-7951-0F840ADD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66733" y="4517890"/>
              <a:ext cx="259149" cy="259149"/>
            </a:xfrm>
            <a:prstGeom prst="rect">
              <a:avLst/>
            </a:prstGeom>
          </p:spPr>
        </p:pic>
        <p:pic>
          <p:nvPicPr>
            <p:cNvPr id="939" name="Graphic 938" descr="Crash with solid fill">
              <a:extLst>
                <a:ext uri="{FF2B5EF4-FFF2-40B4-BE49-F238E27FC236}">
                  <a16:creationId xmlns:a16="http://schemas.microsoft.com/office/drawing/2014/main" id="{391BDF48-C6B6-5E79-925D-AA35F23C0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235664" y="3894739"/>
              <a:ext cx="321938" cy="321938"/>
            </a:xfrm>
            <a:prstGeom prst="rect">
              <a:avLst/>
            </a:prstGeom>
          </p:spPr>
        </p:pic>
        <p:sp>
          <p:nvSpPr>
            <p:cNvPr id="940" name="TextBox 939">
              <a:extLst>
                <a:ext uri="{FF2B5EF4-FFF2-40B4-BE49-F238E27FC236}">
                  <a16:creationId xmlns:a16="http://schemas.microsoft.com/office/drawing/2014/main" id="{8683EEB0-3153-AA3F-6F29-E1E072DB2E01}"/>
                </a:ext>
              </a:extLst>
            </p:cNvPr>
            <p:cNvSpPr txBox="1"/>
            <p:nvPr/>
          </p:nvSpPr>
          <p:spPr>
            <a:xfrm>
              <a:off x="7513712" y="3950705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0.2</a:t>
              </a:r>
            </a:p>
          </p:txBody>
        </p:sp>
        <p:sp>
          <p:nvSpPr>
            <p:cNvPr id="941" name="TextBox 940">
              <a:extLst>
                <a:ext uri="{FF2B5EF4-FFF2-40B4-BE49-F238E27FC236}">
                  <a16:creationId xmlns:a16="http://schemas.microsoft.com/office/drawing/2014/main" id="{4BA22693-2E0C-2622-081C-87D99740603B}"/>
                </a:ext>
              </a:extLst>
            </p:cNvPr>
            <p:cNvSpPr txBox="1"/>
            <p:nvPr/>
          </p:nvSpPr>
          <p:spPr>
            <a:xfrm>
              <a:off x="7513470" y="4229769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0.9</a:t>
              </a:r>
            </a:p>
          </p:txBody>
        </p:sp>
        <p:sp>
          <p:nvSpPr>
            <p:cNvPr id="942" name="TextBox 941">
              <a:extLst>
                <a:ext uri="{FF2B5EF4-FFF2-40B4-BE49-F238E27FC236}">
                  <a16:creationId xmlns:a16="http://schemas.microsoft.com/office/drawing/2014/main" id="{F642B465-967D-D664-3188-0CE79516CD13}"/>
                </a:ext>
              </a:extLst>
            </p:cNvPr>
            <p:cNvSpPr txBox="1"/>
            <p:nvPr/>
          </p:nvSpPr>
          <p:spPr>
            <a:xfrm>
              <a:off x="7511577" y="4525566"/>
              <a:ext cx="4673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0.1</a:t>
              </a:r>
            </a:p>
          </p:txBody>
        </p:sp>
      </p:grpSp>
      <p:cxnSp>
        <p:nvCxnSpPr>
          <p:cNvPr id="946" name="Straight Arrow Connector 945">
            <a:extLst>
              <a:ext uri="{FF2B5EF4-FFF2-40B4-BE49-F238E27FC236}">
                <a16:creationId xmlns:a16="http://schemas.microsoft.com/office/drawing/2014/main" id="{8F3B56CA-A2A8-E83A-A130-92E8A829C1FC}"/>
              </a:ext>
            </a:extLst>
          </p:cNvPr>
          <p:cNvCxnSpPr>
            <a:cxnSpLocks/>
            <a:stCxn id="19" idx="3"/>
            <a:endCxn id="907" idx="1"/>
          </p:cNvCxnSpPr>
          <p:nvPr/>
        </p:nvCxnSpPr>
        <p:spPr>
          <a:xfrm flipV="1">
            <a:off x="2454288" y="3807290"/>
            <a:ext cx="355571" cy="37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291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7AED684D-8576-A271-D21E-4C1E02D11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812;p73">
            <a:extLst>
              <a:ext uri="{FF2B5EF4-FFF2-40B4-BE49-F238E27FC236}">
                <a16:creationId xmlns:a16="http://schemas.microsoft.com/office/drawing/2014/main" id="{A4C9D298-7C88-1FEE-CB94-46C85ABFD550}"/>
              </a:ext>
            </a:extLst>
          </p:cNvPr>
          <p:cNvSpPr txBox="1"/>
          <p:nvPr/>
        </p:nvSpPr>
        <p:spPr>
          <a:xfrm>
            <a:off x="208650" y="4767601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[1] </a:t>
            </a:r>
            <a:r>
              <a:rPr lang="en-GB" sz="800">
                <a:solidFill>
                  <a:schemeClr val="bg1"/>
                </a:solidFill>
                <a:hlinkClick r:id="rId3"/>
              </a:rPr>
              <a:t>Debot et al. "Interpretable concept-based memory reasoning." NeurIPS 2024.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001" name="Picture 1000">
            <a:extLst>
              <a:ext uri="{FF2B5EF4-FFF2-40B4-BE49-F238E27FC236}">
                <a16:creationId xmlns:a16="http://schemas.microsoft.com/office/drawing/2014/main" id="{5358715A-BA7D-D3DB-AC35-B8580E0EF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10" y="4439778"/>
            <a:ext cx="601140" cy="604718"/>
          </a:xfrm>
          <a:prstGeom prst="rect">
            <a:avLst/>
          </a:prstGeom>
        </p:spPr>
      </p:pic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09B5636E-3747-B55C-057F-0E3ED7F3B5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p:sp>
        <p:nvSpPr>
          <p:cNvPr id="1085" name="Google Shape;909;p89">
            <a:extLst>
              <a:ext uri="{FF2B5EF4-FFF2-40B4-BE49-F238E27FC236}">
                <a16:creationId xmlns:a16="http://schemas.microsoft.com/office/drawing/2014/main" id="{475E6251-0012-1430-A270-9330C9C4E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An example is a </a:t>
            </a:r>
            <a:r>
              <a:rPr lang="en-US" b="1">
                <a:solidFill>
                  <a:srgbClr val="C00000"/>
                </a:solidFill>
              </a:rPr>
              <a:t>Concept-based Memory Reasoning</a:t>
            </a:r>
            <a:r>
              <a:rPr lang="en-US"/>
              <a:t> (CMR) where we: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1EEAF-AAB0-ADFA-3BD3-71F27339D9CC}"/>
              </a:ext>
            </a:extLst>
          </p:cNvPr>
          <p:cNvSpPr txBox="1"/>
          <p:nvPr/>
        </p:nvSpPr>
        <p:spPr>
          <a:xfrm>
            <a:off x="208650" y="1531776"/>
            <a:ext cx="8636264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>
                <a:solidFill>
                  <a:srgbClr val="C00000"/>
                </a:solidFill>
                <a:latin typeface="Spectral Light"/>
                <a:sym typeface="Spectral Light"/>
              </a:rPr>
              <a:t>Step 4</a:t>
            </a:r>
            <a:r>
              <a:rPr lang="en-GB" sz="1600">
                <a:solidFill>
                  <a:schemeClr val="lt1"/>
                </a:solidFill>
                <a:latin typeface="Spectral Light"/>
                <a:sym typeface="Spectral Light"/>
              </a:rPr>
              <a:t>: Execute the rule combining concept states and concept activations</a:t>
            </a:r>
            <a:endParaRPr lang="en-GB" sz="1600" b="1">
              <a:solidFill>
                <a:srgbClr val="C00000"/>
              </a:solidFill>
              <a:latin typeface="Spectral Light"/>
              <a:sym typeface="Spectral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8" name="TextBox 917">
                <a:extLst>
                  <a:ext uri="{FF2B5EF4-FFF2-40B4-BE49-F238E27FC236}">
                    <a16:creationId xmlns:a16="http://schemas.microsoft.com/office/drawing/2014/main" id="{DA69A28E-6161-8E15-978A-96DCA7CDE6A3}"/>
                  </a:ext>
                </a:extLst>
              </p:cNvPr>
              <p:cNvSpPr txBox="1"/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918" name="TextBox 917">
                <a:extLst>
                  <a:ext uri="{FF2B5EF4-FFF2-40B4-BE49-F238E27FC236}">
                    <a16:creationId xmlns:a16="http://schemas.microsoft.com/office/drawing/2014/main" id="{DA69A28E-6161-8E15-978A-96DCA7CDE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EEBC06-6A5A-312D-7131-BDD149F4A441}"/>
                  </a:ext>
                </a:extLst>
              </p:cNvPr>
              <p:cNvSpPr txBox="1"/>
              <p:nvPr/>
            </p:nvSpPr>
            <p:spPr>
              <a:xfrm>
                <a:off x="5622284" y="2959119"/>
                <a:ext cx="389121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EEBC06-6A5A-312D-7131-BDD149F4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284" y="2959119"/>
                <a:ext cx="389121" cy="4108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AA7348-251A-F615-D1AB-3A6E1BDA44D3}"/>
              </a:ext>
            </a:extLst>
          </p:cNvPr>
          <p:cNvCxnSpPr>
            <a:cxnSpLocks/>
            <a:stCxn id="21" idx="3"/>
            <a:endCxn id="959" idx="1"/>
          </p:cNvCxnSpPr>
          <p:nvPr/>
        </p:nvCxnSpPr>
        <p:spPr>
          <a:xfrm flipV="1">
            <a:off x="2415336" y="2548438"/>
            <a:ext cx="1403242" cy="2619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9D568948-15A6-0C6B-0EB4-5A6A24F3C2E0}"/>
              </a:ext>
            </a:extLst>
          </p:cNvPr>
          <p:cNvCxnSpPr>
            <a:cxnSpLocks/>
            <a:stCxn id="903" idx="3"/>
            <a:endCxn id="13" idx="1"/>
          </p:cNvCxnSpPr>
          <p:nvPr/>
        </p:nvCxnSpPr>
        <p:spPr>
          <a:xfrm flipV="1">
            <a:off x="6344698" y="3807660"/>
            <a:ext cx="271382" cy="3137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417139-8532-4444-E232-9175E7FD8FF5}"/>
                  </a:ext>
                </a:extLst>
              </p:cNvPr>
              <p:cNvSpPr txBox="1"/>
              <p:nvPr/>
            </p:nvSpPr>
            <p:spPr>
              <a:xfrm>
                <a:off x="6616080" y="3602219"/>
                <a:ext cx="1083376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¬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1</m:t>
                          </m:r>
                        </m:sub>
                      </m:sSub>
                      <m:r>
                        <a:rPr lang="en-US" sz="1800" b="0" i="1" dirty="0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sym typeface="Spectral Light"/>
                        </a:rPr>
                        <m:t>∨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417139-8532-4444-E232-9175E7FD8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80" y="3602219"/>
                <a:ext cx="1083376" cy="4108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D32BDCC5-CDA3-7B75-E7B5-838ACE344E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241" b="41027"/>
          <a:stretch/>
        </p:blipFill>
        <p:spPr>
          <a:xfrm>
            <a:off x="255396" y="2717731"/>
            <a:ext cx="758853" cy="893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C2784-6EDC-FD5D-0715-891D42744893}"/>
              </a:ext>
            </a:extLst>
          </p:cNvPr>
          <p:cNvSpPr txBox="1"/>
          <p:nvPr/>
        </p:nvSpPr>
        <p:spPr>
          <a:xfrm>
            <a:off x="3706286" y="1773558"/>
            <a:ext cx="1083375" cy="2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Concepts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035EC-E766-351D-AD3F-ADEC069BDE56}"/>
              </a:ext>
            </a:extLst>
          </p:cNvPr>
          <p:cNvSpPr txBox="1"/>
          <p:nvPr/>
        </p:nvSpPr>
        <p:spPr>
          <a:xfrm>
            <a:off x="6639906" y="3979909"/>
            <a:ext cx="1083376" cy="2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lnSpc>
                <a:spcPct val="115000"/>
              </a:lnSpc>
              <a:buClr>
                <a:schemeClr val="lt1"/>
              </a:buClr>
              <a:buSzPts val="1800"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  <a:sym typeface="Spectral Light"/>
              </a:rPr>
              <a:t>Logic rule</a:t>
            </a:r>
          </a:p>
        </p:txBody>
      </p:sp>
      <p:pic>
        <p:nvPicPr>
          <p:cNvPr id="21" name="Picture 20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84D319F8-DFA1-07F1-7FD4-CE5F1F77E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353" y="2250811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E74C3A-9F40-E2A5-99AC-395E30F800A6}"/>
                  </a:ext>
                </a:extLst>
              </p:cNvPr>
              <p:cNvSpPr txBox="1"/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Concept Encoder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𝑃</m:t>
                    </m:r>
                    <m:d>
                      <m:dPr>
                        <m:ctrlP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𝐶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  <m:e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𝑋</m:t>
                        </m:r>
                      </m:e>
                    </m:d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E74C3A-9F40-E2A5-99AC-395E30F8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233" y="1952985"/>
                <a:ext cx="1704222" cy="263534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3BFEED3E-B81C-DE1E-B15C-719975763C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305" y="3483843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E0E883-6279-3437-0B1F-E65EDAED711A}"/>
                  </a:ext>
                </a:extLst>
              </p:cNvPr>
              <p:cNvSpPr txBox="1"/>
              <p:nvPr/>
            </p:nvSpPr>
            <p:spPr>
              <a:xfrm>
                <a:off x="1609991" y="3198726"/>
                <a:ext cx="1493545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Selection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s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𝑋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E0E883-6279-3437-0B1F-E65EDAED7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91" y="3198726"/>
                <a:ext cx="1493545" cy="263534"/>
              </a:xfrm>
              <a:prstGeom prst="rect">
                <a:avLst/>
              </a:prstGeom>
              <a:blipFill>
                <a:blip r:embed="rId11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phic 24" descr="Gears outline">
            <a:extLst>
              <a:ext uri="{FF2B5EF4-FFF2-40B4-BE49-F238E27FC236}">
                <a16:creationId xmlns:a16="http://schemas.microsoft.com/office/drawing/2014/main" id="{8435B058-D841-6076-D5C6-5F89A2C93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5546">
            <a:off x="7431931" y="1991144"/>
            <a:ext cx="445721" cy="445720"/>
          </a:xfrm>
          <a:prstGeom prst="rect">
            <a:avLst/>
          </a:prstGeom>
        </p:spPr>
      </p:pic>
      <p:pic>
        <p:nvPicPr>
          <p:cNvPr id="26" name="Graphic 25" descr="Car with solid fill">
            <a:extLst>
              <a:ext uri="{FF2B5EF4-FFF2-40B4-BE49-F238E27FC236}">
                <a16:creationId xmlns:a16="http://schemas.microsoft.com/office/drawing/2014/main" id="{34526E9D-A75F-4402-5262-6F2F7C79D2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00000">
            <a:off x="8285489" y="2365609"/>
            <a:ext cx="463207" cy="463207"/>
          </a:xfrm>
          <a:prstGeom prst="rect">
            <a:avLst/>
          </a:prstGeom>
        </p:spPr>
      </p:pic>
      <p:sp>
        <p:nvSpPr>
          <p:cNvPr id="27" name="Arc 26">
            <a:extLst>
              <a:ext uri="{FF2B5EF4-FFF2-40B4-BE49-F238E27FC236}">
                <a16:creationId xmlns:a16="http://schemas.microsoft.com/office/drawing/2014/main" id="{A0B69644-A619-D6B0-64EB-2DC3BB09F0D2}"/>
              </a:ext>
            </a:extLst>
          </p:cNvPr>
          <p:cNvSpPr/>
          <p:nvPr/>
        </p:nvSpPr>
        <p:spPr>
          <a:xfrm rot="1751108">
            <a:off x="8614019" y="2589060"/>
            <a:ext cx="127060" cy="127060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0DF10EB1-2B4E-EB52-3E24-5839E52C385C}"/>
              </a:ext>
            </a:extLst>
          </p:cNvPr>
          <p:cNvSpPr/>
          <p:nvPr/>
        </p:nvSpPr>
        <p:spPr>
          <a:xfrm rot="1751108">
            <a:off x="8590860" y="2565901"/>
            <a:ext cx="173378" cy="173378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188446D3-6E98-EA86-EC24-DEC0C499D276}"/>
              </a:ext>
            </a:extLst>
          </p:cNvPr>
          <p:cNvSpPr/>
          <p:nvPr/>
        </p:nvSpPr>
        <p:spPr>
          <a:xfrm rot="1751108">
            <a:off x="8578303" y="2547725"/>
            <a:ext cx="208141" cy="20814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 descr="Chevron arrows outline">
            <a:extLst>
              <a:ext uri="{FF2B5EF4-FFF2-40B4-BE49-F238E27FC236}">
                <a16:creationId xmlns:a16="http://schemas.microsoft.com/office/drawing/2014/main" id="{74EBE05E-4FEA-56A9-64CC-0B9CD288B7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91410" y="2436354"/>
            <a:ext cx="123648" cy="2154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90673D-D2BE-F105-6D05-F58CC414CCA3}"/>
              </a:ext>
            </a:extLst>
          </p:cNvPr>
          <p:cNvSpPr txBox="1"/>
          <p:nvPr/>
        </p:nvSpPr>
        <p:spPr>
          <a:xfrm>
            <a:off x="6483827" y="2010148"/>
            <a:ext cx="1197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</a:rPr>
              <a:t>Interpretable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1">
                    <a:lumMod val="75000"/>
                  </a:schemeClr>
                </a:solidFill>
                <a:latin typeface="Spectral Light"/>
              </a:rPr>
              <a:t>execution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99C1A0-A3C5-1264-A55C-FE4E235BE119}"/>
              </a:ext>
            </a:extLst>
          </p:cNvPr>
          <p:cNvCxnSpPr>
            <a:cxnSpLocks/>
            <a:stCxn id="957" idx="3"/>
            <a:endCxn id="961" idx="1"/>
          </p:cNvCxnSpPr>
          <p:nvPr/>
        </p:nvCxnSpPr>
        <p:spPr>
          <a:xfrm>
            <a:off x="4636690" y="2534288"/>
            <a:ext cx="1942013" cy="60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CC424E51-B087-BDE3-C83F-138CD0B14BA1}"/>
              </a:ext>
            </a:extLst>
          </p:cNvPr>
          <p:cNvCxnSpPr>
            <a:cxnSpLocks/>
            <a:stCxn id="13" idx="0"/>
          </p:cNvCxnSpPr>
          <p:nvPr/>
        </p:nvCxnSpPr>
        <p:spPr>
          <a:xfrm rot="16200000" flipV="1">
            <a:off x="6677446" y="3121897"/>
            <a:ext cx="957810" cy="2834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5374CD-545A-B1AA-5E4E-870547A02DAD}"/>
              </a:ext>
            </a:extLst>
          </p:cNvPr>
          <p:cNvCxnSpPr>
            <a:cxnSpLocks/>
            <a:stCxn id="961" idx="3"/>
            <a:endCxn id="30" idx="1"/>
          </p:cNvCxnSpPr>
          <p:nvPr/>
        </p:nvCxnSpPr>
        <p:spPr>
          <a:xfrm>
            <a:off x="7723760" y="2540306"/>
            <a:ext cx="467650" cy="37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4F5681A-FFA5-306B-718A-AA4DFFF8A441}"/>
              </a:ext>
            </a:extLst>
          </p:cNvPr>
          <p:cNvSpPr/>
          <p:nvPr/>
        </p:nvSpPr>
        <p:spPr>
          <a:xfrm>
            <a:off x="593005" y="4341491"/>
            <a:ext cx="168442" cy="1684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4F2EEE-2D69-A962-E996-1A97F5F0DA44}"/>
              </a:ext>
            </a:extLst>
          </p:cNvPr>
          <p:cNvSpPr/>
          <p:nvPr/>
        </p:nvSpPr>
        <p:spPr>
          <a:xfrm>
            <a:off x="761447" y="4341491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E08272E-6B06-96EB-C7F3-E13F3A644E1D}"/>
              </a:ext>
            </a:extLst>
          </p:cNvPr>
          <p:cNvSpPr/>
          <p:nvPr/>
        </p:nvSpPr>
        <p:spPr>
          <a:xfrm>
            <a:off x="929889" y="4340471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EF996A-3BBE-666C-1287-E0FBAB1BFE62}"/>
              </a:ext>
            </a:extLst>
          </p:cNvPr>
          <p:cNvSpPr/>
          <p:nvPr/>
        </p:nvSpPr>
        <p:spPr>
          <a:xfrm>
            <a:off x="593005" y="4545358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CA1611-EFC3-E6F2-8920-62A9311C6406}"/>
              </a:ext>
            </a:extLst>
          </p:cNvPr>
          <p:cNvSpPr/>
          <p:nvPr/>
        </p:nvSpPr>
        <p:spPr>
          <a:xfrm>
            <a:off x="761447" y="4545358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44D6EF-7357-448E-AB9B-C7FEDB089448}"/>
              </a:ext>
            </a:extLst>
          </p:cNvPr>
          <p:cNvSpPr/>
          <p:nvPr/>
        </p:nvSpPr>
        <p:spPr>
          <a:xfrm>
            <a:off x="929889" y="4544782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DA1409-408B-33B1-FFB2-2216603AF00C}"/>
              </a:ext>
            </a:extLst>
          </p:cNvPr>
          <p:cNvSpPr txBox="1"/>
          <p:nvPr/>
        </p:nvSpPr>
        <p:spPr>
          <a:xfrm>
            <a:off x="437045" y="4104617"/>
            <a:ext cx="774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Spectral Light"/>
              </a:rPr>
              <a:t>Rulebook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78B54B-2E6E-87BE-1850-FE4B0847C07F}"/>
                  </a:ext>
                </a:extLst>
              </p:cNvPr>
              <p:cNvSpPr txBox="1"/>
              <p:nvPr/>
            </p:nvSpPr>
            <p:spPr>
              <a:xfrm>
                <a:off x="355078" y="4275536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78B54B-2E6E-87BE-1850-FE4B0847C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8" y="4275536"/>
                <a:ext cx="245707" cy="25442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49185F1-DDA3-6842-B240-0A2450E0ECA8}"/>
                  </a:ext>
                </a:extLst>
              </p:cNvPr>
              <p:cNvSpPr txBox="1"/>
              <p:nvPr/>
            </p:nvSpPr>
            <p:spPr>
              <a:xfrm>
                <a:off x="349363" y="4480133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49185F1-DDA3-6842-B240-0A2450E0E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63" y="4480133"/>
                <a:ext cx="245707" cy="25442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F02A1B57-58C3-63AD-F32F-46D054D88230}"/>
              </a:ext>
            </a:extLst>
          </p:cNvPr>
          <p:cNvGrpSpPr/>
          <p:nvPr/>
        </p:nvGrpSpPr>
        <p:grpSpPr>
          <a:xfrm>
            <a:off x="2809859" y="3591334"/>
            <a:ext cx="381901" cy="431911"/>
            <a:chOff x="2809859" y="2995442"/>
            <a:chExt cx="381901" cy="431911"/>
          </a:xfrm>
        </p:grpSpPr>
        <p:sp>
          <p:nvSpPr>
            <p:cNvPr id="45" name="Left Bracket 44">
              <a:extLst>
                <a:ext uri="{FF2B5EF4-FFF2-40B4-BE49-F238E27FC236}">
                  <a16:creationId xmlns:a16="http://schemas.microsoft.com/office/drawing/2014/main" id="{6287BC0B-3122-7E6A-0281-D1ED15A7CEF1}"/>
                </a:ext>
              </a:extLst>
            </p:cNvPr>
            <p:cNvSpPr/>
            <p:nvPr/>
          </p:nvSpPr>
          <p:spPr>
            <a:xfrm>
              <a:off x="2809859" y="2995442"/>
              <a:ext cx="66209" cy="431911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6" name="Left Bracket 45">
              <a:extLst>
                <a:ext uri="{FF2B5EF4-FFF2-40B4-BE49-F238E27FC236}">
                  <a16:creationId xmlns:a16="http://schemas.microsoft.com/office/drawing/2014/main" id="{FDE0E809-7D81-39F4-63F0-BBE9E9ADD200}"/>
                </a:ext>
              </a:extLst>
            </p:cNvPr>
            <p:cNvSpPr/>
            <p:nvPr/>
          </p:nvSpPr>
          <p:spPr>
            <a:xfrm rot="10800000">
              <a:off x="3125551" y="2995442"/>
              <a:ext cx="66209" cy="431911"/>
            </a:xfrm>
            <a:prstGeom prst="leftBracke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CE22F33-3208-BCD3-3457-F80F625604E1}"/>
              </a:ext>
            </a:extLst>
          </p:cNvPr>
          <p:cNvSpPr txBox="1"/>
          <p:nvPr/>
        </p:nvSpPr>
        <p:spPr>
          <a:xfrm>
            <a:off x="2814677" y="3563562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Spectral Light"/>
              </a:rPr>
              <a:t>0.2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94E356-A895-013C-C751-E5DBED94F164}"/>
              </a:ext>
            </a:extLst>
          </p:cNvPr>
          <p:cNvSpPr txBox="1"/>
          <p:nvPr/>
        </p:nvSpPr>
        <p:spPr>
          <a:xfrm>
            <a:off x="2809859" y="3777933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Spectral Light"/>
              </a:rPr>
              <a:t>0.8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11A887-6A8D-6BCA-5558-AFE08C2E407E}"/>
              </a:ext>
            </a:extLst>
          </p:cNvPr>
          <p:cNvSpPr/>
          <p:nvPr/>
        </p:nvSpPr>
        <p:spPr>
          <a:xfrm>
            <a:off x="2847736" y="4367561"/>
            <a:ext cx="283559" cy="2755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~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A8C2281-9F05-C55E-1788-008ACE1AD77B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2986350" y="4031849"/>
            <a:ext cx="3166" cy="3357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06B3891-EDBC-D840-4E80-E3E6A75111FB}"/>
              </a:ext>
            </a:extLst>
          </p:cNvPr>
          <p:cNvSpPr/>
          <p:nvPr/>
        </p:nvSpPr>
        <p:spPr>
          <a:xfrm>
            <a:off x="3593714" y="4420163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EB4B8B1-A0DB-9FDD-3B65-3EDAF5BEB43A}"/>
              </a:ext>
            </a:extLst>
          </p:cNvPr>
          <p:cNvSpPr/>
          <p:nvPr/>
        </p:nvSpPr>
        <p:spPr>
          <a:xfrm>
            <a:off x="3762156" y="4420163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A954E6E-7420-CC5D-4CAC-13FD25B58AD2}"/>
              </a:ext>
            </a:extLst>
          </p:cNvPr>
          <p:cNvSpPr/>
          <p:nvPr/>
        </p:nvSpPr>
        <p:spPr>
          <a:xfrm>
            <a:off x="3930598" y="4419587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79C699-CF78-A225-EF48-3152C2CA42FC}"/>
                  </a:ext>
                </a:extLst>
              </p:cNvPr>
              <p:cNvSpPr txBox="1"/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79C699-CF78-A225-EF48-3152C2CA4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471" y="4531454"/>
                <a:ext cx="245707" cy="2544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7" name="Straight Arrow Connector 896">
            <a:extLst>
              <a:ext uri="{FF2B5EF4-FFF2-40B4-BE49-F238E27FC236}">
                <a16:creationId xmlns:a16="http://schemas.microsoft.com/office/drawing/2014/main" id="{78704407-AC0C-1BC6-7E13-A9E322EF4BAD}"/>
              </a:ext>
            </a:extLst>
          </p:cNvPr>
          <p:cNvCxnSpPr>
            <a:cxnSpLocks/>
            <a:stCxn id="49" idx="3"/>
            <a:endCxn id="51" idx="1"/>
          </p:cNvCxnSpPr>
          <p:nvPr/>
        </p:nvCxnSpPr>
        <p:spPr>
          <a:xfrm flipV="1">
            <a:off x="3131295" y="4504384"/>
            <a:ext cx="462419" cy="9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8" name="Straight Arrow Connector 897">
            <a:extLst>
              <a:ext uri="{FF2B5EF4-FFF2-40B4-BE49-F238E27FC236}">
                <a16:creationId xmlns:a16="http://schemas.microsoft.com/office/drawing/2014/main" id="{25147AE3-118B-676A-909B-E24438DF2572}"/>
              </a:ext>
            </a:extLst>
          </p:cNvPr>
          <p:cNvCxnSpPr>
            <a:cxnSpLocks/>
            <a:stCxn id="52" idx="0"/>
            <a:endCxn id="901" idx="2"/>
          </p:cNvCxnSpPr>
          <p:nvPr/>
        </p:nvCxnSpPr>
        <p:spPr>
          <a:xfrm flipV="1">
            <a:off x="3846377" y="4131477"/>
            <a:ext cx="2122" cy="2886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9" name="Straight Arrow Connector 898">
            <a:extLst>
              <a:ext uri="{FF2B5EF4-FFF2-40B4-BE49-F238E27FC236}">
                <a16:creationId xmlns:a16="http://schemas.microsoft.com/office/drawing/2014/main" id="{00788C5D-C6D8-596A-1E8B-A03A330E61C6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1212002" y="4505321"/>
            <a:ext cx="163573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0" name="Straight Arrow Connector 15">
            <a:extLst>
              <a:ext uri="{FF2B5EF4-FFF2-40B4-BE49-F238E27FC236}">
                <a16:creationId xmlns:a16="http://schemas.microsoft.com/office/drawing/2014/main" id="{A5DF5E30-A33A-BCA3-55DD-B6BE74C32A82}"/>
              </a:ext>
            </a:extLst>
          </p:cNvPr>
          <p:cNvCxnSpPr>
            <a:cxnSpLocks/>
            <a:stCxn id="901" idx="3"/>
            <a:endCxn id="903" idx="1"/>
          </p:cNvCxnSpPr>
          <p:nvPr/>
        </p:nvCxnSpPr>
        <p:spPr>
          <a:xfrm>
            <a:off x="4175490" y="3807660"/>
            <a:ext cx="282641" cy="3137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" name="Picture 900" descr="A white lines with colored dots and arrows&#10;&#10;AI-generated content may be incorrect.">
            <a:extLst>
              <a:ext uri="{FF2B5EF4-FFF2-40B4-BE49-F238E27FC236}">
                <a16:creationId xmlns:a16="http://schemas.microsoft.com/office/drawing/2014/main" id="{1D89F465-91B9-D0EA-67FB-81456F89C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507" y="3483843"/>
            <a:ext cx="653983" cy="64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2" name="TextBox 901">
                <a:extLst>
                  <a:ext uri="{FF2B5EF4-FFF2-40B4-BE49-F238E27FC236}">
                    <a16:creationId xmlns:a16="http://schemas.microsoft.com/office/drawing/2014/main" id="{47F1D3CE-5651-E304-9FBF-3001B6D82CA1}"/>
                  </a:ext>
                </a:extLst>
              </p:cNvPr>
              <p:cNvSpPr txBox="1"/>
              <p:nvPr/>
            </p:nvSpPr>
            <p:spPr>
              <a:xfrm>
                <a:off x="3015110" y="3180100"/>
                <a:ext cx="1872296" cy="2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latinLnBrk="0" hangingPunct="1">
                  <a:lnSpc>
                    <a:spcPct val="115000"/>
                  </a:lnSpc>
                  <a:buClr>
                    <a:schemeClr val="lt1"/>
                  </a:buClr>
                  <a:buSzPts val="1800"/>
                  <a:tabLst/>
                  <a:defRPr/>
                </a:pPr>
                <a:r>
                  <a:rPr lang="en-US" sz="1000" b="1">
                    <a:solidFill>
                      <a:schemeClr val="bg1"/>
                    </a:solidFill>
                    <a:latin typeface="Spectral Light"/>
                    <a:sym typeface="Spectral Light"/>
                  </a:rPr>
                  <a:t>Rule Decoding </a:t>
                </a:r>
                <a14:m>
                  <m:oMath xmlns:m="http://schemas.openxmlformats.org/officeDocument/2006/math">
                    <m:r>
                      <a:rPr lang="en-US" sz="1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1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Θ</m:t>
                        </m:r>
                        <m:r>
                          <a:rPr lang="en-US" sz="1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pectral Light"/>
                          </a:rPr>
                          <m:t> </m:t>
                        </m:r>
                      </m:e>
                    </m:d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 </m:t>
                    </m:r>
                    <m:r>
                      <a:rPr lang="en-US" sz="1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𝑠</m:t>
                    </m:r>
                    <m:r>
                      <a:rPr lang="en-US" sz="1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pectral Light"/>
                      </a:rPr>
                      <m:t>)</m:t>
                    </m:r>
                  </m:oMath>
                </a14:m>
                <a:endParaRPr lang="en-US" sz="1000">
                  <a:solidFill>
                    <a:schemeClr val="bg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02" name="TextBox 901">
                <a:extLst>
                  <a:ext uri="{FF2B5EF4-FFF2-40B4-BE49-F238E27FC236}">
                    <a16:creationId xmlns:a16="http://schemas.microsoft.com/office/drawing/2014/main" id="{47F1D3CE-5651-E304-9FBF-3001B6D82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110" y="3180100"/>
                <a:ext cx="1872296" cy="263534"/>
              </a:xfrm>
              <a:prstGeom prst="rect">
                <a:avLst/>
              </a:prstGeom>
              <a:blipFill>
                <a:blip r:embed="rId20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03" name="Table 902">
            <a:extLst>
              <a:ext uri="{FF2B5EF4-FFF2-40B4-BE49-F238E27FC236}">
                <a16:creationId xmlns:a16="http://schemas.microsoft.com/office/drawing/2014/main" id="{0CC9994B-AA0B-046D-6219-2706A43713AA}"/>
              </a:ext>
            </a:extLst>
          </p:cNvPr>
          <p:cNvGraphicFramePr>
            <a:graphicFrameLocks noGrp="1"/>
          </p:cNvGraphicFramePr>
          <p:nvPr/>
        </p:nvGraphicFramePr>
        <p:xfrm>
          <a:off x="4458131" y="3307877"/>
          <a:ext cx="1886567" cy="10058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44299">
                  <a:extLst>
                    <a:ext uri="{9D8B030D-6E8A-4147-A177-3AD203B41FA5}">
                      <a16:colId xmlns:a16="http://schemas.microsoft.com/office/drawing/2014/main" val="237085319"/>
                    </a:ext>
                  </a:extLst>
                </a:gridCol>
                <a:gridCol w="361272">
                  <a:extLst>
                    <a:ext uri="{9D8B030D-6E8A-4147-A177-3AD203B41FA5}">
                      <a16:colId xmlns:a16="http://schemas.microsoft.com/office/drawing/2014/main" val="807074996"/>
                    </a:ext>
                  </a:extLst>
                </a:gridCol>
                <a:gridCol w="340498">
                  <a:extLst>
                    <a:ext uri="{9D8B030D-6E8A-4147-A177-3AD203B41FA5}">
                      <a16:colId xmlns:a16="http://schemas.microsoft.com/office/drawing/2014/main" val="3299351747"/>
                    </a:ext>
                  </a:extLst>
                </a:gridCol>
                <a:gridCol w="340498">
                  <a:extLst>
                    <a:ext uri="{9D8B030D-6E8A-4147-A177-3AD203B41FA5}">
                      <a16:colId xmlns:a16="http://schemas.microsoft.com/office/drawing/2014/main" val="2675700020"/>
                    </a:ext>
                  </a:extLst>
                </a:gridCol>
              </a:tblGrid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050" b="0" i="0" u="none" strike="noStrike" cap="none">
                        <a:solidFill>
                          <a:schemeClr val="tx1"/>
                        </a:solidFill>
                        <a:latin typeface="Spectral Ligh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B5C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89363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Positive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35436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Negative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27302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Irrelevant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0" i="0" u="none" strike="noStrike" cap="none">
                          <a:solidFill>
                            <a:schemeClr val="tx1"/>
                          </a:solidFill>
                          <a:latin typeface="Spectral Light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216961"/>
                  </a:ext>
                </a:extLst>
              </a:tr>
            </a:tbl>
          </a:graphicData>
        </a:graphic>
      </p:graphicFrame>
      <p:grpSp>
        <p:nvGrpSpPr>
          <p:cNvPr id="904" name="Graphic 927" descr="Siren with solid fill">
            <a:extLst>
              <a:ext uri="{FF2B5EF4-FFF2-40B4-BE49-F238E27FC236}">
                <a16:creationId xmlns:a16="http://schemas.microsoft.com/office/drawing/2014/main" id="{21F89CD9-AFAA-BD82-B111-3E8C9A7AAF44}"/>
              </a:ext>
            </a:extLst>
          </p:cNvPr>
          <p:cNvGrpSpPr/>
          <p:nvPr/>
        </p:nvGrpSpPr>
        <p:grpSpPr>
          <a:xfrm>
            <a:off x="5733816" y="3338126"/>
            <a:ext cx="179404" cy="179404"/>
            <a:chOff x="5733816" y="2742234"/>
            <a:chExt cx="179404" cy="179404"/>
          </a:xfrm>
        </p:grpSpPr>
      </p:grpSp>
      <p:sp>
        <p:nvSpPr>
          <p:cNvPr id="905" name="Graphic 928" descr="Apple with solid fill">
            <a:extLst>
              <a:ext uri="{FF2B5EF4-FFF2-40B4-BE49-F238E27FC236}">
                <a16:creationId xmlns:a16="http://schemas.microsoft.com/office/drawing/2014/main" id="{06063617-7ACB-7679-32DB-0DCF9D7C8808}"/>
              </a:ext>
            </a:extLst>
          </p:cNvPr>
          <p:cNvSpPr/>
          <p:nvPr/>
        </p:nvSpPr>
        <p:spPr>
          <a:xfrm>
            <a:off x="6078382" y="3339922"/>
            <a:ext cx="144703" cy="175439"/>
          </a:xfrm>
          <a:custGeom>
            <a:avLst/>
            <a:gdLst>
              <a:gd name="connsiteX0" fmla="*/ 136201 w 144703"/>
              <a:gd name="connsiteY0" fmla="*/ 58833 h 175439"/>
              <a:gd name="connsiteX1" fmla="*/ 78718 w 144703"/>
              <a:gd name="connsiteY1" fmla="*/ 55750 h 175439"/>
              <a:gd name="connsiteX2" fmla="*/ 75415 w 144703"/>
              <a:gd name="connsiteY2" fmla="*/ 40993 h 175439"/>
              <a:gd name="connsiteX3" fmla="*/ 99421 w 144703"/>
              <a:gd name="connsiteY3" fmla="*/ 30862 h 175439"/>
              <a:gd name="connsiteX4" fmla="*/ 109772 w 144703"/>
              <a:gd name="connsiteY4" fmla="*/ 29 h 175439"/>
              <a:gd name="connsiteX5" fmla="*/ 78938 w 144703"/>
              <a:gd name="connsiteY5" fmla="*/ 10380 h 175439"/>
              <a:gd name="connsiteX6" fmla="*/ 69688 w 144703"/>
              <a:gd name="connsiteY6" fmla="*/ 28880 h 175439"/>
              <a:gd name="connsiteX7" fmla="*/ 45021 w 144703"/>
              <a:gd name="connsiteY7" fmla="*/ 3332 h 175439"/>
              <a:gd name="connsiteX8" fmla="*/ 38194 w 144703"/>
              <a:gd name="connsiteY8" fmla="*/ 14565 h 175439"/>
              <a:gd name="connsiteX9" fmla="*/ 65504 w 144703"/>
              <a:gd name="connsiteY9" fmla="*/ 55529 h 175439"/>
              <a:gd name="connsiteX10" fmla="*/ 8461 w 144703"/>
              <a:gd name="connsiteY10" fmla="*/ 58613 h 175439"/>
              <a:gd name="connsiteX11" fmla="*/ 72551 w 144703"/>
              <a:gd name="connsiteY11" fmla="*/ 169614 h 175439"/>
              <a:gd name="connsiteX12" fmla="*/ 136201 w 144703"/>
              <a:gd name="connsiteY12" fmla="*/ 58833 h 17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703" h="175439">
                <a:moveTo>
                  <a:pt x="136201" y="58833"/>
                </a:moveTo>
                <a:cubicBezTo>
                  <a:pt x="116379" y="37249"/>
                  <a:pt x="95016" y="52005"/>
                  <a:pt x="78718" y="55750"/>
                </a:cubicBezTo>
                <a:cubicBezTo>
                  <a:pt x="78278" y="50464"/>
                  <a:pt x="76956" y="45618"/>
                  <a:pt x="75415" y="40993"/>
                </a:cubicBezTo>
                <a:cubicBezTo>
                  <a:pt x="82242" y="40333"/>
                  <a:pt x="92373" y="38130"/>
                  <a:pt x="99421" y="30862"/>
                </a:cubicBezTo>
                <a:cubicBezTo>
                  <a:pt x="110873" y="19410"/>
                  <a:pt x="109772" y="29"/>
                  <a:pt x="109772" y="29"/>
                </a:cubicBezTo>
                <a:cubicBezTo>
                  <a:pt x="109772" y="29"/>
                  <a:pt x="90171" y="-1073"/>
                  <a:pt x="78938" y="10380"/>
                </a:cubicBezTo>
                <a:cubicBezTo>
                  <a:pt x="73653" y="15666"/>
                  <a:pt x="71010" y="22713"/>
                  <a:pt x="69688" y="28880"/>
                </a:cubicBezTo>
                <a:cubicBezTo>
                  <a:pt x="59998" y="12582"/>
                  <a:pt x="45902" y="3993"/>
                  <a:pt x="45021" y="3332"/>
                </a:cubicBezTo>
                <a:lnTo>
                  <a:pt x="38194" y="14565"/>
                </a:lnTo>
                <a:cubicBezTo>
                  <a:pt x="38414" y="14785"/>
                  <a:pt x="62200" y="29541"/>
                  <a:pt x="65504" y="55529"/>
                </a:cubicBezTo>
                <a:cubicBezTo>
                  <a:pt x="49426" y="51565"/>
                  <a:pt x="27843" y="37249"/>
                  <a:pt x="8461" y="58613"/>
                </a:cubicBezTo>
                <a:cubicBezTo>
                  <a:pt x="-12902" y="82178"/>
                  <a:pt x="5378" y="202870"/>
                  <a:pt x="72551" y="169614"/>
                </a:cubicBezTo>
                <a:cubicBezTo>
                  <a:pt x="139505" y="203091"/>
                  <a:pt x="157564" y="82399"/>
                  <a:pt x="136201" y="58833"/>
                </a:cubicBezTo>
                <a:close/>
              </a:path>
            </a:pathLst>
          </a:custGeom>
          <a:solidFill>
            <a:srgbClr val="000000"/>
          </a:solidFill>
          <a:ln w="21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906" name="Graphic 905" descr="Siren with solid fill">
            <a:extLst>
              <a:ext uri="{FF2B5EF4-FFF2-40B4-BE49-F238E27FC236}">
                <a16:creationId xmlns:a16="http://schemas.microsoft.com/office/drawing/2014/main" id="{80712B54-02FA-CE35-FAF7-549189F20C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696880" y="3301190"/>
            <a:ext cx="253277" cy="253277"/>
          </a:xfrm>
          <a:prstGeom prst="rect">
            <a:avLst/>
          </a:prstGeom>
        </p:spPr>
      </p:pic>
      <p:pic>
        <p:nvPicPr>
          <p:cNvPr id="909" name="Graphic 908" descr="Apple with solid fill">
            <a:extLst>
              <a:ext uri="{FF2B5EF4-FFF2-40B4-BE49-F238E27FC236}">
                <a16:creationId xmlns:a16="http://schemas.microsoft.com/office/drawing/2014/main" id="{6BE8DF8F-F457-BDA8-CD8E-DC829266F0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44998" y="3322112"/>
            <a:ext cx="211431" cy="211431"/>
          </a:xfrm>
          <a:prstGeom prst="rect">
            <a:avLst/>
          </a:prstGeom>
        </p:spPr>
      </p:pic>
      <p:pic>
        <p:nvPicPr>
          <p:cNvPr id="945" name="Graphic 944" descr="Crash with solid fill">
            <a:extLst>
              <a:ext uri="{FF2B5EF4-FFF2-40B4-BE49-F238E27FC236}">
                <a16:creationId xmlns:a16="http://schemas.microsoft.com/office/drawing/2014/main" id="{C86BDEBE-9284-6FF9-D055-BAD64E051CC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380409" y="3301345"/>
            <a:ext cx="244233" cy="244233"/>
          </a:xfrm>
          <a:prstGeom prst="rect">
            <a:avLst/>
          </a:prstGeom>
        </p:spPr>
      </p:pic>
      <p:cxnSp>
        <p:nvCxnSpPr>
          <p:cNvPr id="947" name="Straight Arrow Connector 15">
            <a:extLst>
              <a:ext uri="{FF2B5EF4-FFF2-40B4-BE49-F238E27FC236}">
                <a16:creationId xmlns:a16="http://schemas.microsoft.com/office/drawing/2014/main" id="{58C7963A-4EBC-E475-8B6A-13DA5F8E26C1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>
          <a:xfrm>
            <a:off x="1014249" y="3164560"/>
            <a:ext cx="786056" cy="643100"/>
          </a:xfrm>
          <a:prstGeom prst="bentConnector3">
            <a:avLst>
              <a:gd name="adj1" fmla="val 23319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8" name="Straight Arrow Connector 15">
            <a:extLst>
              <a:ext uri="{FF2B5EF4-FFF2-40B4-BE49-F238E27FC236}">
                <a16:creationId xmlns:a16="http://schemas.microsoft.com/office/drawing/2014/main" id="{97B87614-7EE2-3AAF-CD09-DDEA17CA4714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 flipV="1">
            <a:off x="1014249" y="2574628"/>
            <a:ext cx="747104" cy="589932"/>
          </a:xfrm>
          <a:prstGeom prst="bentConnector3">
            <a:avLst>
              <a:gd name="adj1" fmla="val 2417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9" name="TextBox 948">
                <a:extLst>
                  <a:ext uri="{FF2B5EF4-FFF2-40B4-BE49-F238E27FC236}">
                    <a16:creationId xmlns:a16="http://schemas.microsoft.com/office/drawing/2014/main" id="{0659C2F7-CE15-91FB-9EFC-9CE22A254A59}"/>
                  </a:ext>
                </a:extLst>
              </p:cNvPr>
              <p:cNvSpPr txBox="1"/>
              <p:nvPr/>
            </p:nvSpPr>
            <p:spPr>
              <a:xfrm>
                <a:off x="5298936" y="2951239"/>
                <a:ext cx="389121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49" name="TextBox 948">
                <a:extLst>
                  <a:ext uri="{FF2B5EF4-FFF2-40B4-BE49-F238E27FC236}">
                    <a16:creationId xmlns:a16="http://schemas.microsoft.com/office/drawing/2014/main" id="{0659C2F7-CE15-91FB-9EFC-9CE22A254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36" y="2951239"/>
                <a:ext cx="389121" cy="41088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0" name="TextBox 949">
                <a:extLst>
                  <a:ext uri="{FF2B5EF4-FFF2-40B4-BE49-F238E27FC236}">
                    <a16:creationId xmlns:a16="http://schemas.microsoft.com/office/drawing/2014/main" id="{DF2A901E-89DD-EB89-D445-FCA6EEC699F9}"/>
                  </a:ext>
                </a:extLst>
              </p:cNvPr>
              <p:cNvSpPr txBox="1"/>
              <p:nvPr/>
            </p:nvSpPr>
            <p:spPr>
              <a:xfrm>
                <a:off x="5989035" y="2959119"/>
                <a:ext cx="389121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buClr>
                    <a:schemeClr val="lt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sym typeface="Spectral Light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lt1"/>
                  </a:solidFill>
                  <a:latin typeface="Spectral Light"/>
                  <a:sym typeface="Spectral Light"/>
                </a:endParaRPr>
              </a:p>
            </p:txBody>
          </p:sp>
        </mc:Choice>
        <mc:Fallback xmlns="">
          <p:sp>
            <p:nvSpPr>
              <p:cNvPr id="950" name="TextBox 949">
                <a:extLst>
                  <a:ext uri="{FF2B5EF4-FFF2-40B4-BE49-F238E27FC236}">
                    <a16:creationId xmlns:a16="http://schemas.microsoft.com/office/drawing/2014/main" id="{DF2A901E-89DD-EB89-D445-FCA6EEC69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035" y="2959119"/>
                <a:ext cx="389121" cy="41088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1" name="Group 950">
            <a:extLst>
              <a:ext uri="{FF2B5EF4-FFF2-40B4-BE49-F238E27FC236}">
                <a16:creationId xmlns:a16="http://schemas.microsoft.com/office/drawing/2014/main" id="{F158878D-B1FC-4F40-EFB8-C44AB86EFB08}"/>
              </a:ext>
            </a:extLst>
          </p:cNvPr>
          <p:cNvGrpSpPr/>
          <p:nvPr/>
        </p:nvGrpSpPr>
        <p:grpSpPr>
          <a:xfrm>
            <a:off x="3818578" y="2072300"/>
            <a:ext cx="818354" cy="906069"/>
            <a:chOff x="7165428" y="3894739"/>
            <a:chExt cx="818354" cy="906069"/>
          </a:xfrm>
        </p:grpSpPr>
        <p:pic>
          <p:nvPicPr>
            <p:cNvPr id="952" name="Graphic 951" descr="Siren with solid fill">
              <a:extLst>
                <a:ext uri="{FF2B5EF4-FFF2-40B4-BE49-F238E27FC236}">
                  <a16:creationId xmlns:a16="http://schemas.microsoft.com/office/drawing/2014/main" id="{01931CAA-B1C6-DC7D-47D7-DEAF5CAA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247488" y="4194240"/>
              <a:ext cx="300340" cy="300340"/>
            </a:xfrm>
            <a:prstGeom prst="rect">
              <a:avLst/>
            </a:prstGeom>
          </p:spPr>
        </p:pic>
        <p:grpSp>
          <p:nvGrpSpPr>
            <p:cNvPr id="953" name="Group 952">
              <a:extLst>
                <a:ext uri="{FF2B5EF4-FFF2-40B4-BE49-F238E27FC236}">
                  <a16:creationId xmlns:a16="http://schemas.microsoft.com/office/drawing/2014/main" id="{9C8804B6-5AD7-0870-A337-3E0D680DFC40}"/>
                </a:ext>
              </a:extLst>
            </p:cNvPr>
            <p:cNvGrpSpPr/>
            <p:nvPr/>
          </p:nvGrpSpPr>
          <p:grpSpPr>
            <a:xfrm>
              <a:off x="7165428" y="3940945"/>
              <a:ext cx="813546" cy="859863"/>
              <a:chOff x="2967450" y="4800877"/>
              <a:chExt cx="1325625" cy="1929122"/>
            </a:xfrm>
          </p:grpSpPr>
          <p:sp>
            <p:nvSpPr>
              <p:cNvPr id="959" name="Left Bracket 958">
                <a:extLst>
                  <a:ext uri="{FF2B5EF4-FFF2-40B4-BE49-F238E27FC236}">
                    <a16:creationId xmlns:a16="http://schemas.microsoft.com/office/drawing/2014/main" id="{CA73E365-C71B-0873-97CF-B7E2888722F3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60" name="Left Bracket 959">
                <a:extLst>
                  <a:ext uri="{FF2B5EF4-FFF2-40B4-BE49-F238E27FC236}">
                    <a16:creationId xmlns:a16="http://schemas.microsoft.com/office/drawing/2014/main" id="{B6F2E9FC-EDE7-CEB3-1311-D2F500E59828}"/>
                  </a:ext>
                </a:extLst>
              </p:cNvPr>
              <p:cNvSpPr/>
              <p:nvPr/>
            </p:nvSpPr>
            <p:spPr>
              <a:xfrm rot="10800000">
                <a:off x="416244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pic>
          <p:nvPicPr>
            <p:cNvPr id="954" name="Graphic 953" descr="Apple with solid fill">
              <a:extLst>
                <a:ext uri="{FF2B5EF4-FFF2-40B4-BE49-F238E27FC236}">
                  <a16:creationId xmlns:a16="http://schemas.microsoft.com/office/drawing/2014/main" id="{005E8053-A9C7-F71F-D526-A284AEBE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7266733" y="4517890"/>
              <a:ext cx="259149" cy="259149"/>
            </a:xfrm>
            <a:prstGeom prst="rect">
              <a:avLst/>
            </a:prstGeom>
          </p:spPr>
        </p:pic>
        <p:pic>
          <p:nvPicPr>
            <p:cNvPr id="955" name="Graphic 954" descr="Crash with solid fill">
              <a:extLst>
                <a:ext uri="{FF2B5EF4-FFF2-40B4-BE49-F238E27FC236}">
                  <a16:creationId xmlns:a16="http://schemas.microsoft.com/office/drawing/2014/main" id="{5A6DE7B8-A62D-820E-5F5A-860CCB329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7235664" y="3894739"/>
              <a:ext cx="321938" cy="321938"/>
            </a:xfrm>
            <a:prstGeom prst="rect">
              <a:avLst/>
            </a:prstGeom>
          </p:spPr>
        </p:pic>
        <p:sp>
          <p:nvSpPr>
            <p:cNvPr id="956" name="TextBox 955">
              <a:extLst>
                <a:ext uri="{FF2B5EF4-FFF2-40B4-BE49-F238E27FC236}">
                  <a16:creationId xmlns:a16="http://schemas.microsoft.com/office/drawing/2014/main" id="{7EA6C1A0-D3D1-D83F-E0B0-325CC00C7E43}"/>
                </a:ext>
              </a:extLst>
            </p:cNvPr>
            <p:cNvSpPr txBox="1"/>
            <p:nvPr/>
          </p:nvSpPr>
          <p:spPr>
            <a:xfrm>
              <a:off x="7513712" y="3950705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0.2</a:t>
              </a:r>
            </a:p>
          </p:txBody>
        </p:sp>
        <p:sp>
          <p:nvSpPr>
            <p:cNvPr id="957" name="TextBox 956">
              <a:extLst>
                <a:ext uri="{FF2B5EF4-FFF2-40B4-BE49-F238E27FC236}">
                  <a16:creationId xmlns:a16="http://schemas.microsoft.com/office/drawing/2014/main" id="{0167634E-9D92-C9C2-2022-26CA5CBD2FC1}"/>
                </a:ext>
              </a:extLst>
            </p:cNvPr>
            <p:cNvSpPr txBox="1"/>
            <p:nvPr/>
          </p:nvSpPr>
          <p:spPr>
            <a:xfrm>
              <a:off x="7513470" y="4229769"/>
              <a:ext cx="4700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0.9</a:t>
              </a:r>
            </a:p>
          </p:txBody>
        </p:sp>
        <p:sp>
          <p:nvSpPr>
            <p:cNvPr id="958" name="TextBox 957">
              <a:extLst>
                <a:ext uri="{FF2B5EF4-FFF2-40B4-BE49-F238E27FC236}">
                  <a16:creationId xmlns:a16="http://schemas.microsoft.com/office/drawing/2014/main" id="{7DAD3A6B-FE39-17ED-2FA1-A24DD314C604}"/>
                </a:ext>
              </a:extLst>
            </p:cNvPr>
            <p:cNvSpPr txBox="1"/>
            <p:nvPr/>
          </p:nvSpPr>
          <p:spPr>
            <a:xfrm>
              <a:off x="7511577" y="4525566"/>
              <a:ext cx="4673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Spectral Light"/>
                </a:rPr>
                <a:t>= 0.1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1" name="TextBox 960">
                <a:extLst>
                  <a:ext uri="{FF2B5EF4-FFF2-40B4-BE49-F238E27FC236}">
                    <a16:creationId xmlns:a16="http://schemas.microsoft.com/office/drawing/2014/main" id="{444E68A9-A93A-E1AC-DCAD-4ACA242EC3B0}"/>
                  </a:ext>
                </a:extLst>
              </p:cNvPr>
              <p:cNvSpPr txBox="1"/>
              <p:nvPr/>
            </p:nvSpPr>
            <p:spPr>
              <a:xfrm>
                <a:off x="6578703" y="2447973"/>
                <a:ext cx="114505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1−0.2</m:t>
                          </m:r>
                        </m:e>
                      </m:d>
                      <m:r>
                        <a:rPr lang="en-US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×0.9×1</m:t>
                      </m:r>
                    </m:oMath>
                  </m:oMathPara>
                </a14:m>
                <a:endParaRPr lang="en-US" sz="1200">
                  <a:solidFill>
                    <a:schemeClr val="bg1"/>
                  </a:solidFill>
                  <a:latin typeface="Spectral Light"/>
                </a:endParaRPr>
              </a:p>
            </p:txBody>
          </p:sp>
        </mc:Choice>
        <mc:Fallback xmlns="">
          <p:sp>
            <p:nvSpPr>
              <p:cNvPr id="961" name="TextBox 960">
                <a:extLst>
                  <a:ext uri="{FF2B5EF4-FFF2-40B4-BE49-F238E27FC236}">
                    <a16:creationId xmlns:a16="http://schemas.microsoft.com/office/drawing/2014/main" id="{444E68A9-A93A-E1AC-DCAD-4ACA242E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703" y="2447973"/>
                <a:ext cx="1145057" cy="184666"/>
              </a:xfrm>
              <a:prstGeom prst="rect">
                <a:avLst/>
              </a:prstGeom>
              <a:blipFill>
                <a:blip r:embed="rId35"/>
                <a:stretch>
                  <a:fillRect r="-12234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2" name="Straight Arrow Connector 961">
            <a:extLst>
              <a:ext uri="{FF2B5EF4-FFF2-40B4-BE49-F238E27FC236}">
                <a16:creationId xmlns:a16="http://schemas.microsoft.com/office/drawing/2014/main" id="{94725A17-56EF-369B-5FDE-56935459877B}"/>
              </a:ext>
            </a:extLst>
          </p:cNvPr>
          <p:cNvCxnSpPr>
            <a:cxnSpLocks/>
            <a:stCxn id="23" idx="3"/>
            <a:endCxn id="45" idx="1"/>
          </p:cNvCxnSpPr>
          <p:nvPr/>
        </p:nvCxnSpPr>
        <p:spPr>
          <a:xfrm flipV="1">
            <a:off x="2454288" y="3807290"/>
            <a:ext cx="355571" cy="37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9730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B225DAEA-E84F-AB47-B272-8AC1B8EC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812;p73">
            <a:extLst>
              <a:ext uri="{FF2B5EF4-FFF2-40B4-BE49-F238E27FC236}">
                <a16:creationId xmlns:a16="http://schemas.microsoft.com/office/drawing/2014/main" id="{ACAAD29E-F299-014B-54E3-7BCE50020858}"/>
              </a:ext>
            </a:extLst>
          </p:cNvPr>
          <p:cNvSpPr txBox="1"/>
          <p:nvPr/>
        </p:nvSpPr>
        <p:spPr>
          <a:xfrm>
            <a:off x="208650" y="4767601"/>
            <a:ext cx="85644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[1] </a:t>
            </a:r>
            <a:r>
              <a:rPr lang="en-GB" sz="800" dirty="0">
                <a:solidFill>
                  <a:schemeClr val="bg1"/>
                </a:solidFill>
                <a:hlinkClick r:id="rId3"/>
              </a:rPr>
              <a:t>Debot et al. "Interpretable concept-based memory reasoning." NeurIPS 2024.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001" name="Picture 1000">
            <a:extLst>
              <a:ext uri="{FF2B5EF4-FFF2-40B4-BE49-F238E27FC236}">
                <a16:creationId xmlns:a16="http://schemas.microsoft.com/office/drawing/2014/main" id="{7BC7E6B0-2DFB-45FF-B15E-806434E97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10" y="4439778"/>
            <a:ext cx="601140" cy="604718"/>
          </a:xfrm>
          <a:prstGeom prst="rect">
            <a:avLst/>
          </a:prstGeom>
        </p:spPr>
      </p:pic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5158E3DD-67C6-C944-D7A2-D254B1CBEE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p:sp>
        <p:nvSpPr>
          <p:cNvPr id="1085" name="Google Shape;909;p89">
            <a:extLst>
              <a:ext uri="{FF2B5EF4-FFF2-40B4-BE49-F238E27FC236}">
                <a16:creationId xmlns:a16="http://schemas.microsoft.com/office/drawing/2014/main" id="{E9E3767D-C9BE-4149-D78D-04964D12B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US" dirty="0"/>
              <a:t>These steps enable CMR to:</a:t>
            </a:r>
          </a:p>
          <a:p>
            <a:pPr marL="342900" lvl="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Become a </a:t>
            </a:r>
            <a:r>
              <a:rPr lang="en-US" b="1" dirty="0">
                <a:solidFill>
                  <a:srgbClr val="C00000"/>
                </a:solidFill>
              </a:rPr>
              <a:t>universal approximator</a:t>
            </a:r>
            <a:r>
              <a:rPr lang="en-US" dirty="0"/>
              <a:t> akin to opaque DNNs</a:t>
            </a:r>
          </a:p>
          <a:p>
            <a:pPr marL="342900" lvl="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Provide, by design, both </a:t>
            </a:r>
            <a:r>
              <a:rPr lang="en-US" b="1" dirty="0">
                <a:solidFill>
                  <a:srgbClr val="C00000"/>
                </a:solidFill>
              </a:rPr>
              <a:t>local and global interpretability</a:t>
            </a:r>
          </a:p>
          <a:p>
            <a:pPr marL="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Allow </a:t>
            </a:r>
            <a:r>
              <a:rPr lang="en-US" b="1" dirty="0">
                <a:solidFill>
                  <a:srgbClr val="C00000"/>
                </a:solidFill>
              </a:rPr>
              <a:t>formal verification</a:t>
            </a:r>
            <a:r>
              <a:rPr lang="en-US" dirty="0"/>
              <a:t> of desirable properties</a:t>
            </a:r>
          </a:p>
          <a:p>
            <a:pPr marL="0" lvl="0" indent="0">
              <a:buNone/>
            </a:pPr>
            <a:endParaRPr lang="en-US" dirty="0"/>
          </a:p>
          <a:p>
            <a:pPr marL="342900" lvl="0">
              <a:buFont typeface="+mj-lt"/>
              <a:buAutoNum type="arabicPeriod"/>
            </a:pPr>
            <a:endParaRPr lang="en-US" dirty="0"/>
          </a:p>
          <a:p>
            <a:pPr marL="342900" lvl="0">
              <a:buFont typeface="+mj-lt"/>
              <a:buAutoNum type="arabicPeriod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16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interpretability in AI?</a:t>
            </a:r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body" idx="1"/>
          </p:nvPr>
        </p:nvSpPr>
        <p:spPr>
          <a:xfrm>
            <a:off x="181950" y="1028700"/>
            <a:ext cx="8780100" cy="18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/>
              <a:t>“A method is interpretable </a:t>
            </a:r>
            <a:r>
              <a:rPr lang="en-GB" sz="1600" b="1" i="1">
                <a:latin typeface="Spectral"/>
                <a:ea typeface="Spectral"/>
                <a:cs typeface="Spectral"/>
                <a:sym typeface="Spectral"/>
              </a:rPr>
              <a:t>if a user can</a:t>
            </a:r>
            <a:r>
              <a:rPr lang="en-GB" sz="1600" i="1"/>
              <a:t> correctly and efficiently </a:t>
            </a:r>
            <a:r>
              <a:rPr lang="en-GB" sz="1600" b="1" i="1">
                <a:latin typeface="Spectral"/>
                <a:ea typeface="Spectral"/>
                <a:cs typeface="Spectral"/>
                <a:sym typeface="Spectral"/>
              </a:rPr>
              <a:t>predict</a:t>
            </a:r>
            <a:r>
              <a:rPr lang="en-GB" sz="1600" i="1"/>
              <a:t> the method’s </a:t>
            </a:r>
            <a:r>
              <a:rPr lang="en-GB" sz="1600" b="1" i="1">
                <a:latin typeface="Spectral"/>
                <a:ea typeface="Spectral"/>
                <a:cs typeface="Spectral"/>
                <a:sym typeface="Spectral"/>
              </a:rPr>
              <a:t>results</a:t>
            </a:r>
            <a:r>
              <a:rPr lang="en-GB" sz="1600" i="1"/>
              <a:t>”</a:t>
            </a:r>
            <a:r>
              <a:rPr lang="en-GB" sz="1600"/>
              <a:t> [1]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“</a:t>
            </a:r>
            <a:r>
              <a:rPr lang="en-GB" sz="1600" i="1"/>
              <a:t>Systems are interpretable </a:t>
            </a:r>
            <a:r>
              <a:rPr lang="en-GB" sz="1600" b="1" i="1">
                <a:latin typeface="Spectral"/>
                <a:ea typeface="Spectral"/>
                <a:cs typeface="Spectral"/>
                <a:sym typeface="Spectral"/>
              </a:rPr>
              <a:t>if their operations can be understood</a:t>
            </a:r>
            <a:r>
              <a:rPr lang="en-GB" sz="1600" i="1"/>
              <a:t> by a human</a:t>
            </a:r>
            <a:r>
              <a:rPr lang="en-GB" sz="1600"/>
              <a:t>” [2]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“</a:t>
            </a:r>
            <a:r>
              <a:rPr lang="en-GB" sz="1600" i="1"/>
              <a:t>Interpretability is the degree to which an observer can </a:t>
            </a:r>
            <a:r>
              <a:rPr lang="en-GB" sz="1600" b="1" i="1">
                <a:latin typeface="Spectral"/>
                <a:ea typeface="Spectral"/>
                <a:cs typeface="Spectral"/>
                <a:sym typeface="Spectral"/>
              </a:rPr>
              <a:t>understand the cause of a decision</a:t>
            </a:r>
            <a:r>
              <a:rPr lang="en-GB" sz="1600"/>
              <a:t>” [3]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“</a:t>
            </a:r>
            <a:r>
              <a:rPr lang="en-GB" sz="1600" i="1"/>
              <a:t>There is </a:t>
            </a:r>
            <a:r>
              <a:rPr lang="en-GB" sz="1600" b="1" i="1">
                <a:latin typeface="Spectral"/>
                <a:ea typeface="Spectral"/>
                <a:cs typeface="Spectral"/>
                <a:sym typeface="Spectral"/>
              </a:rPr>
              <a:t>no universal, mathematical definition</a:t>
            </a:r>
            <a:r>
              <a:rPr lang="en-GB" sz="1600" i="1"/>
              <a:t> of interpretability, and there never will be</a:t>
            </a:r>
            <a:r>
              <a:rPr lang="en-GB" sz="1600"/>
              <a:t>” [4]</a:t>
            </a:r>
            <a:endParaRPr sz="1600"/>
          </a:p>
        </p:txBody>
      </p:sp>
      <p:sp>
        <p:nvSpPr>
          <p:cNvPr id="204" name="Google Shape;204;p23"/>
          <p:cNvSpPr txBox="1"/>
          <p:nvPr/>
        </p:nvSpPr>
        <p:spPr>
          <a:xfrm>
            <a:off x="4016400" y="3078400"/>
            <a:ext cx="129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Informal</a:t>
            </a:r>
            <a:endParaRPr sz="1800">
              <a:solidFill>
                <a:srgbClr val="FFFF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4016400" y="3649450"/>
            <a:ext cx="193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Not “actionable”</a:t>
            </a:r>
            <a:endParaRPr sz="1800">
              <a:solidFill>
                <a:srgbClr val="FFFF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208650" y="4410900"/>
            <a:ext cx="85644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al, “Examples are not enough, learn to criticize! criticism for interpretability” NeurIPS (2016).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[2] </a:t>
            </a:r>
            <a:r>
              <a:rPr lang="en-GB" sz="8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Biran et al, “Explanation and Justification in Machine Learning: A Survey” IJCAI workshop (2017).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[3] </a:t>
            </a:r>
            <a:r>
              <a:rPr lang="en-GB" sz="800" u="sng">
                <a:solidFill>
                  <a:schemeClr val="hlin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Miller, “Explanation in artificial intelligence: Insights from the social sciences” Artificial Intelligence (2019).</a:t>
            </a:r>
            <a:endParaRPr lang="en-GB" sz="8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[4] </a:t>
            </a:r>
            <a:r>
              <a:rPr lang="en-GB" sz="800" u="sng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Murphy, “Probabilistic machine learning: Advanced topics” MIT press (2023).</a:t>
            </a:r>
            <a:endParaRPr lang="en-GB" sz="800" u="sng">
              <a:solidFill>
                <a:schemeClr val="hlink"/>
              </a:solidFill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3302100" y="2970700"/>
            <a:ext cx="714300" cy="677100"/>
          </a:xfrm>
          <a:prstGeom prst="mathMultiply">
            <a:avLst>
              <a:gd name="adj1" fmla="val 13455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8" name="Google Shape;208;p23"/>
          <p:cNvSpPr/>
          <p:nvPr/>
        </p:nvSpPr>
        <p:spPr>
          <a:xfrm>
            <a:off x="3302100" y="3541750"/>
            <a:ext cx="714300" cy="677100"/>
          </a:xfrm>
          <a:prstGeom prst="mathMultiply">
            <a:avLst>
              <a:gd name="adj1" fmla="val 13455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>
          <a:extLst>
            <a:ext uri="{FF2B5EF4-FFF2-40B4-BE49-F238E27FC236}">
              <a16:creationId xmlns:a16="http://schemas.microsoft.com/office/drawing/2014/main" id="{8FF8A92C-A2F7-A1A4-5196-86078F3AD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9">
            <a:extLst>
              <a:ext uri="{FF2B5EF4-FFF2-40B4-BE49-F238E27FC236}">
                <a16:creationId xmlns:a16="http://schemas.microsoft.com/office/drawing/2014/main" id="{32BBCB6E-E28B-A6EE-2AFB-18E26C1A0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Neuro-Symbolic task predictors</a:t>
            </a:r>
            <a:endParaRPr/>
          </a:p>
        </p:txBody>
      </p:sp>
      <p:sp>
        <p:nvSpPr>
          <p:cNvPr id="1085" name="Google Shape;909;p89">
            <a:extLst>
              <a:ext uri="{FF2B5EF4-FFF2-40B4-BE49-F238E27FC236}">
                <a16:creationId xmlns:a16="http://schemas.microsoft.com/office/drawing/2014/main" id="{79E92228-82AB-AB32-561B-DB3837002F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Other neuro-symbolic task predictors include:</a:t>
            </a:r>
          </a:p>
          <a:p>
            <a:pPr marL="342900" lvl="0">
              <a:buFont typeface="+mj-lt"/>
              <a:buAutoNum type="arabicPeriod"/>
            </a:pPr>
            <a:endParaRPr lang="en-US"/>
          </a:p>
          <a:p>
            <a:pPr marL="342900" lvl="0">
              <a:buFont typeface="+mj-lt"/>
              <a:buAutoNum type="arabicPeriod"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CF07EB-D595-32B5-5DCB-934E61E58867}"/>
              </a:ext>
            </a:extLst>
          </p:cNvPr>
          <p:cNvGrpSpPr>
            <a:grpSpLocks noChangeAspect="1"/>
          </p:cNvGrpSpPr>
          <p:nvPr/>
        </p:nvGrpSpPr>
        <p:grpSpPr>
          <a:xfrm>
            <a:off x="1024575" y="1478045"/>
            <a:ext cx="2903686" cy="454723"/>
            <a:chOff x="7402931" y="2799751"/>
            <a:chExt cx="3316782" cy="51941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C05618-CD4C-D1A1-DF06-4D78352DC35F}"/>
                </a:ext>
              </a:extLst>
            </p:cNvPr>
            <p:cNvSpPr txBox="1"/>
            <p:nvPr/>
          </p:nvSpPr>
          <p:spPr>
            <a:xfrm>
              <a:off x="7402931" y="2799751"/>
              <a:ext cx="3316782" cy="38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>
                  <a:solidFill>
                    <a:schemeClr val="bg1"/>
                  </a:solidFill>
                  <a:latin typeface="Spectral Light"/>
                </a:rPr>
                <a:t>Logic Explained Networks (LENs)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971EA69-BF54-1A7F-586F-C6A4E70F4E12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31" y="3319166"/>
              <a:ext cx="33167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40CFDB-3598-4FF0-3269-CD6E58A96355}"/>
              </a:ext>
            </a:extLst>
          </p:cNvPr>
          <p:cNvGrpSpPr>
            <a:grpSpLocks noChangeAspect="1"/>
          </p:cNvGrpSpPr>
          <p:nvPr/>
        </p:nvGrpSpPr>
        <p:grpSpPr>
          <a:xfrm>
            <a:off x="1024575" y="3147423"/>
            <a:ext cx="2903686" cy="454723"/>
            <a:chOff x="7402931" y="2799751"/>
            <a:chExt cx="3316782" cy="5194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52765B-4F01-573F-3816-B1FAA78A418D}"/>
                </a:ext>
              </a:extLst>
            </p:cNvPr>
            <p:cNvSpPr txBox="1"/>
            <p:nvPr/>
          </p:nvSpPr>
          <p:spPr>
            <a:xfrm>
              <a:off x="7402931" y="2799751"/>
              <a:ext cx="3316782" cy="38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>
                  <a:solidFill>
                    <a:schemeClr val="bg1"/>
                  </a:solidFill>
                  <a:latin typeface="Spectral Light"/>
                </a:rPr>
                <a:t>Deep Concept Reasoner (DCR)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4A4BCE-54BC-4149-5539-2843D3CA252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31" y="3319166"/>
              <a:ext cx="33167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8CB75C-605D-6532-839F-5BD3B312EDEC}"/>
              </a:ext>
            </a:extLst>
          </p:cNvPr>
          <p:cNvGrpSpPr>
            <a:grpSpLocks noChangeAspect="1"/>
          </p:cNvGrpSpPr>
          <p:nvPr/>
        </p:nvGrpSpPr>
        <p:grpSpPr>
          <a:xfrm>
            <a:off x="5094194" y="1478045"/>
            <a:ext cx="2903686" cy="454723"/>
            <a:chOff x="7402931" y="2799751"/>
            <a:chExt cx="3316782" cy="5194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532352-A3D5-CBFD-FA48-46E6D70EDFEA}"/>
                </a:ext>
              </a:extLst>
            </p:cNvPr>
            <p:cNvSpPr txBox="1"/>
            <p:nvPr/>
          </p:nvSpPr>
          <p:spPr>
            <a:xfrm>
              <a:off x="7402931" y="2799751"/>
              <a:ext cx="3316782" cy="38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 err="1">
                  <a:solidFill>
                    <a:schemeClr val="bg1"/>
                  </a:solidFill>
                  <a:latin typeface="Spectral Light"/>
                </a:rPr>
                <a:t>DeepProbLog</a:t>
              </a:r>
              <a:endParaRPr lang="en-GB">
                <a:solidFill>
                  <a:schemeClr val="bg1"/>
                </a:solidFill>
                <a:latin typeface="Spectral Ligh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5FB2B8-20B8-EBF2-10F3-CB87E4E3A8B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31" y="3319166"/>
              <a:ext cx="33167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72995B-4E03-1F6E-9DD4-EC653DCDAE8B}"/>
              </a:ext>
            </a:extLst>
          </p:cNvPr>
          <p:cNvGrpSpPr>
            <a:grpSpLocks noChangeAspect="1"/>
          </p:cNvGrpSpPr>
          <p:nvPr/>
        </p:nvGrpSpPr>
        <p:grpSpPr>
          <a:xfrm>
            <a:off x="4959572" y="3147423"/>
            <a:ext cx="3159853" cy="454723"/>
            <a:chOff x="7249157" y="2799751"/>
            <a:chExt cx="3609393" cy="5194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228300-3695-D19D-2049-249FEE0C099E}"/>
                </a:ext>
              </a:extLst>
            </p:cNvPr>
            <p:cNvSpPr txBox="1"/>
            <p:nvPr/>
          </p:nvSpPr>
          <p:spPr>
            <a:xfrm>
              <a:off x="7249157" y="2799751"/>
              <a:ext cx="3609393" cy="38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lt1"/>
                </a:buClr>
                <a:buSzPts val="1800"/>
              </a:pPr>
              <a:r>
                <a:rPr lang="en-GB">
                  <a:solidFill>
                    <a:schemeClr val="bg1"/>
                  </a:solidFill>
                  <a:latin typeface="Spectral Light"/>
                </a:rPr>
                <a:t>Neural Algorithmic Reasoning (NAR)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A3946A-8AB4-8D58-96E6-E54F785EFC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31" y="3319166"/>
              <a:ext cx="33167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Google Shape;812;p73">
            <a:extLst>
              <a:ext uri="{FF2B5EF4-FFF2-40B4-BE49-F238E27FC236}">
                <a16:creationId xmlns:a16="http://schemas.microsoft.com/office/drawing/2014/main" id="{680C2766-4DBF-1D78-95DD-30373FB486A9}"/>
              </a:ext>
            </a:extLst>
          </p:cNvPr>
          <p:cNvSpPr txBox="1"/>
          <p:nvPr/>
        </p:nvSpPr>
        <p:spPr>
          <a:xfrm>
            <a:off x="208650" y="4499224"/>
            <a:ext cx="85644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[1] </a:t>
            </a:r>
            <a:r>
              <a:rPr lang="en-GB" sz="800" dirty="0">
                <a:solidFill>
                  <a:schemeClr val="bg1"/>
                </a:solidFill>
                <a:hlinkClick r:id="rId3"/>
              </a:rPr>
              <a:t>Ciravegna et al. "Logic explained networks." Artificial Intelligence (2023)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[2] </a:t>
            </a:r>
            <a:r>
              <a:rPr lang="en-GB" sz="800" dirty="0">
                <a:solidFill>
                  <a:schemeClr val="bg1"/>
                </a:solidFill>
                <a:hlinkClick r:id="rId4"/>
              </a:rPr>
              <a:t>Manhaeve et al. "Deepproblog: Neural probabilistic logic programming." NeurIPS (2018).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[3] </a:t>
            </a:r>
            <a:r>
              <a:rPr lang="en-GB" sz="800" dirty="0">
                <a:solidFill>
                  <a:schemeClr val="bg1"/>
                </a:solidFill>
                <a:hlinkClick r:id="rId5"/>
              </a:rPr>
              <a:t>Barbiero et al. "Interpretable neural-symbolic concept reasoning." ICML (2023).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[4] </a:t>
            </a:r>
            <a:r>
              <a:rPr lang="en-GB" sz="800" dirty="0">
                <a:solidFill>
                  <a:schemeClr val="bg1"/>
                </a:solidFill>
                <a:hlinkClick r:id="rId6"/>
              </a:rPr>
              <a:t>Veličković et al. "Neural algorithmic reasoning." Patterns (2021).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3488DC-CFB6-FAEE-F6E5-992E0EACF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110" y="2016764"/>
            <a:ext cx="852197" cy="852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C771D6-7842-EAEE-6575-1E8A60C13C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91" b="-1"/>
          <a:stretch>
            <a:fillRect/>
          </a:stretch>
        </p:blipFill>
        <p:spPr>
          <a:xfrm>
            <a:off x="6090894" y="2047399"/>
            <a:ext cx="852197" cy="821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8E85AD-644C-3422-BB2C-60C2E6FC82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" b="2777"/>
          <a:stretch>
            <a:fillRect/>
          </a:stretch>
        </p:blipFill>
        <p:spPr>
          <a:xfrm>
            <a:off x="2021275" y="3716778"/>
            <a:ext cx="852197" cy="828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0B1FBC-A623-DF09-5E8E-A8D2B33CC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0894" y="3719856"/>
            <a:ext cx="852197" cy="8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10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1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921" name="Google Shape;921;p91"/>
          <p:cNvSpPr txBox="1">
            <a:spLocks noGrp="1"/>
          </p:cNvSpPr>
          <p:nvPr>
            <p:ph type="body" idx="1"/>
          </p:nvPr>
        </p:nvSpPr>
        <p:spPr>
          <a:xfrm>
            <a:off x="1571225" y="988775"/>
            <a:ext cx="74499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What is interpretability?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Foundations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Assumptions, data structures, and design principles for interpretability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Blueprint for interpretable models 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romanUcPeriod"/>
            </a:pPr>
            <a:r>
              <a:rPr lang="en-GB" dirty="0">
                <a:solidFill>
                  <a:srgbClr val="666666"/>
                </a:solidFill>
              </a:rPr>
              <a:t>Instantiations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concept encoder P(C; X)</a:t>
            </a:r>
            <a:endParaRPr dirty="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-GB" dirty="0">
                <a:solidFill>
                  <a:srgbClr val="666666"/>
                </a:solidFill>
              </a:rPr>
              <a:t>Instantiating the task predictor P(Y; C)</a:t>
            </a:r>
            <a:endParaRPr dirty="0">
              <a:solidFill>
                <a:srgbClr val="666666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-GB" sz="2000" dirty="0"/>
              <a:t>Open questions</a:t>
            </a:r>
            <a:endParaRPr sz="2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2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Challenges and open questions</a:t>
            </a:r>
            <a:endParaRPr b="1"/>
          </a:p>
        </p:txBody>
      </p:sp>
      <p:sp>
        <p:nvSpPr>
          <p:cNvPr id="927" name="Google Shape;927;p92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/>
              <a:t>There are still a lot of significant challenges and open questions in concept-based interpretability, particularly on making these models </a:t>
            </a:r>
            <a:r>
              <a:rPr lang="en-US" b="1">
                <a:solidFill>
                  <a:srgbClr val="C00000"/>
                </a:solidFill>
              </a:rPr>
              <a:t>more “real-world-friendly”</a:t>
            </a:r>
            <a:r>
              <a:rPr lang="en-US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2CB19-7B77-03EE-DF4F-CC387D4F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54" t="3757" r="-2085" b="-7395"/>
          <a:stretch>
            <a:fillRect/>
          </a:stretch>
        </p:blipFill>
        <p:spPr>
          <a:xfrm>
            <a:off x="3229451" y="2086842"/>
            <a:ext cx="2676097" cy="2676097"/>
          </a:xfrm>
          <a:prstGeom prst="ellipse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>
          <a:extLst>
            <a:ext uri="{FF2B5EF4-FFF2-40B4-BE49-F238E27FC236}">
              <a16:creationId xmlns:a16="http://schemas.microsoft.com/office/drawing/2014/main" id="{7595072E-A269-FF09-420E-D408C855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2">
            <a:extLst>
              <a:ext uri="{FF2B5EF4-FFF2-40B4-BE49-F238E27FC236}">
                <a16:creationId xmlns:a16="http://schemas.microsoft.com/office/drawing/2014/main" id="{C35C7FF2-E824-27BE-B47D-3F81BE4F1A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GB" b="1"/>
              <a:t>Challenges and open questions</a:t>
            </a:r>
            <a:r>
              <a:rPr lang="en-GB"/>
              <a:t>: Label-free approaches</a:t>
            </a:r>
            <a:endParaRPr/>
          </a:p>
        </p:txBody>
      </p:sp>
      <p:sp>
        <p:nvSpPr>
          <p:cNvPr id="927" name="Google Shape;927;p92">
            <a:extLst>
              <a:ext uri="{FF2B5EF4-FFF2-40B4-BE49-F238E27FC236}">
                <a16:creationId xmlns:a16="http://schemas.microsoft.com/office/drawing/2014/main" id="{AB1F69CC-AFEE-FE3D-CC1B-F78D430E8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Label-free models </a:t>
            </a:r>
            <a:r>
              <a:rPr lang="en-US" dirty="0"/>
              <a:t>open the door for </a:t>
            </a:r>
            <a:r>
              <a:rPr lang="en-US" b="1" dirty="0"/>
              <a:t>practical interpretable models</a:t>
            </a:r>
            <a:r>
              <a:rPr lang="en-US" dirty="0"/>
              <a:t>, yet they are currently not as reliable as supervised concept-based models</a:t>
            </a:r>
          </a:p>
          <a:p>
            <a:pPr marL="0" lvl="0" indent="0">
              <a:buNone/>
            </a:pPr>
            <a:endParaRPr lang="en-US" dirty="0"/>
          </a:p>
          <a:p>
            <a:pPr marL="342900" lvl="0">
              <a:buFont typeface="+mj-lt"/>
              <a:buAutoNum type="arabicPeriod"/>
            </a:pPr>
            <a:r>
              <a:rPr lang="en-US" dirty="0"/>
              <a:t>How can label-free models be used </a:t>
            </a:r>
            <a:r>
              <a:rPr lang="en-US" b="1" dirty="0">
                <a:solidFill>
                  <a:srgbClr val="C00000"/>
                </a:solidFill>
              </a:rPr>
              <a:t>without domain-specific foundation models</a:t>
            </a:r>
            <a:r>
              <a:rPr lang="en-US" dirty="0"/>
              <a:t>?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ChatGPT - Wikipedia">
            <a:extLst>
              <a:ext uri="{FF2B5EF4-FFF2-40B4-BE49-F238E27FC236}">
                <a16:creationId xmlns:a16="http://schemas.microsoft.com/office/drawing/2014/main" id="{8ED1EC86-0E06-7C4F-5253-0AABA770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24" y="2931017"/>
            <a:ext cx="1484334" cy="14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307F3931-F7A8-8D8C-51CB-4B9411AE6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4528" y="2571750"/>
            <a:ext cx="2208725" cy="22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463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>
          <a:extLst>
            <a:ext uri="{FF2B5EF4-FFF2-40B4-BE49-F238E27FC236}">
              <a16:creationId xmlns:a16="http://schemas.microsoft.com/office/drawing/2014/main" id="{46B74576-578E-6F13-31D7-D33F73DF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2">
            <a:extLst>
              <a:ext uri="{FF2B5EF4-FFF2-40B4-BE49-F238E27FC236}">
                <a16:creationId xmlns:a16="http://schemas.microsoft.com/office/drawing/2014/main" id="{D25AB6AE-92FD-D01B-5138-DC161FE3D4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Challenges and open questions</a:t>
            </a:r>
            <a:r>
              <a:rPr lang="en-GB"/>
              <a:t>: Label-free approaches</a:t>
            </a:r>
            <a:endParaRPr/>
          </a:p>
        </p:txBody>
      </p:sp>
      <p:sp>
        <p:nvSpPr>
          <p:cNvPr id="927" name="Google Shape;927;p92">
            <a:extLst>
              <a:ext uri="{FF2B5EF4-FFF2-40B4-BE49-F238E27FC236}">
                <a16:creationId xmlns:a16="http://schemas.microsoft.com/office/drawing/2014/main" id="{CF4682E4-2B7D-B246-35CD-6A8D230A7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Label-free models </a:t>
            </a:r>
            <a:r>
              <a:rPr lang="en-US" dirty="0"/>
              <a:t>open the door for </a:t>
            </a:r>
            <a:r>
              <a:rPr lang="en-US" b="1" dirty="0"/>
              <a:t>practical interpretable models</a:t>
            </a:r>
            <a:r>
              <a:rPr lang="en-US" dirty="0"/>
              <a:t>, yet they are currently not as reliable as supervised concept-based models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dirty="0"/>
              <a:t>How can we effectively </a:t>
            </a:r>
            <a:r>
              <a:rPr lang="en-US" b="1" dirty="0">
                <a:solidFill>
                  <a:srgbClr val="C00000"/>
                </a:solidFill>
              </a:rPr>
              <a:t>intervene</a:t>
            </a:r>
            <a:r>
              <a:rPr lang="en-US" dirty="0"/>
              <a:t> in label-free settings?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A76B40-3889-ED62-3501-4FF7152EE443}"/>
              </a:ext>
            </a:extLst>
          </p:cNvPr>
          <p:cNvGrpSpPr/>
          <p:nvPr/>
        </p:nvGrpSpPr>
        <p:grpSpPr>
          <a:xfrm>
            <a:off x="3546328" y="2632210"/>
            <a:ext cx="2567069" cy="2179965"/>
            <a:chOff x="3601192" y="2325002"/>
            <a:chExt cx="2567069" cy="2179965"/>
          </a:xfrm>
        </p:grpSpPr>
        <p:pic>
          <p:nvPicPr>
            <p:cNvPr id="2" name="Picture 2" descr="ChatGPT - Wikipedia">
              <a:extLst>
                <a:ext uri="{FF2B5EF4-FFF2-40B4-BE49-F238E27FC236}">
                  <a16:creationId xmlns:a16="http://schemas.microsoft.com/office/drawing/2014/main" id="{3332535F-1114-7EA9-D8DC-F41AF8E70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192" y="3020633"/>
              <a:ext cx="1484334" cy="148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Graphic 2" descr="Hammer with solid fill">
              <a:extLst>
                <a:ext uri="{FF2B5EF4-FFF2-40B4-BE49-F238E27FC236}">
                  <a16:creationId xmlns:a16="http://schemas.microsoft.com/office/drawing/2014/main" id="{DC36121D-CF5E-9DF4-3D72-C22C35B51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777001" y="2325002"/>
              <a:ext cx="1391260" cy="13912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A4B015-D60E-0E8D-354D-EFD487D08DC4}"/>
                </a:ext>
              </a:extLst>
            </p:cNvPr>
            <p:cNvSpPr txBox="1"/>
            <p:nvPr/>
          </p:nvSpPr>
          <p:spPr>
            <a:xfrm rot="2764989">
              <a:off x="5393634" y="2866742"/>
              <a:ext cx="1164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lt1"/>
                  </a:solidFill>
                  <a:latin typeface="Spectral Light"/>
                  <a:sym typeface="Spectral Light"/>
                </a:rPr>
                <a:t>intervention</a:t>
              </a:r>
              <a:endParaRPr lang="en-US" sz="1800">
                <a:solidFill>
                  <a:schemeClr val="lt1"/>
                </a:solidFill>
                <a:latin typeface="Spectral Light"/>
                <a:sym typeface="Spectral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84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>
          <a:extLst>
            <a:ext uri="{FF2B5EF4-FFF2-40B4-BE49-F238E27FC236}">
              <a16:creationId xmlns:a16="http://schemas.microsoft.com/office/drawing/2014/main" id="{32FAD6EF-9BD5-4627-4198-08E1178C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2">
            <a:extLst>
              <a:ext uri="{FF2B5EF4-FFF2-40B4-BE49-F238E27FC236}">
                <a16:creationId xmlns:a16="http://schemas.microsoft.com/office/drawing/2014/main" id="{E37D4D9B-C852-7A92-6DD8-D2CB77082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Challenges and open questions</a:t>
            </a:r>
            <a:r>
              <a:rPr lang="en-GB"/>
              <a:t>: Scalability</a:t>
            </a:r>
            <a:endParaRPr/>
          </a:p>
        </p:txBody>
      </p:sp>
      <p:sp>
        <p:nvSpPr>
          <p:cNvPr id="927" name="Google Shape;927;p92">
            <a:extLst>
              <a:ext uri="{FF2B5EF4-FFF2-40B4-BE49-F238E27FC236}">
                <a16:creationId xmlns:a16="http://schemas.microsoft.com/office/drawing/2014/main" id="{8C2A9F2D-ABA5-5434-0374-29DEED54EB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>
                <a:solidFill>
                  <a:schemeClr val="bg1"/>
                </a:solidFill>
              </a:rPr>
              <a:t>Concept-based interpretable models have yet to be properly integrated to </a:t>
            </a:r>
            <a:r>
              <a:rPr lang="en-US" b="1">
                <a:solidFill>
                  <a:srgbClr val="C00000"/>
                </a:solidFill>
              </a:rPr>
              <a:t>large scale and multimodal models</a:t>
            </a:r>
            <a:r>
              <a:rPr lang="en-US">
                <a:solidFill>
                  <a:schemeClr val="bg1"/>
                </a:solidFill>
              </a:rPr>
              <a:t>. This raises a lot of important questions:</a:t>
            </a:r>
          </a:p>
          <a:p>
            <a:pPr marL="0" lv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342900" lvl="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rgbClr val="C00000"/>
                </a:solidFill>
              </a:rPr>
              <a:t>Where should we look for/place </a:t>
            </a:r>
            <a:r>
              <a:rPr lang="en-US">
                <a:solidFill>
                  <a:schemeClr val="bg1"/>
                </a:solidFill>
              </a:rPr>
              <a:t>concepts in </a:t>
            </a:r>
            <a:r>
              <a:rPr lang="en-US" b="1">
                <a:solidFill>
                  <a:srgbClr val="C00000"/>
                </a:solidFill>
              </a:rPr>
              <a:t>LLMs</a:t>
            </a:r>
            <a:r>
              <a:rPr lang="en-US">
                <a:solidFill>
                  <a:schemeClr val="bg1"/>
                </a:solidFill>
              </a:rPr>
              <a:t>? Should this be done at a token, sentence, paragraph, or text-level?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5254A-C595-0BFA-5BB9-B7D005C31CED}"/>
              </a:ext>
            </a:extLst>
          </p:cNvPr>
          <p:cNvGrpSpPr>
            <a:grpSpLocks noChangeAspect="1"/>
          </p:cNvGrpSpPr>
          <p:nvPr/>
        </p:nvGrpSpPr>
        <p:grpSpPr>
          <a:xfrm>
            <a:off x="3296128" y="2778875"/>
            <a:ext cx="2542743" cy="2279560"/>
            <a:chOff x="3780565" y="2334830"/>
            <a:chExt cx="2940106" cy="2635795"/>
          </a:xfrm>
        </p:grpSpPr>
        <p:pic>
          <p:nvPicPr>
            <p:cNvPr id="6" name="Picture 2" descr="A Comprehensive Overview of Large Language Models – Wisecube AI – Research  Intelligence Platform">
              <a:extLst>
                <a:ext uri="{FF2B5EF4-FFF2-40B4-BE49-F238E27FC236}">
                  <a16:creationId xmlns:a16="http://schemas.microsoft.com/office/drawing/2014/main" id="{113F4421-3937-9B83-685A-58E1E21A0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376" y="2334830"/>
              <a:ext cx="1788924" cy="263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6B76DD89-57CB-6583-E6AF-D2376580AB3D}"/>
                </a:ext>
              </a:extLst>
            </p:cNvPr>
            <p:cNvSpPr/>
            <p:nvPr/>
          </p:nvSpPr>
          <p:spPr>
            <a:xfrm rot="1876955">
              <a:off x="4058407" y="3172095"/>
              <a:ext cx="447887" cy="36114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958A4787-B1C6-A23D-EEC1-947252057922}"/>
                </a:ext>
              </a:extLst>
            </p:cNvPr>
            <p:cNvSpPr/>
            <p:nvPr/>
          </p:nvSpPr>
          <p:spPr>
            <a:xfrm rot="9833683">
              <a:off x="5724711" y="2475341"/>
              <a:ext cx="665175" cy="36114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2C520E8A-50EC-B1C8-4520-AA22AC207F9C}"/>
                </a:ext>
              </a:extLst>
            </p:cNvPr>
            <p:cNvSpPr/>
            <p:nvPr/>
          </p:nvSpPr>
          <p:spPr>
            <a:xfrm rot="11758586">
              <a:off x="5689182" y="3437445"/>
              <a:ext cx="695477" cy="36114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140AA9-CF4D-9CC0-E881-BDD012A34C9B}"/>
                </a:ext>
              </a:extLst>
            </p:cNvPr>
            <p:cNvSpPr txBox="1"/>
            <p:nvPr/>
          </p:nvSpPr>
          <p:spPr>
            <a:xfrm>
              <a:off x="6369550" y="2348136"/>
              <a:ext cx="351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1CCDCD-D35C-7129-C4DA-8DF11D57619B}"/>
                </a:ext>
              </a:extLst>
            </p:cNvPr>
            <p:cNvSpPr txBox="1"/>
            <p:nvPr/>
          </p:nvSpPr>
          <p:spPr>
            <a:xfrm>
              <a:off x="6369550" y="3620399"/>
              <a:ext cx="351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1920BB-1724-2FA6-63F2-156EA20B8D57}"/>
                </a:ext>
              </a:extLst>
            </p:cNvPr>
            <p:cNvSpPr txBox="1"/>
            <p:nvPr/>
          </p:nvSpPr>
          <p:spPr>
            <a:xfrm>
              <a:off x="3780565" y="3011730"/>
              <a:ext cx="351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1088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>
          <a:extLst>
            <a:ext uri="{FF2B5EF4-FFF2-40B4-BE49-F238E27FC236}">
              <a16:creationId xmlns:a16="http://schemas.microsoft.com/office/drawing/2014/main" id="{CEDF725F-71C9-A8F2-F18D-AD2996DA6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2">
            <a:extLst>
              <a:ext uri="{FF2B5EF4-FFF2-40B4-BE49-F238E27FC236}">
                <a16:creationId xmlns:a16="http://schemas.microsoft.com/office/drawing/2014/main" id="{FD97E938-06B6-50C3-B800-091BA0CFB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Challenges and open questions</a:t>
            </a:r>
            <a:r>
              <a:rPr lang="en-GB"/>
              <a:t>: Scalability</a:t>
            </a:r>
            <a:endParaRPr/>
          </a:p>
        </p:txBody>
      </p:sp>
      <p:sp>
        <p:nvSpPr>
          <p:cNvPr id="927" name="Google Shape;927;p92">
            <a:extLst>
              <a:ext uri="{FF2B5EF4-FFF2-40B4-BE49-F238E27FC236}">
                <a16:creationId xmlns:a16="http://schemas.microsoft.com/office/drawing/2014/main" id="{87AE6D51-9E4A-8709-30FE-D6D75B3C3F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schemeClr val="bg1"/>
                </a:solidFill>
              </a:rPr>
              <a:t>Concept-based interpretable models have yet to be properly integrated to </a:t>
            </a:r>
            <a:r>
              <a:rPr lang="en-US" b="1" dirty="0">
                <a:solidFill>
                  <a:srgbClr val="C00000"/>
                </a:solidFill>
              </a:rPr>
              <a:t>large scale and multimodal models</a:t>
            </a:r>
            <a:r>
              <a:rPr lang="en-US" dirty="0">
                <a:solidFill>
                  <a:schemeClr val="bg1"/>
                </a:solidFill>
              </a:rPr>
              <a:t>. This raises a lot of important questions:</a:t>
            </a:r>
          </a:p>
          <a:p>
            <a:pPr marL="0" lv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342900" lvl="0">
              <a:buFont typeface="+mj-lt"/>
              <a:buAutoNum type="arabicPeriod" startAt="2"/>
            </a:pPr>
            <a:r>
              <a:rPr lang="en-US" dirty="0">
                <a:solidFill>
                  <a:schemeClr val="bg1"/>
                </a:solidFill>
              </a:rPr>
              <a:t>What does a </a:t>
            </a:r>
            <a:r>
              <a:rPr lang="en-US" b="1" dirty="0">
                <a:solidFill>
                  <a:srgbClr val="C00000"/>
                </a:solidFill>
              </a:rPr>
              <a:t>”concept” really mean </a:t>
            </a:r>
            <a:r>
              <a:rPr lang="en-US" dirty="0">
                <a:solidFill>
                  <a:schemeClr val="bg1"/>
                </a:solidFill>
              </a:rPr>
              <a:t>in textual inputs? What about in other modalities such as genomics, finance, and law?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918D1-803E-772B-A063-1D194FD800B4}"/>
              </a:ext>
            </a:extLst>
          </p:cNvPr>
          <p:cNvGrpSpPr/>
          <p:nvPr/>
        </p:nvGrpSpPr>
        <p:grpSpPr>
          <a:xfrm>
            <a:off x="414663" y="2878544"/>
            <a:ext cx="1857551" cy="1126846"/>
            <a:chOff x="1559575" y="4010714"/>
            <a:chExt cx="1857551" cy="1126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11987F-6FEA-91A3-EDC6-24D94138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768" t="20646" r="19281" b="12900"/>
            <a:stretch>
              <a:fillRect/>
            </a:stretch>
          </p:blipFill>
          <p:spPr>
            <a:xfrm>
              <a:off x="1814514" y="4538316"/>
              <a:ext cx="498715" cy="5992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92C7C7-14B8-4AE1-D6A8-9BB7427B18EF}"/>
                </a:ext>
              </a:extLst>
            </p:cNvPr>
            <p:cNvSpPr txBox="1"/>
            <p:nvPr/>
          </p:nvSpPr>
          <p:spPr>
            <a:xfrm>
              <a:off x="1559575" y="4010714"/>
              <a:ext cx="185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Spectral Light"/>
                  <a:sym typeface="Spectral Light"/>
                </a:rPr>
                <a:t>Graph Data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latin typeface="Spectral Light"/>
                  <a:sym typeface="Spectral Light"/>
                </a:rPr>
                <a:t>(e.g., </a:t>
              </a:r>
              <a:r>
                <a:rPr lang="en-GB" sz="1200" dirty="0" err="1">
                  <a:solidFill>
                    <a:schemeClr val="bg1"/>
                  </a:solidFill>
                  <a:latin typeface="Spectral Light"/>
                  <a:sym typeface="Spectral Light"/>
                </a:rPr>
                <a:t>Xuanyuan</a:t>
              </a:r>
              <a:r>
                <a:rPr lang="en-GB" sz="1200" dirty="0">
                  <a:solidFill>
                    <a:schemeClr val="bg1"/>
                  </a:solidFill>
                  <a:latin typeface="Spectral Light"/>
                  <a:sym typeface="Spectral Light"/>
                </a:rPr>
                <a:t> et al.)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ECD3AA-1B1D-72B7-3A39-61F065A063E1}"/>
              </a:ext>
            </a:extLst>
          </p:cNvPr>
          <p:cNvGrpSpPr/>
          <p:nvPr/>
        </p:nvGrpSpPr>
        <p:grpSpPr>
          <a:xfrm>
            <a:off x="4916508" y="2878544"/>
            <a:ext cx="1901101" cy="1080027"/>
            <a:chOff x="4118845" y="4033784"/>
            <a:chExt cx="1901101" cy="108002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CE19AC-9FC7-E976-5088-66FC6BD3BEBE}"/>
                </a:ext>
              </a:extLst>
            </p:cNvPr>
            <p:cNvSpPr txBox="1"/>
            <p:nvPr/>
          </p:nvSpPr>
          <p:spPr>
            <a:xfrm>
              <a:off x="4118845" y="4033784"/>
              <a:ext cx="1901101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Spectral Light"/>
                </a:rPr>
                <a:t>RL Tasks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latin typeface="Spectral Light"/>
                </a:rPr>
                <a:t>(e.g., Ye et al.)</a:t>
              </a:r>
            </a:p>
          </p:txBody>
        </p:sp>
        <p:pic>
          <p:nvPicPr>
            <p:cNvPr id="8" name="Picture 2" descr="Brick Breaker Game Development Project">
              <a:extLst>
                <a:ext uri="{FF2B5EF4-FFF2-40B4-BE49-F238E27FC236}">
                  <a16:creationId xmlns:a16="http://schemas.microsoft.com/office/drawing/2014/main" id="{8B1E2B8F-8A15-12AE-E307-FB243EB4A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865" y="4573521"/>
              <a:ext cx="583560" cy="54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D3FD68-428D-7ED1-5C22-68187F62B7D7}"/>
              </a:ext>
            </a:extLst>
          </p:cNvPr>
          <p:cNvSpPr txBox="1"/>
          <p:nvPr/>
        </p:nvSpPr>
        <p:spPr>
          <a:xfrm>
            <a:off x="2477326" y="2878544"/>
            <a:ext cx="223407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pectral Light"/>
              </a:rPr>
              <a:t>Tabular Data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Spectral Light"/>
              </a:rPr>
              <a:t>(e.g., Espinosa Zarlenga et al.)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BD248C-B4D8-5301-4F37-CFF3D5AC4265}"/>
              </a:ext>
            </a:extLst>
          </p:cNvPr>
          <p:cNvGrpSpPr/>
          <p:nvPr/>
        </p:nvGrpSpPr>
        <p:grpSpPr>
          <a:xfrm>
            <a:off x="6968829" y="2879965"/>
            <a:ext cx="1901101" cy="1061372"/>
            <a:chOff x="8522931" y="4235346"/>
            <a:chExt cx="1901101" cy="10613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3F2488-A8B2-41A2-0DA7-99C9322BB285}"/>
                </a:ext>
              </a:extLst>
            </p:cNvPr>
            <p:cNvSpPr txBox="1"/>
            <p:nvPr/>
          </p:nvSpPr>
          <p:spPr>
            <a:xfrm>
              <a:off x="8522931" y="4235346"/>
              <a:ext cx="1901101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Spectral Light"/>
                </a:rPr>
                <a:t>Time Series Data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latin typeface="Spectral Light"/>
                </a:rPr>
                <a:t>(e.g., Kazhdan et al.)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7C98FB-A956-48D8-EA6B-DE66A0BC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2077" y="4773662"/>
              <a:ext cx="631404" cy="523056"/>
            </a:xfrm>
            <a:prstGeom prst="rect">
              <a:avLst/>
            </a:prstGeom>
          </p:spPr>
        </p:pic>
      </p:grpSp>
      <p:pic>
        <p:nvPicPr>
          <p:cNvPr id="19" name="Graphic 18" descr="Table with solid fill">
            <a:extLst>
              <a:ext uri="{FF2B5EF4-FFF2-40B4-BE49-F238E27FC236}">
                <a16:creationId xmlns:a16="http://schemas.microsoft.com/office/drawing/2014/main" id="{786267CA-D268-C962-208D-2F4B46363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0814" y="3248568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B054CB-2938-2944-C4C4-C36AC39DC06E}"/>
              </a:ext>
            </a:extLst>
          </p:cNvPr>
          <p:cNvSpPr txBox="1"/>
          <p:nvPr/>
        </p:nvSpPr>
        <p:spPr>
          <a:xfrm>
            <a:off x="208650" y="4479591"/>
            <a:ext cx="881250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chemeClr val="bg1"/>
                </a:solidFill>
              </a:rPr>
              <a:t>[1] </a:t>
            </a:r>
            <a:r>
              <a:rPr lang="en-GB" sz="800" u="sng" dirty="0">
                <a:solidFill>
                  <a:schemeClr val="hlink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Xuanyuan al. "Global concept-based interpretability for graph neural networks via neuron analysis." AAAI (2023).</a:t>
            </a:r>
            <a:endParaRPr lang="en-GB" sz="800" u="sng" dirty="0">
              <a:solidFill>
                <a:schemeClr val="hlink"/>
              </a:solidFill>
            </a:endParaRPr>
          </a:p>
          <a:p>
            <a:pPr>
              <a:defRPr/>
            </a:pPr>
            <a:r>
              <a:rPr lang="en-GB" sz="800" dirty="0">
                <a:solidFill>
                  <a:schemeClr val="bg1"/>
                </a:solidFill>
              </a:rPr>
              <a:t>[2] </a:t>
            </a:r>
            <a:r>
              <a:rPr lang="en-GB" sz="800" u="sng" dirty="0">
                <a:solidFill>
                  <a:schemeClr val="hlink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"Tabcbm: Concept-based interpretable neural networks for tabular data." TMLR (2024).</a:t>
            </a:r>
            <a:endParaRPr lang="en-GB" sz="800" u="sng" dirty="0">
              <a:solidFill>
                <a:schemeClr val="hlink"/>
              </a:solidFill>
            </a:endParaRPr>
          </a:p>
          <a:p>
            <a:pPr>
              <a:defRPr/>
            </a:pPr>
            <a:r>
              <a:rPr lang="en-GB" sz="800" dirty="0">
                <a:solidFill>
                  <a:schemeClr val="bg1"/>
                </a:solidFill>
              </a:rPr>
              <a:t>[3] </a:t>
            </a:r>
            <a:r>
              <a:rPr lang="en-GB" sz="800" u="sng" dirty="0">
                <a:solidFill>
                  <a:schemeClr val="hlink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 et al. "Concept-based interpretable reinforcement learning with limited to no human labels." ICML (2024).</a:t>
            </a:r>
            <a:endParaRPr lang="en-GB" sz="800" u="sng" dirty="0">
              <a:solidFill>
                <a:schemeClr val="hlink"/>
              </a:solidFill>
            </a:endParaRPr>
          </a:p>
          <a:p>
            <a:pPr>
              <a:defRPr/>
            </a:pPr>
            <a:r>
              <a:rPr lang="en-GB" sz="800" dirty="0">
                <a:solidFill>
                  <a:schemeClr val="bg1"/>
                </a:solidFill>
              </a:rPr>
              <a:t>[4] </a:t>
            </a:r>
            <a:r>
              <a:rPr lang="en-GB" sz="800" u="sng" dirty="0">
                <a:solidFill>
                  <a:schemeClr val="hlink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Kazhdan et al. "MEME: generating RNN model explanations via model extraction." arXiv (2020).</a:t>
            </a:r>
            <a:endParaRPr lang="en-GB" sz="800" u="sng" dirty="0">
              <a:solidFill>
                <a:schemeClr val="hlink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B1362F-F8C0-B5D9-7E43-4D3B8C31D7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614" y="3347903"/>
            <a:ext cx="677044" cy="687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305A48-95ED-CC6A-B1D9-EA3F8B622D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9609" y="3365362"/>
            <a:ext cx="660462" cy="662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5DD2EF-80CE-8C88-53CD-65EC0E2D26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7058" y="3361955"/>
            <a:ext cx="652941" cy="652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E6A5EF-1493-0CAD-3117-DA488856DD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56986" y="3371117"/>
            <a:ext cx="634256" cy="6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313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>
          <a:extLst>
            <a:ext uri="{FF2B5EF4-FFF2-40B4-BE49-F238E27FC236}">
              <a16:creationId xmlns:a16="http://schemas.microsoft.com/office/drawing/2014/main" id="{372C22BF-B554-7F96-9BE8-23A98E2A1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9351D-E74B-3B40-BB53-94F8AD0DB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395" y="2950251"/>
            <a:ext cx="3215407" cy="1618724"/>
          </a:xfrm>
          <a:prstGeom prst="rect">
            <a:avLst/>
          </a:prstGeom>
        </p:spPr>
      </p:pic>
      <p:sp>
        <p:nvSpPr>
          <p:cNvPr id="926" name="Google Shape;926;p92">
            <a:extLst>
              <a:ext uri="{FF2B5EF4-FFF2-40B4-BE49-F238E27FC236}">
                <a16:creationId xmlns:a16="http://schemas.microsoft.com/office/drawing/2014/main" id="{616E6436-9D50-5B70-C05F-898BFC56FB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Challenges and open questions</a:t>
            </a:r>
            <a:r>
              <a:rPr lang="en-GB"/>
              <a:t>: Scalability</a:t>
            </a:r>
            <a:endParaRPr/>
          </a:p>
        </p:txBody>
      </p:sp>
      <p:sp>
        <p:nvSpPr>
          <p:cNvPr id="927" name="Google Shape;927;p92">
            <a:extLst>
              <a:ext uri="{FF2B5EF4-FFF2-40B4-BE49-F238E27FC236}">
                <a16:creationId xmlns:a16="http://schemas.microsoft.com/office/drawing/2014/main" id="{F8DE12C3-03CE-81DB-6EA0-950DCD78A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schemeClr val="bg1"/>
                </a:solidFill>
              </a:rPr>
              <a:t>Concept-based interpretable models have yet to be properly integrated to </a:t>
            </a:r>
            <a:r>
              <a:rPr lang="en-US" b="1" dirty="0">
                <a:solidFill>
                  <a:srgbClr val="C00000"/>
                </a:solidFill>
              </a:rPr>
              <a:t>large scale and multimodal models</a:t>
            </a:r>
            <a:r>
              <a:rPr lang="en-US" dirty="0">
                <a:solidFill>
                  <a:schemeClr val="bg1"/>
                </a:solidFill>
              </a:rPr>
              <a:t>. This raises a lot of important questions:</a:t>
            </a:r>
          </a:p>
          <a:p>
            <a:pPr marL="0" lv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342900" lvl="0">
              <a:buFont typeface="+mj-lt"/>
              <a:buAutoNum type="arabicPeriod" startAt="3"/>
            </a:pPr>
            <a:r>
              <a:rPr lang="en-US" dirty="0">
                <a:solidFill>
                  <a:schemeClr val="bg1"/>
                </a:solidFill>
              </a:rPr>
              <a:t>Can we even </a:t>
            </a:r>
            <a:r>
              <a:rPr lang="en-US" b="1" dirty="0">
                <a:solidFill>
                  <a:srgbClr val="C00000"/>
                </a:solidFill>
              </a:rPr>
              <a:t>scale </a:t>
            </a:r>
            <a:r>
              <a:rPr lang="en-US" dirty="0">
                <a:solidFill>
                  <a:schemeClr val="bg1"/>
                </a:solidFill>
              </a:rPr>
              <a:t>concept-based architectures to current large model standards?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FCE82-950E-6B00-CAC3-A34467B40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091" y="4358950"/>
            <a:ext cx="648259" cy="652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3763E-0B30-6404-263A-85F03BAB3505}"/>
              </a:ext>
            </a:extLst>
          </p:cNvPr>
          <p:cNvSpPr txBox="1"/>
          <p:nvPr/>
        </p:nvSpPr>
        <p:spPr>
          <a:xfrm>
            <a:off x="208650" y="4795590"/>
            <a:ext cx="8812500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chemeClr val="bg1"/>
                </a:solidFill>
              </a:rPr>
              <a:t>[1] Sun et al. "Concept bottleneck large language models." ICLR (2025).</a:t>
            </a:r>
            <a:endParaRPr lang="en-GB" sz="800" u="sng" dirty="0">
              <a:solidFill>
                <a:schemeClr val="hlin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92EE0-FA62-8617-8DF0-F666127D03B4}"/>
              </a:ext>
            </a:extLst>
          </p:cNvPr>
          <p:cNvSpPr txBox="1"/>
          <p:nvPr/>
        </p:nvSpPr>
        <p:spPr>
          <a:xfrm>
            <a:off x="3015460" y="2521967"/>
            <a:ext cx="312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pectral Light"/>
              </a:rPr>
              <a:t>Concept Bottleneck LLMs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Spectral Light"/>
              </a:rPr>
              <a:t>(e.g., Sun et al.)</a:t>
            </a:r>
          </a:p>
        </p:txBody>
      </p:sp>
    </p:spTree>
    <p:extLst>
      <p:ext uri="{BB962C8B-B14F-4D97-AF65-F5344CB8AC3E}">
        <p14:creationId xmlns:p14="http://schemas.microsoft.com/office/powerpoint/2010/main" val="20288009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93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Spectral"/>
                <a:ea typeface="Spectral"/>
                <a:cs typeface="Spectral"/>
                <a:sym typeface="Spectral"/>
              </a:rPr>
              <a:t>Conclusion</a:t>
            </a:r>
            <a:r>
              <a:rPr lang="en-GB"/>
              <a:t>: Concepts and their role in interpretability</a:t>
            </a:r>
            <a:endParaRPr/>
          </a:p>
        </p:txBody>
      </p:sp>
      <p:sp>
        <p:nvSpPr>
          <p:cNvPr id="933" name="Google Shape;933;p93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Today we: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Argued that interpretability can be thought as a form of “</a:t>
            </a:r>
            <a:r>
              <a:rPr lang="en-US" b="1" dirty="0">
                <a:solidFill>
                  <a:srgbClr val="C00000"/>
                </a:solidFill>
              </a:rPr>
              <a:t>inference equivariance</a:t>
            </a:r>
            <a:r>
              <a:rPr lang="en-US" dirty="0"/>
              <a:t>”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Showed that </a:t>
            </a:r>
            <a:r>
              <a:rPr lang="en-US" b="1" dirty="0"/>
              <a:t>verifying this equivariance is intractable</a:t>
            </a:r>
            <a:r>
              <a:rPr lang="en-US" dirty="0"/>
              <a:t> unless we rely on compressing our input space into a set of “</a:t>
            </a:r>
            <a:r>
              <a:rPr lang="en-US" b="1" dirty="0">
                <a:solidFill>
                  <a:srgbClr val="C00000"/>
                </a:solidFill>
              </a:rPr>
              <a:t>concepts</a:t>
            </a:r>
            <a:r>
              <a:rPr lang="en-US" dirty="0"/>
              <a:t>”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Proposed a </a:t>
            </a:r>
            <a:r>
              <a:rPr lang="en-US" b="1" dirty="0">
                <a:solidFill>
                  <a:srgbClr val="C00000"/>
                </a:solidFill>
              </a:rPr>
              <a:t>blueprint</a:t>
            </a:r>
            <a:r>
              <a:rPr lang="en-US" dirty="0"/>
              <a:t> for designing interpretable models formed by (1) a </a:t>
            </a:r>
            <a:r>
              <a:rPr lang="en-US" b="1" dirty="0"/>
              <a:t>concept encoder</a:t>
            </a:r>
            <a:r>
              <a:rPr lang="en-US" dirty="0"/>
              <a:t>, (2) an </a:t>
            </a:r>
            <a:r>
              <a:rPr lang="en-US" b="1" dirty="0"/>
              <a:t>alignment mechanism</a:t>
            </a:r>
            <a:r>
              <a:rPr lang="en-US" dirty="0"/>
              <a:t>, and (3) a </a:t>
            </a:r>
            <a:r>
              <a:rPr lang="en-US" b="1" dirty="0"/>
              <a:t>label predictor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Discussed several </a:t>
            </a:r>
            <a:r>
              <a:rPr lang="en-US" b="1" dirty="0">
                <a:solidFill>
                  <a:srgbClr val="C00000"/>
                </a:solidFill>
              </a:rPr>
              <a:t>instantiations</a:t>
            </a:r>
            <a:r>
              <a:rPr lang="en-US" dirty="0"/>
              <a:t> of this blueprint across the literature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94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Further resources</a:t>
            </a:r>
            <a:r>
              <a:rPr lang="en-GB"/>
              <a:t>: Website and library</a:t>
            </a:r>
            <a:br>
              <a:rPr lang="en-GB"/>
            </a:br>
            <a:endParaRPr/>
          </a:p>
        </p:txBody>
      </p:sp>
      <p:sp>
        <p:nvSpPr>
          <p:cNvPr id="939" name="Google Shape;939;p94"/>
          <p:cNvSpPr txBox="1">
            <a:spLocks noGrp="1"/>
          </p:cNvSpPr>
          <p:nvPr>
            <p:ph type="body" idx="1"/>
          </p:nvPr>
        </p:nvSpPr>
        <p:spPr>
          <a:xfrm>
            <a:off x="208650" y="988775"/>
            <a:ext cx="8812500" cy="3981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Website of a longer iteration of this tutorial (extended bibliography and slides):</a:t>
            </a:r>
          </a:p>
          <a:p>
            <a:pPr marL="0" indent="0">
              <a:buNone/>
            </a:pPr>
            <a:endParaRPr lang="en-US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sz="2500" err="1">
                <a:solidFill>
                  <a:srgbClr val="C00000"/>
                </a:solidFill>
              </a:rPr>
              <a:t>conceptlearning.github.io</a:t>
            </a:r>
            <a:endParaRPr lang="en-US" sz="250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342900">
              <a:buFont typeface="+mj-lt"/>
              <a:buAutoNum type="arabicPeriod" startAt="2"/>
            </a:pPr>
            <a:r>
              <a:rPr lang="en-US" err="1">
                <a:solidFill>
                  <a:schemeClr val="bg1"/>
                </a:solidFill>
              </a:rPr>
              <a:t>PyTorch</a:t>
            </a:r>
            <a:r>
              <a:rPr lang="en-US">
                <a:solidFill>
                  <a:schemeClr val="bg1"/>
                </a:solidFill>
              </a:rPr>
              <a:t> Concepts (PyC), tutorials and library for concept-based interpretability:</a:t>
            </a:r>
          </a:p>
          <a:p>
            <a:pPr marL="342900">
              <a:buFont typeface="+mj-lt"/>
              <a:buAutoNum type="arabicPeriod" startAt="2"/>
            </a:pPr>
            <a:endParaRPr lang="en-US"/>
          </a:p>
          <a:p>
            <a:pPr marL="0" indent="0" algn="ctr">
              <a:buNone/>
            </a:pPr>
            <a:r>
              <a:rPr lang="en-US" sz="2500" err="1">
                <a:solidFill>
                  <a:srgbClr val="C00000"/>
                </a:solidFill>
              </a:rPr>
              <a:t>pyc-team.github.io</a:t>
            </a:r>
            <a:r>
              <a:rPr lang="en-US" sz="2500">
                <a:solidFill>
                  <a:srgbClr val="C00000"/>
                </a:solidFill>
              </a:rPr>
              <a:t>/</a:t>
            </a:r>
            <a:r>
              <a:rPr lang="en-US" sz="2500" err="1">
                <a:solidFill>
                  <a:srgbClr val="C00000"/>
                </a:solidFill>
              </a:rPr>
              <a:t>pyc</a:t>
            </a:r>
            <a:r>
              <a:rPr lang="en-US" sz="2500">
                <a:solidFill>
                  <a:srgbClr val="C00000"/>
                </a:solidFill>
              </a:rPr>
              <a:t>-book/</a:t>
            </a:r>
            <a:r>
              <a:rPr lang="en-US" sz="2500" err="1">
                <a:solidFill>
                  <a:srgbClr val="C00000"/>
                </a:solidFill>
              </a:rPr>
              <a:t>intro.html</a:t>
            </a:r>
            <a:endParaRPr lang="en-US" sz="250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7BD80-35DB-09DA-F5DB-FB6F9BB9B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870" y="1555081"/>
            <a:ext cx="960221" cy="965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AB321-606C-BF9E-46F4-DE116484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460" y="1504432"/>
            <a:ext cx="960221" cy="965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C21F6-0993-C88F-7F13-F3E4D2F99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69" y="3188856"/>
            <a:ext cx="945686" cy="940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F71BB0-61B9-C412-0D42-E8343D96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091" y="3207252"/>
            <a:ext cx="945686" cy="9401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BEE2E7-D785-E92C-85AC-F280F5CD2D05}"/>
              </a:ext>
            </a:extLst>
          </p:cNvPr>
          <p:cNvSpPr txBox="1"/>
          <p:nvPr/>
        </p:nvSpPr>
        <p:spPr>
          <a:xfrm>
            <a:off x="-4500" y="4195028"/>
            <a:ext cx="91440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2800" b="1">
                <a:solidFill>
                  <a:schemeClr val="lt1"/>
                </a:solidFill>
                <a:latin typeface="Spectral Light"/>
                <a:sym typeface="Spectral Light"/>
              </a:rPr>
              <a:t>Thank you, </a:t>
            </a:r>
            <a:r>
              <a:rPr lang="en-GB" sz="2800" b="1" err="1">
                <a:solidFill>
                  <a:schemeClr val="lt1"/>
                </a:solidFill>
                <a:latin typeface="Spectral Light"/>
                <a:sym typeface="Spectral Light"/>
              </a:rPr>
              <a:t>grazie</a:t>
            </a:r>
            <a:r>
              <a:rPr lang="en-GB" sz="2800" b="1">
                <a:solidFill>
                  <a:schemeClr val="lt1"/>
                </a:solidFill>
                <a:latin typeface="Spectral Light"/>
                <a:sym typeface="Spectral Light"/>
              </a:rPr>
              <a:t>, gracias for your time!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863CC-48D9-BC48-337F-71757ED69406}"/>
              </a:ext>
            </a:extLst>
          </p:cNvPr>
          <p:cNvSpPr txBox="1"/>
          <p:nvPr/>
        </p:nvSpPr>
        <p:spPr>
          <a:xfrm>
            <a:off x="-4500" y="4782881"/>
            <a:ext cx="9144000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GB" sz="1600" b="1">
                <a:solidFill>
                  <a:schemeClr val="lt1"/>
                </a:solidFill>
                <a:latin typeface="Spectral Light"/>
                <a:sym typeface="Spectral Light"/>
              </a:rPr>
              <a:t>Contact</a:t>
            </a:r>
            <a:r>
              <a:rPr lang="en-GB" b="1">
                <a:solidFill>
                  <a:schemeClr val="lt1"/>
                </a:solidFill>
                <a:latin typeface="Spectral Light"/>
                <a:sym typeface="Spectral Light"/>
              </a:rPr>
              <a:t>: </a:t>
            </a:r>
            <a:r>
              <a:rPr lang="en-GB" err="1">
                <a:solidFill>
                  <a:schemeClr val="lt1"/>
                </a:solidFill>
                <a:latin typeface="Spectral ExtraLight"/>
                <a:ea typeface="Spectral ExtraLight"/>
                <a:cs typeface="Spectral ExtraLight"/>
                <a:sym typeface="Spectral ExtraLight"/>
              </a:rPr>
              <a:t>pietro.barbiero@ibm.com</a:t>
            </a:r>
            <a:r>
              <a:rPr lang="en-GB" b="1">
                <a:solidFill>
                  <a:schemeClr val="lt1"/>
                </a:solidFill>
                <a:latin typeface="Spectral Light"/>
                <a:ea typeface="Spectral ExtraLight"/>
                <a:cs typeface="Spectral ExtraLight"/>
                <a:sym typeface="Spectral Light"/>
              </a:rPr>
              <a:t> </a:t>
            </a:r>
            <a:r>
              <a:rPr lang="en-GB">
                <a:solidFill>
                  <a:schemeClr val="lt1"/>
                </a:solidFill>
                <a:latin typeface="Spectral Light"/>
                <a:ea typeface="Spectral ExtraLight"/>
                <a:cs typeface="Spectral ExtraLight"/>
                <a:sym typeface="Spectral Light"/>
              </a:rPr>
              <a:t>and me466@cam.ac.uk</a:t>
            </a:r>
            <a:endParaRPr lang="en-GB">
              <a:solidFill>
                <a:schemeClr val="lt1"/>
              </a:solidFill>
              <a:latin typeface="Spectral ExtraLight"/>
              <a:ea typeface="Spectral ExtraLight"/>
              <a:cs typeface="Spectral ExtraLight"/>
              <a:sym typeface="Spectral Extra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208650" y="172875"/>
            <a:ext cx="871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interpretability… in other fields?</a:t>
            </a: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181950" y="1152100"/>
            <a:ext cx="87801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/>
              <a:t>“A theory T is </a:t>
            </a:r>
            <a:r>
              <a:rPr lang="en-GB" sz="1400" b="1" i="1">
                <a:latin typeface="Spectral"/>
                <a:ea typeface="Spectral"/>
                <a:cs typeface="Spectral"/>
                <a:sym typeface="Spectral"/>
              </a:rPr>
              <a:t>interpretable</a:t>
            </a:r>
            <a:r>
              <a:rPr lang="en-GB" sz="1400" i="1"/>
              <a:t> in a theory S if and only if there exists a </a:t>
            </a:r>
            <a:r>
              <a:rPr lang="en-GB" sz="1400" b="1" i="1">
                <a:latin typeface="Spectral"/>
                <a:ea typeface="Spectral"/>
                <a:cs typeface="Spectral"/>
                <a:sym typeface="Spectral"/>
              </a:rPr>
              <a:t>translation</a:t>
            </a:r>
            <a:r>
              <a:rPr lang="en-GB" sz="1400" i="1"/>
              <a:t> from the language of T into the language of S such that every theorem of T is translated into a theorem of S</a:t>
            </a:r>
            <a:r>
              <a:rPr lang="en-GB" sz="1400"/>
              <a:t>”</a:t>
            </a:r>
            <a:endParaRPr sz="1400"/>
          </a:p>
        </p:txBody>
      </p:sp>
      <p:sp>
        <p:nvSpPr>
          <p:cNvPr id="215" name="Google Shape;215;p24"/>
          <p:cNvSpPr/>
          <p:nvPr/>
        </p:nvSpPr>
        <p:spPr>
          <a:xfrm>
            <a:off x="2392600" y="2650125"/>
            <a:ext cx="714300" cy="677100"/>
          </a:xfrm>
          <a:prstGeom prst="mathMultiply">
            <a:avLst>
              <a:gd name="adj1" fmla="val 13455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3166150" y="2110575"/>
            <a:ext cx="129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Formal</a:t>
            </a:r>
            <a:endParaRPr sz="1800">
              <a:solidFill>
                <a:srgbClr val="FFFF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3166150" y="2752375"/>
            <a:ext cx="362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Comes with “strings attached”</a:t>
            </a:r>
            <a:endParaRPr sz="1800">
              <a:solidFill>
                <a:srgbClr val="FFFF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208650" y="4501250"/>
            <a:ext cx="85644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[1] </a:t>
            </a:r>
            <a:r>
              <a:rPr lang="en-GB" sz="800" u="sng">
                <a:solidFill>
                  <a:schemeClr val="hlink"/>
                </a:solidFill>
              </a:rPr>
              <a:t>Tarski "Undecidable Theories" (1953).</a:t>
            </a:r>
          </a:p>
        </p:txBody>
      </p:sp>
      <p:sp>
        <p:nvSpPr>
          <p:cNvPr id="219" name="Google Shape;219;p24"/>
          <p:cNvSpPr txBox="1"/>
          <p:nvPr/>
        </p:nvSpPr>
        <p:spPr>
          <a:xfrm>
            <a:off x="2474950" y="1951300"/>
            <a:ext cx="549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6AA84F"/>
                </a:solidFill>
              </a:rPr>
              <a:t>✓</a:t>
            </a:r>
            <a:endParaRPr sz="3100"/>
          </a:p>
        </p:txBody>
      </p:sp>
      <p:sp>
        <p:nvSpPr>
          <p:cNvPr id="220" name="Google Shape;220;p24"/>
          <p:cNvSpPr/>
          <p:nvPr/>
        </p:nvSpPr>
        <p:spPr>
          <a:xfrm>
            <a:off x="2392600" y="3268325"/>
            <a:ext cx="714300" cy="677100"/>
          </a:xfrm>
          <a:prstGeom prst="mathMultiply">
            <a:avLst>
              <a:gd name="adj1" fmla="val 13455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3166150" y="3370575"/>
            <a:ext cx="412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Not contextualized in modern AI</a:t>
            </a:r>
            <a:endParaRPr sz="1800">
              <a:solidFill>
                <a:srgbClr val="FFFF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sp>
        <p:nvSpPr>
          <p:cNvPr id="222" name="Google Shape;222;p24"/>
          <p:cNvSpPr/>
          <p:nvPr/>
        </p:nvSpPr>
        <p:spPr>
          <a:xfrm>
            <a:off x="2392600" y="3897425"/>
            <a:ext cx="714300" cy="677100"/>
          </a:xfrm>
          <a:prstGeom prst="mathMultiply">
            <a:avLst>
              <a:gd name="adj1" fmla="val 13455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3166150" y="3999675"/>
            <a:ext cx="412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Unclear consequences in modern AI</a:t>
            </a:r>
            <a:endParaRPr sz="1800">
              <a:solidFill>
                <a:srgbClr val="FFFF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ation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5412</Words>
  <Application>Microsoft Macintosh PowerPoint</Application>
  <PresentationFormat>On-screen Show (16:9)</PresentationFormat>
  <Paragraphs>736</Paragraphs>
  <Slides>89</Slides>
  <Notes>89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2" baseType="lpstr">
      <vt:lpstr>Spectral</vt:lpstr>
      <vt:lpstr>Montserrat</vt:lpstr>
      <vt:lpstr>Marcellus SC</vt:lpstr>
      <vt:lpstr>Cambria Math</vt:lpstr>
      <vt:lpstr>Spectral ExtraLight</vt:lpstr>
      <vt:lpstr>Nunito</vt:lpstr>
      <vt:lpstr>Arial</vt:lpstr>
      <vt:lpstr>Spectral Medium</vt:lpstr>
      <vt:lpstr>Grandview Display</vt:lpstr>
      <vt:lpstr>Spectral ExtraBold</vt:lpstr>
      <vt:lpstr>Spectral Light</vt:lpstr>
      <vt:lpstr>Spectral SemiBold</vt:lpstr>
      <vt:lpstr>Presentations</vt:lpstr>
      <vt:lpstr>Foundations of Interpretable Models</vt:lpstr>
      <vt:lpstr>Who are we?</vt:lpstr>
      <vt:lpstr>Outline</vt:lpstr>
      <vt:lpstr>Outline</vt:lpstr>
      <vt:lpstr>Why do we need interpretability in the first place?</vt:lpstr>
      <vt:lpstr>Why do we need interpretability in the first place?</vt:lpstr>
      <vt:lpstr>Why do we need interpretability in the first place?</vt:lpstr>
      <vt:lpstr>What is interpretability in AI?</vt:lpstr>
      <vt:lpstr>What is interpretability… in other fields?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Consequences: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considerations</vt:lpstr>
      <vt:lpstr>Blueprint for interpretable models</vt:lpstr>
      <vt:lpstr>Blueprint for interpretable models</vt:lpstr>
      <vt:lpstr>Blueprint for interpretable models</vt:lpstr>
      <vt:lpstr>Outline</vt:lpstr>
      <vt:lpstr>A high-level taxonomy of concept-based interpretability</vt:lpstr>
      <vt:lpstr>Outline</vt:lpstr>
      <vt:lpstr>Instantiating the concept encoder P(C | X)</vt:lpstr>
      <vt:lpstr>First steps: bounded scalar concept representations</vt:lpstr>
      <vt:lpstr>First steps: bounded scalar concept representations</vt:lpstr>
      <vt:lpstr>First steps: bounded scalar concept representations</vt:lpstr>
      <vt:lpstr>How to train your CBM: vanilla alignment</vt:lpstr>
      <vt:lpstr>How to train your CBM: vanilla alignment</vt:lpstr>
      <vt:lpstr>How to train your CBM: vanilla alignment</vt:lpstr>
      <vt:lpstr>How to train your CBM: vanilla alignment</vt:lpstr>
      <vt:lpstr>Test-time concept interventions</vt:lpstr>
      <vt:lpstr>Test-time concept interventions</vt:lpstr>
      <vt:lpstr>Diversity in concept representations</vt:lpstr>
      <vt:lpstr>Diversity in concept representations</vt:lpstr>
      <vt:lpstr>Diversity in concept representations</vt:lpstr>
      <vt:lpstr>Dynamic concept embeddings</vt:lpstr>
      <vt:lpstr>Dynamic concept embeddings</vt:lpstr>
      <vt:lpstr>Dynamic concept embeddings</vt:lpstr>
      <vt:lpstr>Dynamic concept embeddings</vt:lpstr>
      <vt:lpstr>(Large) unbounded scalar concept representations</vt:lpstr>
      <vt:lpstr>(Large) unbounded scalar concept representations</vt:lpstr>
      <vt:lpstr>(Large) unbounded scalar concept representations</vt:lpstr>
      <vt:lpstr>What about other forms of alignment?</vt:lpstr>
      <vt:lpstr>What about other forms of alignment?</vt:lpstr>
      <vt:lpstr>Re-thinking traditional concept alignment</vt:lpstr>
      <vt:lpstr>Outline</vt:lpstr>
      <vt:lpstr>Instantiating the task predictor P(Y ┤|C;Θ)</vt:lpstr>
      <vt:lpstr>Powerful interpretable task predictors</vt:lpstr>
      <vt:lpstr>Neuro-Symbolic task predictors</vt:lpstr>
      <vt:lpstr>Neuro-Symbolic task predictors</vt:lpstr>
      <vt:lpstr>Neuro-Symbolic task predictors</vt:lpstr>
      <vt:lpstr>Neuro-Symbolic task predictors</vt:lpstr>
      <vt:lpstr>Neuro-Symbolic task predictors</vt:lpstr>
      <vt:lpstr>Neuro-Symbolic task predictors</vt:lpstr>
      <vt:lpstr>Neuro-Symbolic task predictors</vt:lpstr>
      <vt:lpstr>Neuro-Symbolic task predictors</vt:lpstr>
      <vt:lpstr>Neuro-Symbolic task predictors</vt:lpstr>
      <vt:lpstr>Outline</vt:lpstr>
      <vt:lpstr>Challenges and open questions</vt:lpstr>
      <vt:lpstr>Challenges and open questions: Label-free approaches</vt:lpstr>
      <vt:lpstr>Challenges and open questions: Label-free approaches</vt:lpstr>
      <vt:lpstr>Challenges and open questions: Scalability</vt:lpstr>
      <vt:lpstr>Challenges and open questions: Scalability</vt:lpstr>
      <vt:lpstr>Challenges and open questions: Scalability</vt:lpstr>
      <vt:lpstr>Conclusion: Concepts and their role in interpretability</vt:lpstr>
      <vt:lpstr>Further resources: Website and library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Mateo Espinosa Zarlenga</cp:lastModifiedBy>
  <cp:revision>3</cp:revision>
  <dcterms:modified xsi:type="dcterms:W3CDTF">2025-08-14T12:26:41Z</dcterms:modified>
</cp:coreProperties>
</file>